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0" r:id="rId1"/>
    <p:sldMasterId id="2147483651" r:id="rId2"/>
    <p:sldMasterId id="2147483715" r:id="rId3"/>
    <p:sldMasterId id="2147483727" r:id="rId4"/>
    <p:sldMasterId id="2147483740" r:id="rId5"/>
  </p:sldMasterIdLst>
  <p:notesMasterIdLst>
    <p:notesMasterId r:id="rId155"/>
  </p:notesMasterIdLst>
  <p:handoutMasterIdLst>
    <p:handoutMasterId r:id="rId156"/>
  </p:handoutMasterIdLst>
  <p:sldIdLst>
    <p:sldId id="551" r:id="rId6"/>
    <p:sldId id="1449" r:id="rId7"/>
    <p:sldId id="1692" r:id="rId8"/>
    <p:sldId id="1678" r:id="rId9"/>
    <p:sldId id="1723" r:id="rId10"/>
    <p:sldId id="1729" r:id="rId11"/>
    <p:sldId id="1724" r:id="rId12"/>
    <p:sldId id="1712" r:id="rId13"/>
    <p:sldId id="1727" r:id="rId14"/>
    <p:sldId id="1679" r:id="rId15"/>
    <p:sldId id="1730" r:id="rId16"/>
    <p:sldId id="1759" r:id="rId17"/>
    <p:sldId id="1731" r:id="rId18"/>
    <p:sldId id="1733" r:id="rId19"/>
    <p:sldId id="1610" r:id="rId20"/>
    <p:sldId id="1732" r:id="rId21"/>
    <p:sldId id="1640" r:id="rId22"/>
    <p:sldId id="1672" r:id="rId23"/>
    <p:sldId id="1675" r:id="rId24"/>
    <p:sldId id="1609" r:id="rId25"/>
    <p:sldId id="1734" r:id="rId26"/>
    <p:sldId id="1682" r:id="rId27"/>
    <p:sldId id="1612" r:id="rId28"/>
    <p:sldId id="1757" r:id="rId29"/>
    <p:sldId id="1684" r:id="rId30"/>
    <p:sldId id="1613" r:id="rId31"/>
    <p:sldId id="1737" r:id="rId32"/>
    <p:sldId id="1784" r:id="rId33"/>
    <p:sldId id="1785" r:id="rId34"/>
    <p:sldId id="1786" r:id="rId35"/>
    <p:sldId id="1745" r:id="rId36"/>
    <p:sldId id="1753" r:id="rId37"/>
    <p:sldId id="1754" r:id="rId38"/>
    <p:sldId id="1755" r:id="rId39"/>
    <p:sldId id="1756" r:id="rId40"/>
    <p:sldId id="1744" r:id="rId41"/>
    <p:sldId id="1749" r:id="rId42"/>
    <p:sldId id="1751" r:id="rId43"/>
    <p:sldId id="1750" r:id="rId44"/>
    <p:sldId id="1746" r:id="rId45"/>
    <p:sldId id="1752" r:id="rId46"/>
    <p:sldId id="1641" r:id="rId47"/>
    <p:sldId id="1761" r:id="rId48"/>
    <p:sldId id="1615" r:id="rId49"/>
    <p:sldId id="1804" r:id="rId50"/>
    <p:sldId id="1805" r:id="rId51"/>
    <p:sldId id="1806" r:id="rId52"/>
    <p:sldId id="1807" r:id="rId53"/>
    <p:sldId id="1616" r:id="rId54"/>
    <p:sldId id="1617" r:id="rId55"/>
    <p:sldId id="1618" r:id="rId56"/>
    <p:sldId id="1619" r:id="rId57"/>
    <p:sldId id="1788" r:id="rId58"/>
    <p:sldId id="1623" r:id="rId59"/>
    <p:sldId id="1624" r:id="rId60"/>
    <p:sldId id="1762" r:id="rId61"/>
    <p:sldId id="1626" r:id="rId62"/>
    <p:sldId id="1628" r:id="rId63"/>
    <p:sldId id="1642" r:id="rId64"/>
    <p:sldId id="1811" r:id="rId65"/>
    <p:sldId id="1813" r:id="rId66"/>
    <p:sldId id="1812" r:id="rId67"/>
    <p:sldId id="1592" r:id="rId68"/>
    <p:sldId id="1593" r:id="rId69"/>
    <p:sldId id="1597" r:id="rId70"/>
    <p:sldId id="1596" r:id="rId71"/>
    <p:sldId id="1808" r:id="rId72"/>
    <p:sldId id="1599" r:id="rId73"/>
    <p:sldId id="1809" r:id="rId74"/>
    <p:sldId id="1810" r:id="rId75"/>
    <p:sldId id="1789" r:id="rId76"/>
    <p:sldId id="1600" r:id="rId77"/>
    <p:sldId id="1601" r:id="rId78"/>
    <p:sldId id="1602" r:id="rId79"/>
    <p:sldId id="1772" r:id="rId80"/>
    <p:sldId id="1773" r:id="rId81"/>
    <p:sldId id="1777" r:id="rId82"/>
    <p:sldId id="1778" r:id="rId83"/>
    <p:sldId id="1774" r:id="rId84"/>
    <p:sldId id="1781" r:id="rId85"/>
    <p:sldId id="1814" r:id="rId86"/>
    <p:sldId id="1606" r:id="rId87"/>
    <p:sldId id="1607" r:id="rId88"/>
    <p:sldId id="1815" r:id="rId89"/>
    <p:sldId id="1763" r:id="rId90"/>
    <p:sldId id="1816" r:id="rId91"/>
    <p:sldId id="1818" r:id="rId92"/>
    <p:sldId id="1821" r:id="rId93"/>
    <p:sldId id="1823" r:id="rId94"/>
    <p:sldId id="1819" r:id="rId95"/>
    <p:sldId id="1824" r:id="rId96"/>
    <p:sldId id="1825" r:id="rId97"/>
    <p:sldId id="1822" r:id="rId98"/>
    <p:sldId id="1827" r:id="rId99"/>
    <p:sldId id="1826" r:id="rId100"/>
    <p:sldId id="1829" r:id="rId101"/>
    <p:sldId id="1878" r:id="rId102"/>
    <p:sldId id="1643" r:id="rId103"/>
    <p:sldId id="1830" r:id="rId104"/>
    <p:sldId id="1799" r:id="rId105"/>
    <p:sldId id="1831" r:id="rId106"/>
    <p:sldId id="1833" r:id="rId107"/>
    <p:sldId id="1800" r:id="rId108"/>
    <p:sldId id="1803" r:id="rId109"/>
    <p:sldId id="1834" r:id="rId110"/>
    <p:sldId id="1835" r:id="rId111"/>
    <p:sldId id="1837" r:id="rId112"/>
    <p:sldId id="1843" r:id="rId113"/>
    <p:sldId id="1839" r:id="rId114"/>
    <p:sldId id="1840" r:id="rId115"/>
    <p:sldId id="1841" r:id="rId116"/>
    <p:sldId id="1842" r:id="rId117"/>
    <p:sldId id="1644" r:id="rId118"/>
    <p:sldId id="1844" r:id="rId119"/>
    <p:sldId id="1632" r:id="rId120"/>
    <p:sldId id="1633" r:id="rId121"/>
    <p:sldId id="1845" r:id="rId122"/>
    <p:sldId id="1634" r:id="rId123"/>
    <p:sldId id="1554" r:id="rId124"/>
    <p:sldId id="1555" r:id="rId125"/>
    <p:sldId id="1847" r:id="rId126"/>
    <p:sldId id="1848" r:id="rId127"/>
    <p:sldId id="1849" r:id="rId128"/>
    <p:sldId id="1645" r:id="rId129"/>
    <p:sldId id="1629" r:id="rId130"/>
    <p:sldId id="1630" r:id="rId131"/>
    <p:sldId id="1631" r:id="rId132"/>
    <p:sldId id="1863" r:id="rId133"/>
    <p:sldId id="1864" r:id="rId134"/>
    <p:sldId id="1866" r:id="rId135"/>
    <p:sldId id="1870" r:id="rId136"/>
    <p:sldId id="1872" r:id="rId137"/>
    <p:sldId id="1638" r:id="rId138"/>
    <p:sldId id="1868" r:id="rId139"/>
    <p:sldId id="1874" r:id="rId140"/>
    <p:sldId id="1867" r:id="rId141"/>
    <p:sldId id="1871" r:id="rId142"/>
    <p:sldId id="1875" r:id="rId143"/>
    <p:sldId id="1850" r:id="rId144"/>
    <p:sldId id="1851" r:id="rId145"/>
    <p:sldId id="1852" r:id="rId146"/>
    <p:sldId id="1853" r:id="rId147"/>
    <p:sldId id="1854" r:id="rId148"/>
    <p:sldId id="1855" r:id="rId149"/>
    <p:sldId id="1858" r:id="rId150"/>
    <p:sldId id="1859" r:id="rId151"/>
    <p:sldId id="1862" r:id="rId152"/>
    <p:sldId id="1876" r:id="rId153"/>
    <p:sldId id="1877" r:id="rId154"/>
  </p:sldIdLst>
  <p:sldSz cx="9144000" cy="6858000" type="screen4x3"/>
  <p:notesSz cx="6815138" cy="9931400"/>
  <p:embeddedFontLst>
    <p:embeddedFont>
      <p:font typeface="Arial Narrow Bold" panose="020B0706020202030204" pitchFamily="34" charset="0"/>
      <p:bold r:id="rId157"/>
    </p:embeddedFont>
    <p:embeddedFont>
      <p:font typeface="Wingdings 2" panose="05020102010507070707" pitchFamily="18" charset="2"/>
      <p:regular r:id="rId158"/>
    </p:embeddedFont>
    <p:embeddedFont>
      <p:font typeface="楷体" panose="02010609060101010101" pitchFamily="49" charset="-122"/>
      <p:regular r:id="rId159"/>
    </p:embeddedFont>
    <p:embeddedFont>
      <p:font typeface="Comic Sans MS" panose="030F0702030302020204" pitchFamily="66" charset="0"/>
      <p:regular r:id="rId160"/>
      <p:bold r:id="rId161"/>
    </p:embeddedFont>
    <p:embeddedFont>
      <p:font typeface="微软雅黑" panose="020B0503020204020204" pitchFamily="34" charset="-122"/>
      <p:regular r:id="rId162"/>
      <p:bold r:id="rId163"/>
    </p:embeddedFont>
    <p:embeddedFont>
      <p:font typeface="Calibri" panose="020F0502020204030204" pitchFamily="34" charset="0"/>
      <p:regular r:id="rId164"/>
      <p:bold r:id="rId165"/>
      <p:italic r:id="rId166"/>
      <p:boldItalic r:id="rId167"/>
    </p:embeddedFont>
    <p:embeddedFont>
      <p:font typeface="Verdana" panose="020B0604030504040204" pitchFamily="34" charset="0"/>
      <p:regular r:id="rId168"/>
      <p:bold r:id="rId169"/>
      <p:italic r:id="rId170"/>
      <p:boldItalic r:id="rId171"/>
    </p:embeddedFont>
    <p:embeddedFont>
      <p:font typeface="Cambria Math" panose="02040503050406030204" pitchFamily="18" charset="0"/>
      <p:regular r:id="rId172"/>
    </p:embeddedFont>
    <p:embeddedFont>
      <p:font typeface="黑体" panose="02010609060101010101" pitchFamily="49" charset="-122"/>
      <p:regular r:id="rId173"/>
    </p:embeddedFont>
    <p:embeddedFont>
      <p:font typeface="Arial Black" panose="020B0A04020102020204" pitchFamily="34" charset="0"/>
      <p:bold r:id="rId174"/>
    </p:embeddedFont>
    <p:embeddedFont>
      <p:font typeface="Arial Unicode MS" panose="020B0604020202020204" pitchFamily="34" charset="-122"/>
      <p:regular r:id="rId175"/>
    </p:embeddedFont>
    <p:embeddedFont>
      <p:font typeface="方正黄草简体" panose="02010600030101010101" charset="-122"/>
      <p:regular r:id="rId176"/>
    </p:embeddedFont>
    <p:embeddedFont>
      <p:font typeface="华文细黑" panose="02010600040101010101" pitchFamily="2" charset="-122"/>
      <p:regular r:id="rId177"/>
    </p:embeddedFont>
    <p:embeddedFont>
      <p:font typeface="Arial Narrow" panose="020B0606020202030204" pitchFamily="34" charset="0"/>
      <p:regular r:id="rId178"/>
      <p:bold r:id="rId179"/>
      <p:italic r:id="rId180"/>
      <p:boldItalic r:id="rId181"/>
    </p:embeddedFont>
    <p:embeddedFont>
      <p:font typeface="Courier New Bold" panose="02070609020205020404" pitchFamily="49" charset="0"/>
      <p:bold r:id="rId182"/>
    </p:embeddedFont>
    <p:embeddedFont>
      <p:font typeface="MS Gothic" panose="020B0609070205080204" pitchFamily="49" charset="-128"/>
      <p:regular r:id="rId183"/>
    </p:embeddedFont>
  </p:embeddedFontLst>
  <p:custDataLst>
    <p:tags r:id="rId184"/>
  </p:custDataLst>
  <p:defaultTextStyle>
    <a:defPPr>
      <a:defRPr lang="zh-CN"/>
    </a:defPPr>
    <a:lvl1pPr algn="r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1pPr>
    <a:lvl2pPr marL="457200" algn="r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2pPr>
    <a:lvl3pPr marL="914400" algn="r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3pPr>
    <a:lvl4pPr marL="1371600" algn="r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4pPr>
    <a:lvl5pPr marL="1828800" algn="r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748">
          <p15:clr>
            <a:srgbClr val="A4A3A4"/>
          </p15:clr>
        </p15:guide>
        <p15:guide id="2" pos="2880">
          <p15:clr>
            <a:srgbClr val="A4A3A4"/>
          </p15:clr>
        </p15:guide>
        <p15:guide id="3" pos="4195" userDrawn="1">
          <p15:clr>
            <a:srgbClr val="A4A3A4"/>
          </p15:clr>
        </p15:guide>
        <p15:guide id="4" pos="5465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8">
          <p15:clr>
            <a:srgbClr val="A4A3A4"/>
          </p15:clr>
        </p15:guide>
        <p15:guide id="2" pos="214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00FF"/>
    <a:srgbClr val="FF9999"/>
    <a:srgbClr val="0000FF"/>
    <a:srgbClr val="FF6600"/>
    <a:srgbClr val="86BC64"/>
    <a:srgbClr val="F8F6D9"/>
    <a:srgbClr val="FFFFFF"/>
    <a:srgbClr val="99FF66"/>
    <a:srgbClr val="0D71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87772" autoAdjust="0"/>
  </p:normalViewPr>
  <p:slideViewPr>
    <p:cSldViewPr>
      <p:cViewPr>
        <p:scale>
          <a:sx n="100" d="100"/>
          <a:sy n="100" d="100"/>
        </p:scale>
        <p:origin x="-1842" y="-354"/>
      </p:cViewPr>
      <p:guideLst>
        <p:guide orient="horz" pos="3748"/>
        <p:guide pos="2880"/>
        <p:guide pos="4195"/>
        <p:guide pos="5465"/>
      </p:guideLst>
    </p:cSldViewPr>
  </p:slideViewPr>
  <p:outlineViewPr>
    <p:cViewPr>
      <p:scale>
        <a:sx n="33" d="100"/>
        <a:sy n="33" d="100"/>
      </p:scale>
      <p:origin x="0" y="18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786"/>
    </p:cViewPr>
  </p:sorterViewPr>
  <p:notesViewPr>
    <p:cSldViewPr>
      <p:cViewPr varScale="1">
        <p:scale>
          <a:sx n="71" d="100"/>
          <a:sy n="71" d="100"/>
        </p:scale>
        <p:origin x="-2274" y="-114"/>
      </p:cViewPr>
      <p:guideLst>
        <p:guide orient="horz" pos="3128"/>
        <p:guide pos="21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font" Target="fonts/font3.fntdata"/><Relationship Id="rId170" Type="http://schemas.openxmlformats.org/officeDocument/2006/relationships/font" Target="fonts/font14.fntdata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font" Target="fonts/font4.fntdata"/><Relationship Id="rId181" Type="http://schemas.openxmlformats.org/officeDocument/2006/relationships/font" Target="fonts/font25.fntdata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font" Target="fonts/font15.fntdata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font" Target="fonts/font5.fntdata"/><Relationship Id="rId182" Type="http://schemas.openxmlformats.org/officeDocument/2006/relationships/font" Target="fonts/font26.fntdata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font" Target="fonts/font16.fntdata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font" Target="fonts/font11.fntdata"/><Relationship Id="rId188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font" Target="fonts/font6.fntdata"/><Relationship Id="rId183" Type="http://schemas.openxmlformats.org/officeDocument/2006/relationships/font" Target="fonts/font2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font" Target="fonts/font1.fntdata"/><Relationship Id="rId178" Type="http://schemas.openxmlformats.org/officeDocument/2006/relationships/font" Target="fonts/font22.fntdata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font" Target="fonts/font17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font" Target="fonts/font12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font" Target="fonts/font7.fntdata"/><Relationship Id="rId184" Type="http://schemas.openxmlformats.org/officeDocument/2006/relationships/tags" Target="tags/tag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font" Target="fonts/font2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font" Target="fonts/font18.fntdata"/><Relationship Id="rId179" Type="http://schemas.openxmlformats.org/officeDocument/2006/relationships/font" Target="fonts/font23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font" Target="fonts/font8.fntdata"/><Relationship Id="rId169" Type="http://schemas.openxmlformats.org/officeDocument/2006/relationships/font" Target="fonts/font13.fntdata"/><Relationship Id="rId18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80" Type="http://schemas.openxmlformats.org/officeDocument/2006/relationships/font" Target="fonts/font24.fntdata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font" Target="fonts/font19.fntdata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font" Target="fonts/font9.fntdata"/><Relationship Id="rId186" Type="http://schemas.openxmlformats.org/officeDocument/2006/relationships/viewProps" Target="viewProps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notesMaster" Target="notesMasters/notesMaster1.xml"/><Relationship Id="rId176" Type="http://schemas.openxmlformats.org/officeDocument/2006/relationships/font" Target="fonts/font20.fntdata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font" Target="fonts/font10.fntdata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handoutMaster" Target="handoutMasters/handoutMaster1.xml"/><Relationship Id="rId177" Type="http://schemas.openxmlformats.org/officeDocument/2006/relationships/font" Target="fonts/font2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27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60800" y="0"/>
            <a:ext cx="29527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3DD7F52D-F085-4CD2-A7CA-4AE6214067E6}" type="datetimeFigureOut">
              <a:rPr lang="zh-CN" altLang="en-US"/>
              <a:pPr>
                <a:defRPr/>
              </a:pPr>
              <a:t>2017/11/15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527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60800" y="9432925"/>
            <a:ext cx="29527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2D923B7C-81D8-47A3-B5E4-D3EA080C53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912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27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0800" y="0"/>
            <a:ext cx="29527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5513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18050"/>
            <a:ext cx="5453062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527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0800" y="9432925"/>
            <a:ext cx="29527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latin typeface="Arial" charset="0"/>
              </a:defRPr>
            </a:lvl1pPr>
          </a:lstStyle>
          <a:p>
            <a:pPr>
              <a:defRPr/>
            </a:pPr>
            <a:fld id="{89A25885-19A0-4B7A-B2E2-AF4EC845AC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86761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latin typeface="Arial" pitchFamily="34" charset="0"/>
            </a:endParaRPr>
          </a:p>
        </p:txBody>
      </p:sp>
      <p:sp>
        <p:nvSpPr>
          <p:cNvPr id="32772" name="灯片编号占位符 3"/>
          <p:cNvSpPr txBox="1">
            <a:spLocks noGrp="1"/>
          </p:cNvSpPr>
          <p:nvPr/>
        </p:nvSpPr>
        <p:spPr bwMode="auto">
          <a:xfrm>
            <a:off x="3860800" y="9432925"/>
            <a:ext cx="29527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fld id="{FB2898A2-A1B0-49AD-90F7-1EF709F82A79}" type="slidenum">
              <a:rPr lang="zh-CN" altLang="en-US" sz="1200" i="0">
                <a:ea typeface="宋体" pitchFamily="2" charset="-122"/>
              </a:rPr>
              <a:pPr/>
              <a:t>1</a:t>
            </a:fld>
            <a:endParaRPr lang="en-US" altLang="zh-CN" sz="1200" i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0872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fld id="{CF2A34B9-0500-4E23-9160-F5E6B0AC1FC0}" type="slidenum">
              <a:rPr lang="zh-CN" altLang="en-US" sz="1200" b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</a:t>
            </a:fld>
            <a:endParaRPr lang="en-US" altLang="zh-CN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454131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9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346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129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A2441-49ED-4A52-B3CC-5A1149BC51AC}" type="datetime1">
              <a:rPr lang="zh-CN" altLang="en-US" smtClean="0"/>
              <a:pPr>
                <a:defRPr/>
              </a:pPr>
              <a:t>2017/11/15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1848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</a:t>
            </a:r>
            <a:r>
              <a:rPr lang="zh-CN" altLang="en-US" dirty="0" smtClean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95536" y="1052984"/>
            <a:ext cx="4104456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4716016" y="1052984"/>
            <a:ext cx="4104456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-99392"/>
            <a:ext cx="8001000" cy="121602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539552" y="980728"/>
            <a:ext cx="8001000" cy="42672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4083517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574675" y="-91281"/>
            <a:ext cx="8001000" cy="121602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566738" y="1752600"/>
            <a:ext cx="3924300" cy="2057400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3438" y="1752600"/>
            <a:ext cx="39243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566738" y="3962400"/>
            <a:ext cx="39243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3438" y="3962400"/>
            <a:ext cx="39243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3429000" y="6248400"/>
            <a:ext cx="19812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136285-3C6A-4A93-8657-E500CB968B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295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38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23137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F6130-A1B0-40F4-A496-F2F55E2F44B1}" type="datetime1">
              <a:rPr lang="zh-CN" altLang="en-US" smtClean="0"/>
              <a:pPr>
                <a:defRPr/>
              </a:pPr>
              <a:t>2017/11/15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291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74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0140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2153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958532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793588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6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2646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1EEEF7-EABE-4ECC-948E-D3F0536BECC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9035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DC3F49-C33F-4F65-9BA3-A2F53B1A3F5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921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2BED8-E368-4E8F-BE90-7083DDA10F91}" type="datetime1">
              <a:rPr lang="zh-CN" altLang="en-US" smtClean="0"/>
              <a:pPr>
                <a:defRPr/>
              </a:pPr>
              <a:t>2017/11/15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78EC18-E326-4153-B013-84103642712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1847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836613"/>
            <a:ext cx="4038600" cy="52181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836613"/>
            <a:ext cx="4038600" cy="52181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76B81C-6A1B-4808-A22F-7B42984D5BE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4600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29A909-2AB2-4BB2-BEA2-24BEE348766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0741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B2F3EA-6733-4288-8BB5-DDA75F2E361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4938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F94D37-E371-4E3B-B105-DFC48EA7358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2804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0D3DB8-59AB-4AB2-82C9-DAEC32A68E2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981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9792AF-0D79-47EB-BBB0-1D5A1A9024B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9207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ED407-0326-4F94-9190-C97766FA94A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2894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8925" y="188913"/>
            <a:ext cx="2058988" cy="58658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88913"/>
            <a:ext cx="6029325" cy="58658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0B364-CCD0-4157-B420-10E37ADFADC5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1452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561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68313" y="836613"/>
            <a:ext cx="8229600" cy="5218112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B860AC-DE13-48B8-A77E-3A9C59A0314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1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D4AE9-050C-4B7F-B272-FA384BD23015}" type="datetime1">
              <a:rPr lang="zh-CN" altLang="en-US" smtClean="0"/>
              <a:pPr>
                <a:defRPr/>
              </a:pPr>
              <a:t>2017/11/15</a:t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xfrm>
            <a:off x="533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1DB19C-356E-44E9-955A-792E512E4360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2017/11/15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xfrm>
            <a:off x="2514600" y="6248400"/>
            <a:ext cx="411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Compilers Autumn 2002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250330F-C8B6-4914-BAA3-558D2AFBDABA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7038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0E5DA-27EE-4A9E-BEB4-204F76556F98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2017/11/15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Compilers Autumn 2002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A9247A-3E13-470A-8D4E-85F6A4DB3A03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3360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95A1B4-52E4-4937-8C38-D6793B379127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2017/11/15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Compilers Autumn 2002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8B5133-476E-485E-953C-2DE35CE84D4D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1307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767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600200"/>
            <a:ext cx="40767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747784-843C-47E6-A5D3-51A8198F97EC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2017/11/15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Compilers Autumn 2002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85C118-05FD-4768-9154-823CC988BCD4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9457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7CA3B-CC53-4890-9FD4-F9E9BA9C8DE4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2017/11/15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Compilers Autumn 2002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5B422D-BAA3-44ED-8DA0-FF5BB26EE585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6278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685BBD-1E2C-47E8-8F4C-AF7078BC756F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2017/11/15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Compilers Autumn 2002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A97DB7-2AB0-4480-A31B-6E50316AE2D1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0231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7B011D-B319-4795-AB16-9E3EFB054D89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2017/11/15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Compilers Autumn 2002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7B72EA-03AC-4507-A7DD-8AF387E9880A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9896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D3EE1-1697-4EAF-B3C1-3E88036E6E54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2017/11/15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Compilers Autumn 2002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D1EC66-7A27-4AF2-BD63-381A757ECA41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2265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D968F9-7EE7-46FF-A6EA-E277D84B34E7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2017/11/15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Compilers Autumn 2002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237BA8-B7CD-482C-9FBD-18FE1F591DC3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3412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DF83C6-2748-4A84-9133-96E15895828B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2017/11/15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Compilers Autumn 2002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86969F-E5BA-4067-81D7-F6ABB64E5469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625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81A83-785E-4D80-94E7-591D3C3AD6FF}" type="datetime1">
              <a:rPr lang="zh-CN" altLang="en-US" smtClean="0"/>
              <a:pPr>
                <a:defRPr/>
              </a:pPr>
              <a:t>2017/11/15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86550" y="457200"/>
            <a:ext cx="2076450" cy="5562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76950" cy="5562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164561-CE53-4DBF-A268-9698691D2996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2017/11/15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Compilers Autumn 2002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F3B8DF-E64E-4921-A9E9-70D853DEEE88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5666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077200" cy="914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76700" cy="4419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600200"/>
            <a:ext cx="4076700" cy="4419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5A40AC-59B6-48B0-9DE4-DF3C5BF69156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2017/11/15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Compilers Autumn 2002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81FD25-FEF6-4950-9E67-27AC3E4EABBD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35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7959B-1BC1-4FDE-88B2-3CAC26DD58F7}" type="datetime1">
              <a:rPr lang="zh-CN" altLang="en-US" smtClean="0"/>
              <a:pPr>
                <a:defRPr/>
              </a:pPr>
              <a:t>2017/11/15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B9BA08-BA34-4DD9-B7F1-D711E644256C}" type="datetime1">
              <a:rPr lang="zh-CN" altLang="en-US" smtClean="0"/>
              <a:pPr>
                <a:defRPr/>
              </a:pPr>
              <a:t>2017/11/15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F9DB9-E29A-49BF-A83A-344AADB27BAD}" type="datetime1">
              <a:rPr lang="zh-CN" altLang="en-US" smtClean="0"/>
              <a:pPr>
                <a:defRPr/>
              </a:pPr>
              <a:t>2017/11/15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 cstate="print"/>
          <a:srcRect t="23912" b="39018"/>
          <a:stretch>
            <a:fillRect/>
          </a:stretch>
        </p:blipFill>
        <p:spPr bwMode="auto">
          <a:xfrm>
            <a:off x="0" y="2060575"/>
            <a:ext cx="91440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i="0">
              <a:ea typeface="宋体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i="0">
              <a:ea typeface="宋体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B1F97EB9-7652-462B-90E9-768B5D23F71B}" type="datetime1">
              <a:rPr lang="zh-CN" altLang="en-US" smtClean="0"/>
              <a:pPr>
                <a:defRPr/>
              </a:pPr>
              <a:t>2017/11/15</a:t>
            </a:fld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9144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dirty="0" smtClean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</a:pPr>
            <a:r>
              <a:rPr lang="zh-CN" altLang="en-US" dirty="0" smtClean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7668344" y="6237312"/>
            <a:ext cx="1015008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67" r:id="rId2"/>
    <p:sldLayoutId id="2147483669" r:id="rId3"/>
    <p:sldLayoutId id="2147483671" r:id="rId4"/>
    <p:sldLayoutId id="2147483672" r:id="rId5"/>
    <p:sldLayoutId id="2147483677" r:id="rId6"/>
    <p:sldLayoutId id="2147483706" r:id="rId7"/>
    <p:sldLayoutId id="2147483714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0" descr="hust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553200"/>
            <a:ext cx="1066800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5364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pic>
        <p:nvPicPr>
          <p:cNvPr id="15365" name="Picture 15"/>
          <p:cNvPicPr>
            <a:picLocks noChangeAspect="1" noChangeArrowheads="1"/>
          </p:cNvPicPr>
          <p:nvPr userDrawn="1"/>
        </p:nvPicPr>
        <p:blipFill>
          <a:blip r:embed="rId1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23825"/>
            <a:ext cx="614363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7581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 build="p" autoUpdateAnimBg="0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5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5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5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5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5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9pPr>
    </p:titleStyle>
    <p:bodyStyle>
      <a:lvl1pPr marL="469900" indent="-469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288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3863" indent="-3873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271713" indent="-398463" algn="l" rtl="0" eaLnBrk="0" fontAlgn="base" hangingPunct="0">
        <a:lnSpc>
          <a:spcPct val="120000"/>
        </a:lnSpc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728913" indent="-398463" algn="l" rtl="0" eaLnBrk="0" fontAlgn="base" hangingPunct="0">
        <a:lnSpc>
          <a:spcPct val="120000"/>
        </a:lnSpc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186113" indent="-398463" algn="l" rtl="0" eaLnBrk="0" fontAlgn="base" hangingPunct="0">
        <a:lnSpc>
          <a:spcPct val="120000"/>
        </a:lnSpc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643313" indent="-398463" algn="l" rtl="0" eaLnBrk="0" fontAlgn="base" hangingPunct="0">
        <a:lnSpc>
          <a:spcPct val="120000"/>
        </a:lnSpc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4100513" indent="-398463" algn="l" rtl="0" eaLnBrk="0" fontAlgn="base" hangingPunct="0">
        <a:lnSpc>
          <a:spcPct val="120000"/>
        </a:lnSpc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88913"/>
            <a:ext cx="822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836613"/>
            <a:ext cx="8229600" cy="521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Arial" charset="0"/>
                <a:ea typeface="宋体" pitchFamily="2" charset="-122"/>
              </a:defRPr>
            </a:lvl1pPr>
          </a:lstStyle>
          <a:p>
            <a:pPr algn="l">
              <a:defRPr/>
            </a:pPr>
            <a:endParaRPr lang="en-US" altLang="zh-CN" i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i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 smtClean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20F4A69-C2EB-4049-8E1E-ED9D44D0778F}" type="slidenum">
              <a:rPr lang="en-US" altLang="zh-CN" i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i="0">
              <a:solidFill>
                <a:srgbClr val="000000"/>
              </a:solidFill>
            </a:endParaRP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323850" y="692150"/>
            <a:ext cx="8496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9633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3300"/>
          </a:solidFill>
          <a:latin typeface="+mj-lt"/>
          <a:ea typeface="黑体" panose="02010609060101010101" pitchFamily="49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3300"/>
          </a:solidFill>
          <a:latin typeface="Arial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3300"/>
          </a:solidFill>
          <a:latin typeface="Arial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3300"/>
          </a:solidFill>
          <a:latin typeface="Arial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C3300"/>
          </a:solidFill>
          <a:latin typeface="Arial" charset="0"/>
          <a:ea typeface="黑体" panose="020106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rgbClr val="CC3300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rgbClr val="CC3300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rgbClr val="CC3300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rgbClr val="CC3300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lnSpc>
          <a:spcPct val="115000"/>
        </a:lnSpc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15000"/>
        </a:lnSpc>
        <a:spcBef>
          <a:spcPct val="20000"/>
        </a:spcBef>
        <a:spcAft>
          <a:spcPct val="0"/>
        </a:spcAft>
        <a:buChar char="–"/>
        <a:defRPr sz="2000" b="1">
          <a:solidFill>
            <a:srgbClr val="0000CC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15000"/>
        </a:lnSpc>
        <a:spcBef>
          <a:spcPct val="20000"/>
        </a:spcBef>
        <a:spcAft>
          <a:spcPct val="0"/>
        </a:spcAft>
        <a:buChar char="•"/>
        <a:defRPr sz="2400" b="1">
          <a:solidFill>
            <a:srgbClr val="006600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15000"/>
        </a:lnSpc>
        <a:spcBef>
          <a:spcPct val="20000"/>
        </a:spcBef>
        <a:spcAft>
          <a:spcPct val="0"/>
        </a:spcAft>
        <a:buChar char="–"/>
        <a:defRPr sz="1600" b="1">
          <a:solidFill>
            <a:srgbClr val="CC3300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115000"/>
        </a:lnSpc>
        <a:spcBef>
          <a:spcPct val="20000"/>
        </a:spcBef>
        <a:spcAft>
          <a:spcPct val="0"/>
        </a:spcAft>
        <a:buChar char="»"/>
        <a:defRPr sz="1500" b="1">
          <a:solidFill>
            <a:srgbClr val="996600"/>
          </a:solidFill>
          <a:latin typeface="+mn-lt"/>
          <a:ea typeface="+mn-ea"/>
        </a:defRPr>
      </a:lvl5pPr>
      <a:lvl6pPr marL="2514600" indent="-228600" algn="l" rtl="0" fontAlgn="base">
        <a:lnSpc>
          <a:spcPct val="115000"/>
        </a:lnSpc>
        <a:spcBef>
          <a:spcPct val="20000"/>
        </a:spcBef>
        <a:spcAft>
          <a:spcPct val="0"/>
        </a:spcAft>
        <a:buChar char="»"/>
        <a:defRPr sz="1500" b="1">
          <a:solidFill>
            <a:srgbClr val="996600"/>
          </a:solidFill>
          <a:latin typeface="+mn-lt"/>
          <a:ea typeface="+mn-ea"/>
        </a:defRPr>
      </a:lvl6pPr>
      <a:lvl7pPr marL="2971800" indent="-228600" algn="l" rtl="0" fontAlgn="base">
        <a:lnSpc>
          <a:spcPct val="115000"/>
        </a:lnSpc>
        <a:spcBef>
          <a:spcPct val="20000"/>
        </a:spcBef>
        <a:spcAft>
          <a:spcPct val="0"/>
        </a:spcAft>
        <a:buChar char="»"/>
        <a:defRPr sz="1500" b="1">
          <a:solidFill>
            <a:srgbClr val="996600"/>
          </a:solidFill>
          <a:latin typeface="+mn-lt"/>
          <a:ea typeface="+mn-ea"/>
        </a:defRPr>
      </a:lvl7pPr>
      <a:lvl8pPr marL="3429000" indent="-228600" algn="l" rtl="0" fontAlgn="base">
        <a:lnSpc>
          <a:spcPct val="115000"/>
        </a:lnSpc>
        <a:spcBef>
          <a:spcPct val="20000"/>
        </a:spcBef>
        <a:spcAft>
          <a:spcPct val="0"/>
        </a:spcAft>
        <a:buChar char="»"/>
        <a:defRPr sz="1500" b="1">
          <a:solidFill>
            <a:srgbClr val="996600"/>
          </a:solidFill>
          <a:latin typeface="+mn-lt"/>
          <a:ea typeface="+mn-ea"/>
        </a:defRPr>
      </a:lvl8pPr>
      <a:lvl9pPr marL="3886200" indent="-228600" algn="l" rtl="0" fontAlgn="base">
        <a:lnSpc>
          <a:spcPct val="115000"/>
        </a:lnSpc>
        <a:spcBef>
          <a:spcPct val="20000"/>
        </a:spcBef>
        <a:spcAft>
          <a:spcPct val="0"/>
        </a:spcAft>
        <a:buChar char="»"/>
        <a:defRPr sz="1500" b="1">
          <a:solidFill>
            <a:srgbClr val="9966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077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305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1722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>
                <a:latin typeface="Times New Roman" pitchFamily="18" charset="0"/>
                <a:ea typeface="宋体" pitchFamily="2" charset="-122"/>
              </a:defRPr>
            </a:lvl1pPr>
          </a:lstStyle>
          <a:p>
            <a:pPr eaLnBrk="0" hangingPunct="0">
              <a:defRPr/>
            </a:pPr>
            <a:fld id="{F51952D3-B6F7-408F-9595-72D7EFE938CE}" type="datetime1">
              <a:rPr lang="zh-CN" altLang="en-US" i="0">
                <a:solidFill>
                  <a:srgbClr val="000000"/>
                </a:solidFill>
              </a:rPr>
              <a:pPr eaLnBrk="0" hangingPunct="0">
                <a:defRPr/>
              </a:pPr>
              <a:t>2017/11/15</a:t>
            </a:fld>
            <a:endParaRPr lang="en-US" altLang="zh-CN" i="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172200"/>
            <a:ext cx="411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  <a:ea typeface="宋体" pitchFamily="2" charset="-122"/>
              </a:defRPr>
            </a:lvl1pPr>
          </a:lstStyle>
          <a:p>
            <a:pPr algn="ctr" eaLnBrk="0" hangingPunct="0">
              <a:defRPr/>
            </a:pPr>
            <a:r>
              <a:rPr lang="zh-CN" altLang="en-US" i="0">
                <a:solidFill>
                  <a:srgbClr val="000000"/>
                </a:solidFill>
              </a:rPr>
              <a:t>Compilers Autumn 2002</a:t>
            </a:r>
            <a:endParaRPr lang="en-US" altLang="zh-CN" i="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172200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anose="02020603050405020304" pitchFamily="18" charset="0"/>
              </a:defRPr>
            </a:lvl1pPr>
          </a:lstStyle>
          <a:p>
            <a:pPr eaLnBrk="0" hangingPunct="0"/>
            <a:fld id="{0F5A4197-D907-4746-95C2-6A04AEA177E3}" type="slidenum">
              <a:rPr lang="zh-CN" altLang="en-US" i="0" smtClean="0">
                <a:solidFill>
                  <a:srgbClr val="000000"/>
                </a:solidFill>
                <a:ea typeface="宋体" panose="02010600030101010101" pitchFamily="2" charset="-122"/>
              </a:rPr>
              <a:pPr eaLnBrk="0" hangingPunct="0"/>
              <a:t>‹#›</a:t>
            </a:fld>
            <a:endParaRPr lang="en-US" altLang="zh-CN" i="0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457200" y="1371600"/>
            <a:ext cx="8077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zh-CN" altLang="en-US" sz="2000" b="1" i="0" smtClean="0">
              <a:solidFill>
                <a:srgbClr val="00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3186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omic Sans MS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omic Sans MS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omic Sans MS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omic Sans MS" pitchFamily="66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sogou.com/lemma/ShowInnerLink.htm?lemmaId=11026955&amp;ss_c=ssc.citiao.link" TargetMode="External"/><Relationship Id="rId2" Type="http://schemas.openxmlformats.org/officeDocument/2006/relationships/hyperlink" Target="http://baike.sogou.com/lemma/ShowInnerLink.htm?lemmaId=64455287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baike.sogou.com/lemma/ShowInnerLink.htm?lemmaId=35071" TargetMode="External"/><Relationship Id="rId4" Type="http://schemas.openxmlformats.org/officeDocument/2006/relationships/hyperlink" Target="http://baike.sogou.com/lemma/ShowInnerLink.htm?lemmaId=5461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sogou.com/lemma/ShowInnerLink.htm?lemmaId=241541&amp;ss_c=ssc.citiao.link" TargetMode="External"/><Relationship Id="rId2" Type="http://schemas.openxmlformats.org/officeDocument/2006/relationships/hyperlink" Target="http://baike.sogou.com/lemma/ShowInnerLink.htm?lemmaId=8188111&amp;ss_c=ssc.citiao.link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baike.sogou.com/lemma/ShowInnerLink.htm?lemmaId=490045" TargetMode="External"/><Relationship Id="rId4" Type="http://schemas.openxmlformats.org/officeDocument/2006/relationships/hyperlink" Target="http://baike.sogou.com/lemma/ShowInnerLink.htm?lemmaId=74024825&amp;ss_c=ssc.citiao.link" TargetMode="Externa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://baike.sogou.com/lemma/ShowInnerLink.htm?lemmaId=106869" TargetMode="External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1268339.htm" TargetMode="External"/><Relationship Id="rId2" Type="http://schemas.openxmlformats.org/officeDocument/2006/relationships/hyperlink" Target="http://baike.baidu.com/view/47173.htm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baike.baidu.com/subview/18536/18536.htm" TargetMode="Externa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9"/>
          <p:cNvSpPr>
            <a:spLocks noChangeArrowheads="1"/>
          </p:cNvSpPr>
          <p:nvPr/>
        </p:nvSpPr>
        <p:spPr bwMode="black">
          <a:xfrm>
            <a:off x="8260" y="2781300"/>
            <a:ext cx="708402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indent="533400" algn="l"/>
            <a:r>
              <a:rPr lang="en-US" altLang="zh-CN" sz="4000" b="1" i="0" dirty="0" smtClean="0">
                <a:solidFill>
                  <a:schemeClr val="bg1"/>
                </a:solidFill>
                <a:ea typeface="微软雅黑" pitchFamily="34" charset="-122"/>
              </a:rPr>
              <a:t>3.</a:t>
            </a:r>
            <a:r>
              <a:rPr lang="zh-CN" altLang="en-US" sz="4000" b="1" i="0" dirty="0" smtClean="0">
                <a:solidFill>
                  <a:schemeClr val="bg1"/>
                </a:solidFill>
                <a:ea typeface="微软雅黑" pitchFamily="34" charset="-122"/>
              </a:rPr>
              <a:t>程序的转换及机器级表示</a:t>
            </a:r>
            <a:endParaRPr lang="zh-CN" altLang="en-US" sz="4000" i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black">
          <a:xfrm>
            <a:off x="6260370" y="3645024"/>
            <a:ext cx="2128054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sz="2000" i="0" dirty="0" smtClean="0">
                <a:solidFill>
                  <a:schemeClr val="bg1"/>
                </a:solidFill>
                <a:ea typeface="微软雅黑" pitchFamily="34" charset="-122"/>
              </a:rPr>
              <a:t>孙鑫  </a:t>
            </a:r>
            <a:r>
              <a:rPr lang="en-US" altLang="zh-CN" sz="2000" i="0" dirty="0" smtClean="0">
                <a:solidFill>
                  <a:schemeClr val="bg1"/>
                </a:solidFill>
                <a:ea typeface="微软雅黑" pitchFamily="34" charset="-122"/>
              </a:rPr>
              <a:t>2017-10</a:t>
            </a:r>
            <a:r>
              <a:rPr lang="zh-CN" altLang="en-US" sz="2000" i="0" dirty="0" smtClean="0">
                <a:solidFill>
                  <a:schemeClr val="bg1"/>
                </a:solidFill>
                <a:ea typeface="微软雅黑" pitchFamily="34" charset="-122"/>
              </a:rPr>
              <a:t>     </a:t>
            </a:r>
            <a:endParaRPr lang="zh-CN" altLang="en-US" sz="2000" i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76250" y="332656"/>
            <a:ext cx="8145463" cy="481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+mj-lt"/>
                <a:ea typeface="黑体" panose="02010609060101010101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charset="0"/>
                <a:ea typeface="黑体" panose="02010609060101010101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charset="0"/>
                <a:ea typeface="黑体" panose="02010609060101010101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charset="0"/>
                <a:ea typeface="黑体" panose="02010609060101010101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charset="0"/>
                <a:ea typeface="黑体" panose="02010609060101010101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3300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j-cs"/>
              </a:rPr>
              <a:t/>
            </a:r>
            <a:br>
              <a:rPr kumimoji="0" lang="en-US" altLang="zh-CN" sz="4000" b="1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j-cs"/>
              </a:rPr>
            </a:br>
            <a:r>
              <a:rPr kumimoji="0" lang="zh-CN" altLang="en-US" sz="4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j-cs"/>
              </a:rPr>
              <a:t/>
            </a:r>
            <a:br>
              <a:rPr kumimoji="0" lang="zh-CN" altLang="en-US" sz="4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j-cs"/>
              </a:rPr>
            </a:br>
            <a:r>
              <a:rPr kumimoji="0" lang="zh-CN" altLang="en-US" sz="4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j-cs"/>
              </a:rPr>
              <a:t>第三章 程序的转换与机器级表示</a:t>
            </a:r>
            <a:br>
              <a:rPr kumimoji="0" lang="zh-CN" altLang="en-US" sz="4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j-cs"/>
              </a:rPr>
            </a:br>
            <a:r>
              <a:rPr kumimoji="0" lang="zh-CN" altLang="en-US" sz="4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j-cs"/>
              </a:rPr>
              <a:t/>
            </a:r>
            <a:br>
              <a:rPr kumimoji="0" lang="zh-CN" altLang="en-US" sz="4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黑体" panose="02010609060101010101" pitchFamily="49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程序转换概述</a:t>
            </a:r>
            <a:b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</a:b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IA-32 /x86-64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指令系统</a:t>
            </a: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/>
            </a:r>
            <a:b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</a:b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C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语言程序的机器级表示</a:t>
            </a:r>
            <a:b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复杂数据类型的分配和访问</a:t>
            </a:r>
            <a:b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</a:b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越界访问和缓冲区溢出、</a:t>
            </a: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x86-64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架构</a:t>
            </a:r>
            <a:endParaRPr kumimoji="0" lang="en-US" altLang="zh-CN" sz="2800" b="1" i="0" u="none" strike="noStrike" kern="0" cap="none" spc="0" normalizeH="0" baseline="0" noProof="0" smtClean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高级语言程序转换为机器代码的过程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10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448977" y="1670923"/>
            <a:ext cx="769938" cy="798512"/>
          </a:xfrm>
          <a:prstGeom prst="rect">
            <a:avLst/>
          </a:prstGeom>
          <a:solidFill>
            <a:srgbClr val="0000FF">
              <a:alpha val="29019"/>
            </a:srgb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sz="1800" b="1" i="0"/>
              <a:t>预处理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sz="1800" b="1" i="0"/>
              <a:t>(cpp)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3220627" y="1675685"/>
            <a:ext cx="769938" cy="798513"/>
          </a:xfrm>
          <a:prstGeom prst="rect">
            <a:avLst/>
          </a:prstGeom>
          <a:solidFill>
            <a:srgbClr val="0000FF">
              <a:alpha val="29019"/>
            </a:srgb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sz="1800" b="1" i="0"/>
              <a:t>编译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sz="1800" b="1" i="0"/>
              <a:t>(cc1)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4970052" y="1696323"/>
            <a:ext cx="769938" cy="798512"/>
          </a:xfrm>
          <a:prstGeom prst="rect">
            <a:avLst/>
          </a:prstGeom>
          <a:solidFill>
            <a:srgbClr val="0000FF">
              <a:alpha val="29019"/>
            </a:srgb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sz="1800" b="1" i="0"/>
              <a:t>汇编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sz="1800" b="1" i="0"/>
              <a:t>(as)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6762340" y="1686798"/>
            <a:ext cx="769937" cy="798512"/>
          </a:xfrm>
          <a:prstGeom prst="rect">
            <a:avLst/>
          </a:prstGeom>
          <a:solidFill>
            <a:srgbClr val="0000FF">
              <a:alpha val="29019"/>
            </a:srgb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sz="1800" b="1" i="0"/>
              <a:t>链接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sz="1800" b="1" i="0"/>
              <a:t>(ld)</a:t>
            </a:r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>
            <a:off x="5273265" y="950198"/>
            <a:ext cx="1495425" cy="727075"/>
            <a:chOff x="3295" y="2749"/>
            <a:chExt cx="942" cy="458"/>
          </a:xfrm>
        </p:grpSpPr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3889" y="2877"/>
              <a:ext cx="348" cy="33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i="0"/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3295" y="2749"/>
              <a:ext cx="64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1800" b="1" i="0">
                  <a:latin typeface="Arial" panose="020B0604020202020204" pitchFamily="34" charset="0"/>
                  <a:ea typeface="华文细黑" panose="02010600040101010101" pitchFamily="2" charset="-122"/>
                </a:rPr>
                <a:t>printf.o</a:t>
              </a:r>
            </a:p>
          </p:txBody>
        </p:sp>
      </p:grpSp>
      <p:grpSp>
        <p:nvGrpSpPr>
          <p:cNvPr id="18" name="Group 16"/>
          <p:cNvGrpSpPr>
            <a:grpSpLocks/>
          </p:cNvGrpSpPr>
          <p:nvPr/>
        </p:nvGrpSpPr>
        <p:grpSpPr bwMode="auto">
          <a:xfrm>
            <a:off x="421865" y="1715375"/>
            <a:ext cx="1001713" cy="1087438"/>
            <a:chOff x="239" y="3231"/>
            <a:chExt cx="631" cy="685"/>
          </a:xfrm>
        </p:grpSpPr>
        <p:grpSp>
          <p:nvGrpSpPr>
            <p:cNvPr id="19" name="Group 17"/>
            <p:cNvGrpSpPr>
              <a:grpSpLocks/>
            </p:cNvGrpSpPr>
            <p:nvPr/>
          </p:nvGrpSpPr>
          <p:grpSpPr bwMode="auto">
            <a:xfrm>
              <a:off x="273" y="3231"/>
              <a:ext cx="595" cy="237"/>
              <a:chOff x="219" y="3402"/>
              <a:chExt cx="595" cy="237"/>
            </a:xfrm>
          </p:grpSpPr>
          <p:sp>
            <p:nvSpPr>
              <p:cNvPr id="21" name="Line 18"/>
              <p:cNvSpPr>
                <a:spLocks noChangeShapeType="1"/>
              </p:cNvSpPr>
              <p:nvPr/>
            </p:nvSpPr>
            <p:spPr bwMode="auto">
              <a:xfrm>
                <a:off x="219" y="3639"/>
                <a:ext cx="59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zh-CN" altLang="en-US" i="0"/>
              </a:p>
            </p:txBody>
          </p:sp>
          <p:sp>
            <p:nvSpPr>
              <p:cNvPr id="22" name="Text Box 19"/>
              <p:cNvSpPr txBox="1">
                <a:spLocks noChangeArrowheads="1"/>
              </p:cNvSpPr>
              <p:nvPr/>
            </p:nvSpPr>
            <p:spPr bwMode="auto">
              <a:xfrm>
                <a:off x="226" y="3402"/>
                <a:ext cx="57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zh-CN" sz="1800" b="1" i="0" dirty="0" err="1">
                    <a:latin typeface="Arial" panose="020B0604020202020204" pitchFamily="34" charset="0"/>
                    <a:ea typeface="华文细黑" panose="02010600040101010101" pitchFamily="2" charset="-122"/>
                  </a:rPr>
                  <a:t>hello.c</a:t>
                </a:r>
                <a:endParaRPr lang="en-US" altLang="zh-CN" sz="1800" b="1" i="0" dirty="0">
                  <a:latin typeface="Arial" panose="020B0604020202020204" pitchFamily="34" charset="0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20" name="Text Box 20"/>
            <p:cNvSpPr txBox="1">
              <a:spLocks noChangeArrowheads="1"/>
            </p:cNvSpPr>
            <p:nvPr/>
          </p:nvSpPr>
          <p:spPr bwMode="auto">
            <a:xfrm>
              <a:off x="239" y="3512"/>
              <a:ext cx="631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800" b="1" i="0">
                  <a:solidFill>
                    <a:srgbClr val="FF0000"/>
                  </a:solidFill>
                </a:rPr>
                <a:t>源程序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 b="1" i="0">
                  <a:solidFill>
                    <a:srgbClr val="FF0000"/>
                  </a:solidFill>
                </a:rPr>
                <a:t>(</a:t>
              </a:r>
              <a:r>
                <a:rPr lang="zh-CN" altLang="en-US" sz="1800" b="1" i="0">
                  <a:solidFill>
                    <a:srgbClr val="FF0000"/>
                  </a:solidFill>
                </a:rPr>
                <a:t>文本</a:t>
              </a:r>
              <a:r>
                <a:rPr lang="en-US" altLang="zh-CN" sz="1800" b="1" i="0">
                  <a:solidFill>
                    <a:srgbClr val="FF0000"/>
                  </a:solidFill>
                </a:rPr>
                <a:t>)</a:t>
              </a:r>
            </a:p>
          </p:txBody>
        </p:sp>
      </p:grpSp>
      <p:grpSp>
        <p:nvGrpSpPr>
          <p:cNvPr id="23" name="Group 21"/>
          <p:cNvGrpSpPr>
            <a:grpSpLocks/>
          </p:cNvGrpSpPr>
          <p:nvPr/>
        </p:nvGrpSpPr>
        <p:grpSpPr bwMode="auto">
          <a:xfrm>
            <a:off x="2153828" y="1689973"/>
            <a:ext cx="1042988" cy="1073150"/>
            <a:chOff x="1330" y="3215"/>
            <a:chExt cx="657" cy="676"/>
          </a:xfrm>
        </p:grpSpPr>
        <p:grpSp>
          <p:nvGrpSpPr>
            <p:cNvPr id="24" name="Group 22"/>
            <p:cNvGrpSpPr>
              <a:grpSpLocks/>
            </p:cNvGrpSpPr>
            <p:nvPr/>
          </p:nvGrpSpPr>
          <p:grpSpPr bwMode="auto">
            <a:xfrm>
              <a:off x="1392" y="3215"/>
              <a:ext cx="595" cy="238"/>
              <a:chOff x="219" y="3401"/>
              <a:chExt cx="595" cy="238"/>
            </a:xfrm>
          </p:grpSpPr>
          <p:sp>
            <p:nvSpPr>
              <p:cNvPr id="26" name="Line 23"/>
              <p:cNvSpPr>
                <a:spLocks noChangeShapeType="1"/>
              </p:cNvSpPr>
              <p:nvPr/>
            </p:nvSpPr>
            <p:spPr bwMode="auto">
              <a:xfrm>
                <a:off x="219" y="3639"/>
                <a:ext cx="59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zh-CN" altLang="en-US" i="0"/>
              </a:p>
            </p:txBody>
          </p:sp>
          <p:sp>
            <p:nvSpPr>
              <p:cNvPr id="27" name="Text Box 24"/>
              <p:cNvSpPr txBox="1">
                <a:spLocks noChangeArrowheads="1"/>
              </p:cNvSpPr>
              <p:nvPr/>
            </p:nvSpPr>
            <p:spPr bwMode="auto">
              <a:xfrm>
                <a:off x="225" y="3401"/>
                <a:ext cx="57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zh-CN" sz="1800" b="1" i="0" dirty="0" err="1">
                    <a:latin typeface="Arial" panose="020B0604020202020204" pitchFamily="34" charset="0"/>
                    <a:ea typeface="华文细黑" panose="02010600040101010101" pitchFamily="2" charset="-122"/>
                  </a:rPr>
                  <a:t>hello.i</a:t>
                </a:r>
                <a:endParaRPr lang="en-US" altLang="zh-CN" sz="1800" b="1" i="0" dirty="0">
                  <a:latin typeface="Arial" panose="020B0604020202020204" pitchFamily="34" charset="0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25" name="Text Box 25"/>
            <p:cNvSpPr txBox="1">
              <a:spLocks noChangeArrowheads="1"/>
            </p:cNvSpPr>
            <p:nvPr/>
          </p:nvSpPr>
          <p:spPr bwMode="auto">
            <a:xfrm>
              <a:off x="1330" y="3487"/>
              <a:ext cx="631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800" b="1" i="0">
                  <a:solidFill>
                    <a:srgbClr val="FF0000"/>
                  </a:solidFill>
                </a:rPr>
                <a:t>源程序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 b="1" i="0">
                  <a:solidFill>
                    <a:srgbClr val="FF0000"/>
                  </a:solidFill>
                </a:rPr>
                <a:t>(</a:t>
              </a:r>
              <a:r>
                <a:rPr lang="zh-CN" altLang="en-US" sz="1800" b="1" i="0">
                  <a:solidFill>
                    <a:srgbClr val="FF0000"/>
                  </a:solidFill>
                </a:rPr>
                <a:t>文本</a:t>
              </a:r>
              <a:r>
                <a:rPr lang="en-US" altLang="zh-CN" sz="1800" b="1" i="0">
                  <a:solidFill>
                    <a:srgbClr val="FF0000"/>
                  </a:solidFill>
                </a:rPr>
                <a:t>)</a:t>
              </a:r>
            </a:p>
          </p:txBody>
        </p:sp>
      </p:grpSp>
      <p:grpSp>
        <p:nvGrpSpPr>
          <p:cNvPr id="28" name="Group 26"/>
          <p:cNvGrpSpPr>
            <a:grpSpLocks/>
          </p:cNvGrpSpPr>
          <p:nvPr/>
        </p:nvGrpSpPr>
        <p:grpSpPr bwMode="auto">
          <a:xfrm>
            <a:off x="3925475" y="1704260"/>
            <a:ext cx="1012825" cy="1365250"/>
            <a:chOff x="2446" y="3224"/>
            <a:chExt cx="638" cy="860"/>
          </a:xfrm>
        </p:grpSpPr>
        <p:grpSp>
          <p:nvGrpSpPr>
            <p:cNvPr id="29" name="Group 27"/>
            <p:cNvGrpSpPr>
              <a:grpSpLocks/>
            </p:cNvGrpSpPr>
            <p:nvPr/>
          </p:nvGrpSpPr>
          <p:grpSpPr bwMode="auto">
            <a:xfrm>
              <a:off x="2484" y="3224"/>
              <a:ext cx="600" cy="238"/>
              <a:chOff x="214" y="3401"/>
              <a:chExt cx="600" cy="238"/>
            </a:xfrm>
          </p:grpSpPr>
          <p:sp>
            <p:nvSpPr>
              <p:cNvPr id="31" name="Line 28"/>
              <p:cNvSpPr>
                <a:spLocks noChangeShapeType="1"/>
              </p:cNvSpPr>
              <p:nvPr/>
            </p:nvSpPr>
            <p:spPr bwMode="auto">
              <a:xfrm>
                <a:off x="219" y="3639"/>
                <a:ext cx="59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zh-CN" altLang="en-US" i="0"/>
              </a:p>
            </p:txBody>
          </p:sp>
          <p:sp>
            <p:nvSpPr>
              <p:cNvPr id="32" name="Text Box 29"/>
              <p:cNvSpPr txBox="1">
                <a:spLocks noChangeArrowheads="1"/>
              </p:cNvSpPr>
              <p:nvPr/>
            </p:nvSpPr>
            <p:spPr bwMode="auto">
              <a:xfrm>
                <a:off x="214" y="3401"/>
                <a:ext cx="57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zh-CN" sz="1800" b="1" i="0" dirty="0" err="1">
                    <a:latin typeface="Arial" panose="020B0604020202020204" pitchFamily="34" charset="0"/>
                    <a:ea typeface="华文细黑" panose="02010600040101010101" pitchFamily="2" charset="-122"/>
                  </a:rPr>
                  <a:t>hello.s</a:t>
                </a:r>
                <a:endParaRPr lang="en-US" altLang="zh-CN" sz="1800" b="1" i="0" dirty="0">
                  <a:latin typeface="Arial" panose="020B0604020202020204" pitchFamily="34" charset="0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30" name="Text Box 30"/>
            <p:cNvSpPr txBox="1">
              <a:spLocks noChangeArrowheads="1"/>
            </p:cNvSpPr>
            <p:nvPr/>
          </p:nvSpPr>
          <p:spPr bwMode="auto">
            <a:xfrm>
              <a:off x="2446" y="3507"/>
              <a:ext cx="631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800" b="1" i="0">
                  <a:solidFill>
                    <a:srgbClr val="FF0000"/>
                  </a:solidFill>
                </a:rPr>
                <a:t>汇编语言程序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 b="1" i="0">
                  <a:solidFill>
                    <a:srgbClr val="FF0000"/>
                  </a:solidFill>
                </a:rPr>
                <a:t>(</a:t>
              </a:r>
              <a:r>
                <a:rPr lang="zh-CN" altLang="en-US" sz="1800" b="1" i="0">
                  <a:solidFill>
                    <a:srgbClr val="FF0000"/>
                  </a:solidFill>
                </a:rPr>
                <a:t>文本</a:t>
              </a:r>
              <a:r>
                <a:rPr lang="en-US" altLang="zh-CN" sz="1800" b="1" i="0">
                  <a:solidFill>
                    <a:srgbClr val="FF0000"/>
                  </a:solidFill>
                </a:rPr>
                <a:t>)</a:t>
              </a:r>
            </a:p>
          </p:txBody>
        </p:sp>
      </p:grpSp>
      <p:grpSp>
        <p:nvGrpSpPr>
          <p:cNvPr id="33" name="Group 31"/>
          <p:cNvGrpSpPr>
            <a:grpSpLocks/>
          </p:cNvGrpSpPr>
          <p:nvPr/>
        </p:nvGrpSpPr>
        <p:grpSpPr bwMode="auto">
          <a:xfrm>
            <a:off x="5701893" y="1664571"/>
            <a:ext cx="1060450" cy="1651000"/>
            <a:chOff x="3565" y="3199"/>
            <a:chExt cx="668" cy="1040"/>
          </a:xfrm>
        </p:grpSpPr>
        <p:grpSp>
          <p:nvGrpSpPr>
            <p:cNvPr id="34" name="Group 32"/>
            <p:cNvGrpSpPr>
              <a:grpSpLocks/>
            </p:cNvGrpSpPr>
            <p:nvPr/>
          </p:nvGrpSpPr>
          <p:grpSpPr bwMode="auto">
            <a:xfrm>
              <a:off x="3604" y="3199"/>
              <a:ext cx="622" cy="237"/>
              <a:chOff x="219" y="3402"/>
              <a:chExt cx="595" cy="237"/>
            </a:xfrm>
          </p:grpSpPr>
          <p:sp>
            <p:nvSpPr>
              <p:cNvPr id="36" name="Line 33"/>
              <p:cNvSpPr>
                <a:spLocks noChangeShapeType="1"/>
              </p:cNvSpPr>
              <p:nvPr/>
            </p:nvSpPr>
            <p:spPr bwMode="auto">
              <a:xfrm>
                <a:off x="219" y="3639"/>
                <a:ext cx="59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zh-CN" altLang="en-US" i="0"/>
              </a:p>
            </p:txBody>
          </p:sp>
          <p:sp>
            <p:nvSpPr>
              <p:cNvPr id="37" name="Text Box 34"/>
              <p:cNvSpPr txBox="1">
                <a:spLocks noChangeArrowheads="1"/>
              </p:cNvSpPr>
              <p:nvPr/>
            </p:nvSpPr>
            <p:spPr bwMode="auto">
              <a:xfrm>
                <a:off x="229" y="3402"/>
                <a:ext cx="57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zh-CN" sz="1800" b="1" i="0">
                    <a:latin typeface="Arial" panose="020B0604020202020204" pitchFamily="34" charset="0"/>
                    <a:ea typeface="华文细黑" panose="02010600040101010101" pitchFamily="2" charset="-122"/>
                  </a:rPr>
                  <a:t>hello.o</a:t>
                </a:r>
                <a:endParaRPr lang="en-US" altLang="zh-CN" sz="1800" b="1" i="0" dirty="0">
                  <a:latin typeface="Arial" panose="020B0604020202020204" pitchFamily="34" charset="0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35" name="Text Box 35"/>
            <p:cNvSpPr txBox="1">
              <a:spLocks noChangeArrowheads="1"/>
            </p:cNvSpPr>
            <p:nvPr/>
          </p:nvSpPr>
          <p:spPr bwMode="auto">
            <a:xfrm>
              <a:off x="3565" y="3489"/>
              <a:ext cx="668" cy="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800" b="1" i="0">
                  <a:solidFill>
                    <a:srgbClr val="FF0000"/>
                  </a:solidFill>
                </a:rPr>
                <a:t>可重定位目标程序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 b="1" i="0">
                  <a:solidFill>
                    <a:srgbClr val="FF0000"/>
                  </a:solidFill>
                </a:rPr>
                <a:t>(</a:t>
              </a:r>
              <a:r>
                <a:rPr lang="zh-CN" altLang="en-US" sz="1800" b="1" i="0">
                  <a:solidFill>
                    <a:srgbClr val="FF0000"/>
                  </a:solidFill>
                </a:rPr>
                <a:t>二进制</a:t>
              </a:r>
              <a:r>
                <a:rPr lang="en-US" altLang="zh-CN" sz="1800" b="1" i="0">
                  <a:solidFill>
                    <a:srgbClr val="FF0000"/>
                  </a:solidFill>
                </a:rPr>
                <a:t>)</a:t>
              </a:r>
            </a:p>
          </p:txBody>
        </p:sp>
      </p:grpSp>
      <p:grpSp>
        <p:nvGrpSpPr>
          <p:cNvPr id="38" name="Group 36"/>
          <p:cNvGrpSpPr>
            <a:grpSpLocks/>
          </p:cNvGrpSpPr>
          <p:nvPr/>
        </p:nvGrpSpPr>
        <p:grpSpPr bwMode="auto">
          <a:xfrm>
            <a:off x="7537040" y="1640760"/>
            <a:ext cx="1117600" cy="1371600"/>
            <a:chOff x="4721" y="3184"/>
            <a:chExt cx="704" cy="864"/>
          </a:xfrm>
        </p:grpSpPr>
        <p:grpSp>
          <p:nvGrpSpPr>
            <p:cNvPr id="39" name="Group 37"/>
            <p:cNvGrpSpPr>
              <a:grpSpLocks/>
            </p:cNvGrpSpPr>
            <p:nvPr/>
          </p:nvGrpSpPr>
          <p:grpSpPr bwMode="auto">
            <a:xfrm>
              <a:off x="4730" y="3184"/>
              <a:ext cx="603" cy="242"/>
              <a:chOff x="211" y="3397"/>
              <a:chExt cx="603" cy="242"/>
            </a:xfrm>
          </p:grpSpPr>
          <p:sp>
            <p:nvSpPr>
              <p:cNvPr id="41" name="Line 38"/>
              <p:cNvSpPr>
                <a:spLocks noChangeShapeType="1"/>
              </p:cNvSpPr>
              <p:nvPr/>
            </p:nvSpPr>
            <p:spPr bwMode="auto">
              <a:xfrm>
                <a:off x="219" y="3639"/>
                <a:ext cx="59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zh-CN" altLang="en-US" i="0"/>
              </a:p>
            </p:txBody>
          </p:sp>
          <p:sp>
            <p:nvSpPr>
              <p:cNvPr id="42" name="Text Box 39"/>
              <p:cNvSpPr txBox="1">
                <a:spLocks noChangeArrowheads="1"/>
              </p:cNvSpPr>
              <p:nvPr/>
            </p:nvSpPr>
            <p:spPr bwMode="auto">
              <a:xfrm>
                <a:off x="211" y="3397"/>
                <a:ext cx="57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FontTx/>
                  <a:buNone/>
                </a:pPr>
                <a:r>
                  <a:rPr lang="en-US" altLang="zh-CN" sz="1800" b="1" i="0" dirty="0">
                    <a:latin typeface="Arial" panose="020B0604020202020204" pitchFamily="34" charset="0"/>
                    <a:ea typeface="华文细黑" panose="02010600040101010101" pitchFamily="2" charset="-122"/>
                  </a:rPr>
                  <a:t>hello</a:t>
                </a:r>
              </a:p>
            </p:txBody>
          </p:sp>
        </p:grpSp>
        <p:sp>
          <p:nvSpPr>
            <p:cNvPr id="40" name="Text Box 40"/>
            <p:cNvSpPr txBox="1">
              <a:spLocks noChangeArrowheads="1"/>
            </p:cNvSpPr>
            <p:nvPr/>
          </p:nvSpPr>
          <p:spPr bwMode="auto">
            <a:xfrm>
              <a:off x="4721" y="3471"/>
              <a:ext cx="704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800" b="1" i="0">
                  <a:solidFill>
                    <a:srgbClr val="FF0000"/>
                  </a:solidFill>
                </a:rPr>
                <a:t>可执行目标程序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 b="1" i="0">
                  <a:solidFill>
                    <a:srgbClr val="FF0000"/>
                  </a:solidFill>
                </a:rPr>
                <a:t>(</a:t>
              </a:r>
              <a:r>
                <a:rPr lang="zh-CN" altLang="en-US" sz="1800" b="1" i="0">
                  <a:solidFill>
                    <a:srgbClr val="FF0000"/>
                  </a:solidFill>
                </a:rPr>
                <a:t>二进制</a:t>
              </a:r>
              <a:r>
                <a:rPr lang="en-US" altLang="zh-CN" sz="1800" b="1" i="0">
                  <a:solidFill>
                    <a:srgbClr val="FF0000"/>
                  </a:solidFill>
                </a:rPr>
                <a:t>)</a:t>
              </a:r>
            </a:p>
          </p:txBody>
        </p:sp>
      </p:grpSp>
      <p:sp>
        <p:nvSpPr>
          <p:cNvPr id="43" name="Text Box 41"/>
          <p:cNvSpPr txBox="1">
            <a:spLocks noChangeArrowheads="1"/>
          </p:cNvSpPr>
          <p:nvPr/>
        </p:nvSpPr>
        <p:spPr bwMode="auto">
          <a:xfrm>
            <a:off x="457200" y="972217"/>
            <a:ext cx="46180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spcBef>
                <a:spcPct val="50000"/>
              </a:spcBef>
              <a:buFontTx/>
              <a:buNone/>
            </a:pPr>
            <a:r>
              <a:rPr lang="en-US" altLang="zh-CN" sz="2000" b="1" i="0" dirty="0" err="1" smtClean="0"/>
              <a:t>GCC+Linux</a:t>
            </a:r>
            <a:r>
              <a:rPr lang="zh-CN" altLang="en-US" sz="2000" b="1" i="0" dirty="0"/>
              <a:t>平台中的处理过程</a:t>
            </a:r>
          </a:p>
        </p:txBody>
      </p:sp>
      <p:sp>
        <p:nvSpPr>
          <p:cNvPr id="44" name="内容占位符 2"/>
          <p:cNvSpPr>
            <a:spLocks noGrp="1"/>
          </p:cNvSpPr>
          <p:nvPr>
            <p:ph idx="1"/>
          </p:nvPr>
        </p:nvSpPr>
        <p:spPr>
          <a:xfrm>
            <a:off x="225503" y="3421224"/>
            <a:ext cx="8218488" cy="3179161"/>
          </a:xfrm>
        </p:spPr>
        <p:txBody>
          <a:bodyPr/>
          <a:lstStyle/>
          <a:p>
            <a:pPr marL="660400" lvl="1" indent="-342900" eaLnBrk="1" hangingPunct="1">
              <a:spcBef>
                <a:spcPct val="25000"/>
              </a:spcBef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预处理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在源程序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中插入所有用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#include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命令指定的文件和用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#define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声明指定的宏。</a:t>
            </a:r>
          </a:p>
          <a:p>
            <a:pPr marL="660400" lvl="1" indent="-342900" eaLnBrk="1" hangingPunct="1">
              <a:spcBef>
                <a:spcPct val="25000"/>
              </a:spcBef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：将预处理后的</a:t>
            </a:r>
            <a:r>
              <a:rPr lang="zh-CN" altLang="en-US" sz="2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源文件转换成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相应的</a:t>
            </a:r>
            <a:r>
              <a:rPr lang="zh-CN" altLang="en-US" sz="2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汇编语言程序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660400" lvl="1" indent="-342900" eaLnBrk="1" hangingPunct="1">
              <a:spcBef>
                <a:spcPct val="25000"/>
              </a:spcBef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汇编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22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汇编语言程序</a:t>
            </a:r>
            <a:r>
              <a:rPr lang="zh-CN" altLang="en-US" sz="2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2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可重定位的</a:t>
            </a:r>
            <a:r>
              <a:rPr lang="zh-CN" altLang="en-US" sz="22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机器语言目标代码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60400" lvl="1" indent="-342900" eaLnBrk="1" hangingPunct="1">
              <a:spcBef>
                <a:spcPct val="25000"/>
              </a:spcBef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链接：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由链接器将多个可重定位的机器语言目标文件以及库例程（如</a:t>
            </a:r>
            <a:r>
              <a:rPr lang="en-US" altLang="zh-CN" sz="2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printf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库函数）链接起来，生成最终的</a:t>
            </a:r>
            <a:r>
              <a:rPr lang="zh-CN" altLang="en-US" sz="2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可执行目标</a:t>
            </a:r>
            <a:r>
              <a:rPr lang="zh-CN" altLang="en-US" sz="22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346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43" grpId="0"/>
      <p:bldP spid="44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数组的分配和访问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9"/>
            <a:ext cx="8218488" cy="2592288"/>
          </a:xfrm>
        </p:spPr>
        <p:txBody>
          <a:bodyPr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数组元素在内存的存放和访问 </a:t>
            </a:r>
          </a:p>
          <a:p>
            <a:pPr lvl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static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short A[4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];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0≤i≤3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）个元素的地址计算公式为</a:t>
            </a:r>
            <a:r>
              <a:rPr lang="en-US" altLang="zh-CN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&amp;A[0]+2*</a:t>
            </a:r>
            <a:r>
              <a:rPr lang="en-US" altLang="zh-CN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假定数组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的首地址存放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EDX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存放在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中，现要将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A[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则对应汇编指令是？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movw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(%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edx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ecx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), %ax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100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081463"/>
              </p:ext>
            </p:extLst>
          </p:nvPr>
        </p:nvGraphicFramePr>
        <p:xfrm>
          <a:off x="657553" y="3645024"/>
          <a:ext cx="7828893" cy="2664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912"/>
                <a:gridCol w="894914"/>
                <a:gridCol w="849495"/>
                <a:gridCol w="1104167"/>
                <a:gridCol w="974107"/>
                <a:gridCol w="1080120"/>
                <a:gridCol w="1584178"/>
              </a:tblGrid>
              <a:tr h="380614">
                <a:tc>
                  <a:txBody>
                    <a:bodyPr/>
                    <a:lstStyle/>
                    <a:p>
                      <a:r>
                        <a:rPr lang="zh-CN" altLang="en-US" sz="1200" b="1" dirty="0" smtClean="0"/>
                        <a:t>数组定义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/>
                        <a:t>数组名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/>
                        <a:t>数据类型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/>
                        <a:t>数组元素大小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/>
                        <a:t>数组大小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/>
                        <a:t>首地址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/>
                        <a:t>元素</a:t>
                      </a:r>
                      <a:r>
                        <a:rPr lang="en-US" altLang="zh-CN" sz="1200" b="1" dirty="0" err="1" smtClean="0"/>
                        <a:t>i</a:t>
                      </a:r>
                      <a:r>
                        <a:rPr lang="zh-CN" altLang="en-US" sz="1200" b="1" dirty="0" smtClean="0"/>
                        <a:t>地址</a:t>
                      </a:r>
                      <a:endParaRPr lang="zh-CN" altLang="en-US" sz="1200" b="1" dirty="0"/>
                    </a:p>
                  </a:txBody>
                  <a:tcPr anchor="ctr" anchorCtr="1"/>
                </a:tc>
              </a:tr>
              <a:tr h="380614"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char C[10]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C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char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1 Bytes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10 Bytes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smtClean="0"/>
                        <a:t>&amp;C[0]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&amp;C[0]+I</a:t>
                      </a:r>
                      <a:endParaRPr lang="zh-CN" altLang="en-US" sz="1200" b="1" dirty="0"/>
                    </a:p>
                  </a:txBody>
                  <a:tcPr anchor="ctr" anchorCtr="1"/>
                </a:tc>
              </a:tr>
              <a:tr h="380614"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short S[10]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S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short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2 Bytes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20 Bytes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&amp;S[0]</a:t>
                      </a:r>
                      <a:endParaRPr lang="zh-CN" altLang="en-US" sz="1200" b="1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&amp;S[0]+</a:t>
                      </a:r>
                      <a:r>
                        <a:rPr lang="en-US" altLang="zh-CN" sz="1200" b="1" dirty="0" err="1" smtClean="0"/>
                        <a:t>i</a:t>
                      </a:r>
                      <a:r>
                        <a:rPr lang="en-US" altLang="zh-CN" sz="1200" b="1" dirty="0" smtClean="0"/>
                        <a:t>*2</a:t>
                      </a:r>
                      <a:endParaRPr lang="zh-CN" altLang="en-US" sz="1200" b="1" dirty="0" smtClean="0"/>
                    </a:p>
                  </a:txBody>
                  <a:tcPr anchor="ctr" anchorCtr="1"/>
                </a:tc>
              </a:tr>
              <a:tr h="380614">
                <a:tc>
                  <a:txBody>
                    <a:bodyPr/>
                    <a:lstStyle/>
                    <a:p>
                      <a:r>
                        <a:rPr lang="en-US" altLang="zh-CN" sz="1200" b="1" dirty="0" err="1" smtClean="0"/>
                        <a:t>int</a:t>
                      </a:r>
                      <a:r>
                        <a:rPr lang="en-US" altLang="zh-CN" sz="1200" b="1" dirty="0" smtClean="0"/>
                        <a:t> I[10]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I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err="1" smtClean="0"/>
                        <a:t>int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4 Bytes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40 Bytes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&amp;I[0]</a:t>
                      </a:r>
                      <a:endParaRPr lang="zh-CN" altLang="en-US" sz="1200" b="1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&amp;I[0]+</a:t>
                      </a:r>
                      <a:r>
                        <a:rPr lang="en-US" altLang="zh-CN" sz="1200" b="1" dirty="0" err="1" smtClean="0"/>
                        <a:t>i</a:t>
                      </a:r>
                      <a:r>
                        <a:rPr lang="en-US" altLang="zh-CN" sz="1200" b="1" dirty="0" smtClean="0"/>
                        <a:t>*4</a:t>
                      </a:r>
                      <a:endParaRPr lang="zh-CN" altLang="en-US" sz="1200" b="1" dirty="0" smtClean="0"/>
                    </a:p>
                  </a:txBody>
                  <a:tcPr anchor="ctr" anchorCtr="1"/>
                </a:tc>
              </a:tr>
              <a:tr h="380614"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double D[10]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D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double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8 Bytes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80 Bytes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&amp;D[0]</a:t>
                      </a:r>
                      <a:endParaRPr lang="zh-CN" altLang="en-US" sz="1200" b="1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&amp;D[0]+</a:t>
                      </a:r>
                      <a:r>
                        <a:rPr lang="en-US" altLang="zh-CN" sz="1200" b="1" dirty="0" err="1" smtClean="0"/>
                        <a:t>i</a:t>
                      </a:r>
                      <a:r>
                        <a:rPr lang="en-US" altLang="zh-CN" sz="1200" b="1" dirty="0" smtClean="0"/>
                        <a:t>*8</a:t>
                      </a:r>
                      <a:endParaRPr lang="zh-CN" altLang="en-US" sz="1200" b="1" dirty="0" smtClean="0"/>
                    </a:p>
                  </a:txBody>
                  <a:tcPr anchor="ctr" anchorCtr="1"/>
                </a:tc>
              </a:tr>
              <a:tr h="3806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char *CA[10]</a:t>
                      </a:r>
                      <a:endParaRPr lang="zh-CN" altLang="en-US" sz="1200" b="1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CA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char *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4 Bytes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40 Bytes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&amp;CA[0]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&amp;CA[0]+</a:t>
                      </a:r>
                      <a:r>
                        <a:rPr lang="en-US" altLang="zh-CN" sz="1200" b="1" dirty="0" err="1" smtClean="0"/>
                        <a:t>i</a:t>
                      </a:r>
                      <a:r>
                        <a:rPr lang="en-US" altLang="zh-CN" sz="1200" b="1" dirty="0" smtClean="0"/>
                        <a:t>*4</a:t>
                      </a:r>
                      <a:endParaRPr lang="zh-CN" altLang="en-US" sz="1200" b="1" dirty="0"/>
                    </a:p>
                  </a:txBody>
                  <a:tcPr anchor="ctr" anchorCtr="1"/>
                </a:tc>
              </a:tr>
              <a:tr h="3806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double *DA[10]</a:t>
                      </a:r>
                      <a:endParaRPr lang="zh-CN" altLang="en-US" sz="1200" b="1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DA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double *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4 Bytes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40 Bytes</a:t>
                      </a:r>
                      <a:endParaRPr lang="zh-CN" altLang="en-US" sz="1200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&amp;DA[0]</a:t>
                      </a:r>
                      <a:endParaRPr lang="zh-CN" altLang="en-US" sz="1200" b="1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&amp;DA[0]+</a:t>
                      </a:r>
                      <a:r>
                        <a:rPr lang="en-US" altLang="zh-CN" sz="1200" b="1" dirty="0" err="1" smtClean="0"/>
                        <a:t>i</a:t>
                      </a:r>
                      <a:r>
                        <a:rPr lang="en-US" altLang="zh-CN" sz="1200" b="1" dirty="0" smtClean="0"/>
                        <a:t>*4</a:t>
                      </a:r>
                      <a:endParaRPr lang="zh-CN" altLang="en-US" sz="1200" b="1" dirty="0" smtClean="0"/>
                    </a:p>
                  </a:txBody>
                  <a:tcPr anchor="ctr" anchorCtr="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980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数组的内存分配与访问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静态数组变量</a:t>
            </a:r>
            <a:r>
              <a:rPr lang="en-US" altLang="zh-CN" dirty="0" smtClean="0"/>
              <a:t>static</a:t>
            </a:r>
          </a:p>
          <a:p>
            <a:pPr lvl="1"/>
            <a:r>
              <a:rPr lang="zh-CN" altLang="en-US" dirty="0" smtClean="0"/>
              <a:t>内存分配：数据段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访问：</a:t>
            </a:r>
            <a:r>
              <a:rPr lang="en-US" altLang="zh-CN" dirty="0" smtClean="0"/>
              <a:t>[</a:t>
            </a:r>
            <a:r>
              <a:rPr lang="zh-CN" altLang="en-US" dirty="0" smtClean="0"/>
              <a:t>数据段数组首地址</a:t>
            </a:r>
            <a:r>
              <a:rPr lang="en-US" altLang="zh-CN" dirty="0" smtClean="0"/>
              <a:t>+</a:t>
            </a:r>
            <a:r>
              <a:rPr lang="zh-CN" altLang="en-US" dirty="0" smtClean="0"/>
              <a:t>数组偏移量</a:t>
            </a:r>
            <a:r>
              <a:rPr lang="en-US" altLang="zh-CN" dirty="0"/>
              <a:t>]</a:t>
            </a:r>
          </a:p>
          <a:p>
            <a:r>
              <a:rPr lang="zh-CN" altLang="en-US" dirty="0" smtClean="0"/>
              <a:t>动态数组变量</a:t>
            </a:r>
            <a:r>
              <a:rPr lang="en-US" altLang="zh-CN" dirty="0" smtClean="0"/>
              <a:t>auto</a:t>
            </a:r>
          </a:p>
          <a:p>
            <a:pPr lvl="1"/>
            <a:r>
              <a:rPr lang="zh-CN" altLang="en-US" dirty="0" smtClean="0"/>
              <a:t>内存分配</a:t>
            </a:r>
            <a:r>
              <a:rPr lang="en-US" altLang="zh-CN" dirty="0" smtClean="0"/>
              <a:t>: </a:t>
            </a:r>
            <a:r>
              <a:rPr lang="zh-CN" altLang="en-US" dirty="0" smtClean="0"/>
              <a:t>栈帧中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访问 </a:t>
            </a:r>
            <a:r>
              <a:rPr lang="en-US" altLang="zh-CN" dirty="0" smtClean="0"/>
              <a:t>Mem[%</a:t>
            </a:r>
            <a:r>
              <a:rPr lang="en-US" altLang="zh-CN" dirty="0" err="1" smtClean="0"/>
              <a:t>esp+offset</a:t>
            </a:r>
            <a:r>
              <a:rPr lang="en-US" altLang="zh-CN" dirty="0" smtClean="0"/>
              <a:t>]</a:t>
            </a:r>
          </a:p>
          <a:p>
            <a:pPr lvl="1"/>
            <a:r>
              <a:rPr lang="zh-CN" altLang="en-US" dirty="0"/>
              <a:t>访问 </a:t>
            </a:r>
            <a:r>
              <a:rPr lang="en-US" altLang="zh-CN" dirty="0"/>
              <a:t>Mem[%</a:t>
            </a:r>
            <a:r>
              <a:rPr lang="en-US" altLang="zh-CN" dirty="0" err="1" smtClean="0"/>
              <a:t>ebp</a:t>
            </a:r>
            <a:r>
              <a:rPr lang="en-US" altLang="zh-CN" dirty="0" smtClean="0"/>
              <a:t>-offset</a:t>
            </a:r>
            <a:r>
              <a:rPr lang="en-US" altLang="zh-CN" dirty="0"/>
              <a:t>]</a:t>
            </a:r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101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8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0" y="911229"/>
            <a:ext cx="5652120" cy="5182067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defPPr>
              <a:defRPr lang="zh-CN"/>
            </a:defPPr>
            <a:lvl1pPr marL="342900" indent="-342900" algn="l">
              <a:lnSpc>
                <a:spcPts val="2500"/>
              </a:lnSpc>
              <a:spcAft>
                <a:spcPts val="0"/>
              </a:spcAft>
              <a:defRPr b="1" kern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en-US" altLang="zh-CN" sz="1600" dirty="0">
                <a:solidFill>
                  <a:srgbClr val="FF0000"/>
                </a:solidFill>
              </a:rPr>
              <a:t>8  	   buf1[</a:t>
            </a:r>
            <a:r>
              <a:rPr lang="en-US" altLang="zh-CN" sz="1600" dirty="0" err="1">
                <a:solidFill>
                  <a:srgbClr val="FF0000"/>
                </a:solidFill>
              </a:rPr>
              <a:t>i</a:t>
            </a:r>
            <a:r>
              <a:rPr lang="en-US" altLang="zh-CN" sz="1600" dirty="0">
                <a:solidFill>
                  <a:srgbClr val="FF0000"/>
                </a:solidFill>
              </a:rPr>
              <a:t>]=</a:t>
            </a:r>
            <a:r>
              <a:rPr lang="en-US" altLang="zh-CN" sz="1600" dirty="0">
                <a:solidFill>
                  <a:srgbClr val="FF00FF"/>
                </a:solidFill>
              </a:rPr>
              <a:t>1</a:t>
            </a:r>
            <a:r>
              <a:rPr lang="en-US" altLang="zh-CN" sz="1600" dirty="0" smtClean="0">
                <a:solidFill>
                  <a:srgbClr val="FF0000"/>
                </a:solidFill>
              </a:rPr>
              <a:t>;  </a:t>
            </a:r>
            <a:r>
              <a:rPr lang="en-US" altLang="zh-CN" sz="1600" dirty="0" smtClean="0">
                <a:solidFill>
                  <a:schemeClr val="bg2">
                    <a:lumMod val="75000"/>
                  </a:schemeClr>
                </a:solidFill>
              </a:rPr>
              <a:t>#</a:t>
            </a:r>
            <a:r>
              <a:rPr lang="zh-CN" altLang="en-US" sz="1600" dirty="0" smtClean="0">
                <a:solidFill>
                  <a:schemeClr val="bg2">
                    <a:lumMod val="75000"/>
                  </a:schemeClr>
                </a:solidFill>
              </a:rPr>
              <a:t>静态全局变量     代码段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en-US" altLang="zh-CN" sz="1600" b="0" dirty="0">
                <a:solidFill>
                  <a:schemeClr val="tx1"/>
                </a:solidFill>
              </a:rPr>
              <a:t>0x00401368</a:t>
            </a:r>
            <a:r>
              <a:rPr lang="en-US" altLang="zh-CN" sz="1600" dirty="0">
                <a:solidFill>
                  <a:schemeClr val="tx1"/>
                </a:solidFill>
              </a:rPr>
              <a:t>	</a:t>
            </a:r>
            <a:r>
              <a:rPr lang="en-US" altLang="zh-CN" sz="1600" dirty="0" err="1">
                <a:solidFill>
                  <a:schemeClr val="tx1"/>
                </a:solidFill>
              </a:rPr>
              <a:t>mov</a:t>
            </a:r>
            <a:r>
              <a:rPr lang="en-US" altLang="zh-CN" sz="1600" dirty="0">
                <a:solidFill>
                  <a:schemeClr val="tx1"/>
                </a:solidFill>
              </a:rPr>
              <a:t>    0x5fc(%</a:t>
            </a:r>
            <a:r>
              <a:rPr lang="en-US" altLang="zh-CN" sz="1600" dirty="0" err="1">
                <a:solidFill>
                  <a:schemeClr val="tx1"/>
                </a:solidFill>
              </a:rPr>
              <a:t>esp</a:t>
            </a:r>
            <a:r>
              <a:rPr lang="en-US" altLang="zh-CN" sz="1600" dirty="0">
                <a:solidFill>
                  <a:schemeClr val="tx1"/>
                </a:solidFill>
              </a:rPr>
              <a:t>),%</a:t>
            </a:r>
            <a:r>
              <a:rPr lang="en-US" altLang="zh-CN" sz="1600" dirty="0" err="1">
                <a:solidFill>
                  <a:schemeClr val="tx1"/>
                </a:solidFill>
              </a:rPr>
              <a:t>eax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b="0" dirty="0">
                <a:solidFill>
                  <a:schemeClr val="tx1"/>
                </a:solidFill>
              </a:rPr>
              <a:t>0x0040136F</a:t>
            </a:r>
            <a:r>
              <a:rPr lang="en-US" altLang="zh-CN" sz="1600" dirty="0">
                <a:solidFill>
                  <a:schemeClr val="tx1"/>
                </a:solidFill>
              </a:rPr>
              <a:t>	</a:t>
            </a:r>
            <a:r>
              <a:rPr lang="en-US" altLang="zh-CN" sz="1600" dirty="0" err="1">
                <a:solidFill>
                  <a:schemeClr val="tx1"/>
                </a:solidFill>
              </a:rPr>
              <a:t>movl</a:t>
            </a:r>
            <a:r>
              <a:rPr lang="en-US" altLang="zh-CN" sz="1600" dirty="0">
                <a:solidFill>
                  <a:schemeClr val="tx1"/>
                </a:solidFill>
              </a:rPr>
              <a:t>   </a:t>
            </a:r>
            <a:r>
              <a:rPr lang="en-US" altLang="zh-CN" sz="1600" dirty="0">
                <a:solidFill>
                  <a:srgbClr val="FF00FF"/>
                </a:solidFill>
              </a:rPr>
              <a:t>$0x1</a:t>
            </a:r>
            <a:r>
              <a:rPr lang="en-US" altLang="zh-CN" sz="1600" dirty="0">
                <a:solidFill>
                  <a:schemeClr val="tx1"/>
                </a:solidFill>
              </a:rPr>
              <a:t>,</a:t>
            </a:r>
            <a:r>
              <a:rPr lang="en-US" altLang="zh-CN" sz="1600" u="sng" dirty="0">
                <a:solidFill>
                  <a:srgbClr val="00B0F0"/>
                </a:solidFill>
              </a:rPr>
              <a:t>0x402000</a:t>
            </a:r>
            <a:r>
              <a:rPr lang="en-US" altLang="zh-CN" sz="1600" u="sng" dirty="0">
                <a:solidFill>
                  <a:schemeClr val="tx1"/>
                </a:solidFill>
              </a:rPr>
              <a:t>(,%</a:t>
            </a:r>
            <a:r>
              <a:rPr lang="en-US" altLang="zh-CN" sz="1600" u="sng" dirty="0" smtClean="0">
                <a:solidFill>
                  <a:schemeClr val="tx1"/>
                </a:solidFill>
              </a:rPr>
              <a:t>eax,2)</a:t>
            </a:r>
            <a:endParaRPr lang="en-US" altLang="zh-CN" sz="1600" u="sng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rgbClr val="FF0000"/>
                </a:solidFill>
              </a:rPr>
              <a:t>9  	   buf2[</a:t>
            </a:r>
            <a:r>
              <a:rPr lang="en-US" altLang="zh-CN" sz="1600" dirty="0" err="1">
                <a:solidFill>
                  <a:srgbClr val="FF0000"/>
                </a:solidFill>
              </a:rPr>
              <a:t>i</a:t>
            </a:r>
            <a:r>
              <a:rPr lang="en-US" altLang="zh-CN" sz="1600" dirty="0">
                <a:solidFill>
                  <a:srgbClr val="FF0000"/>
                </a:solidFill>
              </a:rPr>
              <a:t>]=</a:t>
            </a:r>
            <a:r>
              <a:rPr lang="en-US" altLang="zh-CN" sz="1600" dirty="0">
                <a:solidFill>
                  <a:srgbClr val="FF00FF"/>
                </a:solidFill>
              </a:rPr>
              <a:t>2</a:t>
            </a:r>
            <a:r>
              <a:rPr lang="en-US" altLang="zh-CN" sz="1600" dirty="0" smtClean="0">
                <a:solidFill>
                  <a:srgbClr val="FF0000"/>
                </a:solidFill>
              </a:rPr>
              <a:t>;  </a:t>
            </a:r>
            <a:r>
              <a:rPr lang="en-US" altLang="zh-CN" sz="1600" dirty="0" smtClean="0">
                <a:solidFill>
                  <a:schemeClr val="bg2">
                    <a:lumMod val="75000"/>
                  </a:schemeClr>
                </a:solidFill>
              </a:rPr>
              <a:t>#</a:t>
            </a:r>
            <a:r>
              <a:rPr lang="zh-CN" altLang="en-US" sz="1600" dirty="0" smtClean="0">
                <a:solidFill>
                  <a:schemeClr val="bg2">
                    <a:lumMod val="75000"/>
                  </a:schemeClr>
                </a:solidFill>
              </a:rPr>
              <a:t>静态局部变量</a:t>
            </a:r>
            <a:endParaRPr lang="en-US" altLang="zh-CN" sz="16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zh-CN" sz="1600" b="0" dirty="0">
                <a:solidFill>
                  <a:schemeClr val="tx1"/>
                </a:solidFill>
              </a:rPr>
              <a:t>0x0040137A</a:t>
            </a:r>
            <a:r>
              <a:rPr lang="en-US" altLang="zh-CN" sz="1600" dirty="0">
                <a:solidFill>
                  <a:schemeClr val="tx1"/>
                </a:solidFill>
              </a:rPr>
              <a:t>	</a:t>
            </a:r>
            <a:r>
              <a:rPr lang="en-US" altLang="zh-CN" sz="1600" dirty="0" err="1">
                <a:solidFill>
                  <a:schemeClr val="tx1"/>
                </a:solidFill>
              </a:rPr>
              <a:t>mov</a:t>
            </a:r>
            <a:r>
              <a:rPr lang="en-US" altLang="zh-CN" sz="1600" dirty="0">
                <a:solidFill>
                  <a:schemeClr val="tx1"/>
                </a:solidFill>
              </a:rPr>
              <a:t>    0x5fc(%</a:t>
            </a:r>
            <a:r>
              <a:rPr lang="en-US" altLang="zh-CN" sz="1600" dirty="0" err="1">
                <a:solidFill>
                  <a:schemeClr val="tx1"/>
                </a:solidFill>
              </a:rPr>
              <a:t>esp</a:t>
            </a:r>
            <a:r>
              <a:rPr lang="en-US" altLang="zh-CN" sz="1600" dirty="0">
                <a:solidFill>
                  <a:schemeClr val="tx1"/>
                </a:solidFill>
              </a:rPr>
              <a:t>),%</a:t>
            </a:r>
            <a:r>
              <a:rPr lang="en-US" altLang="zh-CN" sz="1600" dirty="0" err="1">
                <a:solidFill>
                  <a:schemeClr val="tx1"/>
                </a:solidFill>
              </a:rPr>
              <a:t>eax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b="0" dirty="0">
                <a:solidFill>
                  <a:schemeClr val="tx1"/>
                </a:solidFill>
              </a:rPr>
              <a:t>0x00401381</a:t>
            </a:r>
            <a:r>
              <a:rPr lang="en-US" altLang="zh-CN" sz="1600" dirty="0">
                <a:solidFill>
                  <a:schemeClr val="tx1"/>
                </a:solidFill>
              </a:rPr>
              <a:t>	</a:t>
            </a:r>
            <a:r>
              <a:rPr lang="en-US" altLang="zh-CN" sz="1600" dirty="0" err="1">
                <a:solidFill>
                  <a:schemeClr val="tx1"/>
                </a:solidFill>
              </a:rPr>
              <a:t>movl</a:t>
            </a:r>
            <a:r>
              <a:rPr lang="en-US" altLang="zh-CN" sz="1600" dirty="0">
                <a:solidFill>
                  <a:schemeClr val="tx1"/>
                </a:solidFill>
              </a:rPr>
              <a:t>   </a:t>
            </a:r>
            <a:r>
              <a:rPr lang="en-US" altLang="zh-CN" sz="1600" dirty="0" smtClean="0">
                <a:solidFill>
                  <a:srgbClr val="FF00FF"/>
                </a:solidFill>
              </a:rPr>
              <a:t>$</a:t>
            </a:r>
            <a:r>
              <a:rPr lang="en-US" altLang="zh-CN" sz="1600" dirty="0">
                <a:solidFill>
                  <a:srgbClr val="FF00FF"/>
                </a:solidFill>
              </a:rPr>
              <a:t>0x</a:t>
            </a:r>
            <a:r>
              <a:rPr lang="en-US" altLang="zh-CN" sz="1600" dirty="0" smtClean="0">
                <a:solidFill>
                  <a:srgbClr val="FF00FF"/>
                </a:solidFill>
              </a:rPr>
              <a:t>2</a:t>
            </a:r>
            <a:r>
              <a:rPr lang="en-US" altLang="zh-CN" sz="1600" dirty="0" smtClean="0">
                <a:solidFill>
                  <a:schemeClr val="tx1"/>
                </a:solidFill>
              </a:rPr>
              <a:t>,</a:t>
            </a:r>
            <a:r>
              <a:rPr lang="en-US" altLang="zh-CN" sz="1600" u="sng" dirty="0" smtClean="0">
                <a:solidFill>
                  <a:srgbClr val="7030A0"/>
                </a:solidFill>
              </a:rPr>
              <a:t>0x402008</a:t>
            </a:r>
            <a:r>
              <a:rPr lang="en-US" altLang="zh-CN" sz="1600" u="sng" dirty="0">
                <a:solidFill>
                  <a:schemeClr val="tx1"/>
                </a:solidFill>
              </a:rPr>
              <a:t>(,%eax,4)</a:t>
            </a:r>
          </a:p>
          <a:p>
            <a:r>
              <a:rPr lang="en-US" altLang="zh-CN" sz="1600" dirty="0">
                <a:solidFill>
                  <a:srgbClr val="FF0000"/>
                </a:solidFill>
              </a:rPr>
              <a:t>10 	   buf3[</a:t>
            </a:r>
            <a:r>
              <a:rPr lang="en-US" altLang="zh-CN" sz="1600" dirty="0" err="1">
                <a:solidFill>
                  <a:srgbClr val="FF0000"/>
                </a:solidFill>
              </a:rPr>
              <a:t>i</a:t>
            </a:r>
            <a:r>
              <a:rPr lang="en-US" altLang="zh-CN" sz="1600" dirty="0">
                <a:solidFill>
                  <a:srgbClr val="FF0000"/>
                </a:solidFill>
              </a:rPr>
              <a:t>][j]=</a:t>
            </a:r>
            <a:r>
              <a:rPr lang="en-US" altLang="zh-CN" sz="1600" dirty="0">
                <a:solidFill>
                  <a:srgbClr val="FF00FF"/>
                </a:solidFill>
              </a:rPr>
              <a:t>3</a:t>
            </a:r>
            <a:r>
              <a:rPr lang="en-US" altLang="zh-CN" sz="1600" dirty="0" smtClean="0">
                <a:solidFill>
                  <a:srgbClr val="FF0000"/>
                </a:solidFill>
              </a:rPr>
              <a:t>; </a:t>
            </a:r>
            <a:r>
              <a:rPr lang="en-US" altLang="zh-CN" sz="1600" dirty="0" smtClean="0">
                <a:solidFill>
                  <a:schemeClr val="bg2">
                    <a:lumMod val="75000"/>
                  </a:schemeClr>
                </a:solidFill>
              </a:rPr>
              <a:t>#</a:t>
            </a:r>
            <a:r>
              <a:rPr lang="zh-CN" altLang="en-US" sz="1600" dirty="0" smtClean="0">
                <a:solidFill>
                  <a:schemeClr val="bg2">
                    <a:lumMod val="75000"/>
                  </a:schemeClr>
                </a:solidFill>
              </a:rPr>
              <a:t>动态局部变量</a:t>
            </a:r>
            <a:endParaRPr lang="en-US" altLang="zh-CN" sz="1600" dirty="0">
              <a:solidFill>
                <a:srgbClr val="FF0000"/>
              </a:solidFill>
            </a:endParaRPr>
          </a:p>
          <a:p>
            <a:r>
              <a:rPr lang="en-US" altLang="zh-CN" sz="1600" b="0" dirty="0">
                <a:solidFill>
                  <a:schemeClr val="tx1"/>
                </a:solidFill>
              </a:rPr>
              <a:t>0x0040138C</a:t>
            </a:r>
            <a:r>
              <a:rPr lang="en-US" altLang="zh-CN" sz="1600" dirty="0">
                <a:solidFill>
                  <a:schemeClr val="tx1"/>
                </a:solidFill>
              </a:rPr>
              <a:t>	</a:t>
            </a:r>
            <a:r>
              <a:rPr lang="en-US" altLang="zh-CN" sz="1600" dirty="0" err="1">
                <a:solidFill>
                  <a:schemeClr val="tx1"/>
                </a:solidFill>
              </a:rPr>
              <a:t>mov</a:t>
            </a:r>
            <a:r>
              <a:rPr lang="en-US" altLang="zh-CN" sz="1600" dirty="0">
                <a:solidFill>
                  <a:schemeClr val="tx1"/>
                </a:solidFill>
              </a:rPr>
              <a:t>    0x5fc(%</a:t>
            </a:r>
            <a:r>
              <a:rPr lang="en-US" altLang="zh-CN" sz="1600" dirty="0" err="1">
                <a:solidFill>
                  <a:schemeClr val="tx1"/>
                </a:solidFill>
              </a:rPr>
              <a:t>esp</a:t>
            </a:r>
            <a:r>
              <a:rPr lang="en-US" altLang="zh-CN" sz="1600" dirty="0">
                <a:solidFill>
                  <a:schemeClr val="tx1"/>
                </a:solidFill>
              </a:rPr>
              <a:t>),%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edx</a:t>
            </a:r>
            <a:r>
              <a:rPr lang="en-US" altLang="zh-CN" sz="1600" dirty="0" smtClean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#</a:t>
            </a:r>
            <a:r>
              <a:rPr lang="en-US" altLang="zh-CN" sz="1600" dirty="0" err="1">
                <a:solidFill>
                  <a:schemeClr val="bg2">
                    <a:lumMod val="75000"/>
                  </a:schemeClr>
                </a:solidFill>
              </a:rPr>
              <a:t>i</a:t>
            </a:r>
            <a:endParaRPr lang="en-US" altLang="zh-CN" sz="16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zh-CN" sz="1600" b="0" dirty="0">
                <a:solidFill>
                  <a:schemeClr val="tx1"/>
                </a:solidFill>
              </a:rPr>
              <a:t>0x00401393</a:t>
            </a:r>
            <a:r>
              <a:rPr lang="en-US" altLang="zh-CN" sz="1600" dirty="0">
                <a:solidFill>
                  <a:schemeClr val="tx1"/>
                </a:solidFill>
              </a:rPr>
              <a:t>	</a:t>
            </a:r>
            <a:r>
              <a:rPr lang="en-US" altLang="zh-CN" sz="1600" dirty="0" err="1">
                <a:solidFill>
                  <a:schemeClr val="tx1"/>
                </a:solidFill>
              </a:rPr>
              <a:t>mov</a:t>
            </a:r>
            <a:r>
              <a:rPr lang="en-US" altLang="zh-CN" sz="1600" dirty="0">
                <a:solidFill>
                  <a:schemeClr val="tx1"/>
                </a:solidFill>
              </a:rPr>
              <a:t>    %</a:t>
            </a:r>
            <a:r>
              <a:rPr lang="en-US" altLang="zh-CN" sz="1600" dirty="0" err="1">
                <a:solidFill>
                  <a:schemeClr val="tx1"/>
                </a:solidFill>
              </a:rPr>
              <a:t>edx</a:t>
            </a:r>
            <a:r>
              <a:rPr lang="en-US" altLang="zh-CN" sz="1600" dirty="0">
                <a:solidFill>
                  <a:schemeClr val="tx1"/>
                </a:solidFill>
              </a:rPr>
              <a:t>,%</a:t>
            </a:r>
            <a:r>
              <a:rPr lang="en-US" altLang="zh-CN" sz="1600" dirty="0" err="1">
                <a:solidFill>
                  <a:schemeClr val="tx1"/>
                </a:solidFill>
              </a:rPr>
              <a:t>eax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b="0" dirty="0">
                <a:solidFill>
                  <a:schemeClr val="tx1"/>
                </a:solidFill>
              </a:rPr>
              <a:t>0x00401395</a:t>
            </a:r>
            <a:r>
              <a:rPr lang="en-US" altLang="zh-CN" sz="1600" dirty="0">
                <a:solidFill>
                  <a:schemeClr val="tx1"/>
                </a:solidFill>
              </a:rPr>
              <a:t>	</a:t>
            </a:r>
            <a:r>
              <a:rPr lang="en-US" altLang="zh-CN" sz="1600" dirty="0" err="1">
                <a:solidFill>
                  <a:schemeClr val="tx1"/>
                </a:solidFill>
              </a:rPr>
              <a:t>shl</a:t>
            </a:r>
            <a:r>
              <a:rPr lang="en-US" altLang="zh-CN" sz="1600" dirty="0">
                <a:solidFill>
                  <a:schemeClr val="tx1"/>
                </a:solidFill>
              </a:rPr>
              <a:t>    $0x3,%</a:t>
            </a:r>
            <a:r>
              <a:rPr lang="en-US" altLang="zh-CN" sz="1600" dirty="0" smtClean="0">
                <a:solidFill>
                  <a:schemeClr val="tx1"/>
                </a:solidFill>
              </a:rPr>
              <a:t>eax    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#8i</a:t>
            </a:r>
          </a:p>
          <a:p>
            <a:r>
              <a:rPr lang="en-US" altLang="zh-CN" sz="1600" b="0" dirty="0">
                <a:solidFill>
                  <a:schemeClr val="tx1"/>
                </a:solidFill>
              </a:rPr>
              <a:t>0x00401398</a:t>
            </a:r>
            <a:r>
              <a:rPr lang="en-US" altLang="zh-CN" sz="1600" dirty="0">
                <a:solidFill>
                  <a:schemeClr val="tx1"/>
                </a:solidFill>
              </a:rPr>
              <a:t>	add    %</a:t>
            </a:r>
            <a:r>
              <a:rPr lang="en-US" altLang="zh-CN" sz="1600" dirty="0" err="1">
                <a:solidFill>
                  <a:schemeClr val="tx1"/>
                </a:solidFill>
              </a:rPr>
              <a:t>edx</a:t>
            </a:r>
            <a:r>
              <a:rPr lang="en-US" altLang="zh-CN" sz="1600" dirty="0">
                <a:solidFill>
                  <a:schemeClr val="tx1"/>
                </a:solidFill>
              </a:rPr>
              <a:t>,%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eax</a:t>
            </a:r>
            <a:r>
              <a:rPr lang="en-US" altLang="zh-CN" sz="1600" dirty="0" smtClean="0">
                <a:solidFill>
                  <a:schemeClr val="tx1"/>
                </a:solidFill>
              </a:rPr>
              <a:t>    </a:t>
            </a:r>
            <a:r>
              <a:rPr lang="en-US" altLang="zh-CN" sz="1600" dirty="0" smtClean="0">
                <a:solidFill>
                  <a:schemeClr val="bg2">
                    <a:lumMod val="75000"/>
                  </a:schemeClr>
                </a:solidFill>
              </a:rPr>
              <a:t>#9i</a:t>
            </a:r>
            <a:endParaRPr lang="en-US" altLang="zh-CN" sz="16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zh-CN" sz="1600" b="0" dirty="0" smtClean="0">
                <a:solidFill>
                  <a:schemeClr val="tx1"/>
                </a:solidFill>
              </a:rPr>
              <a:t>0x0040139A</a:t>
            </a:r>
            <a:r>
              <a:rPr lang="en-US" altLang="zh-CN" sz="1600" dirty="0">
                <a:solidFill>
                  <a:schemeClr val="tx1"/>
                </a:solidFill>
              </a:rPr>
              <a:t>	</a:t>
            </a:r>
            <a:r>
              <a:rPr lang="en-US" altLang="zh-CN" sz="1600" dirty="0" err="1">
                <a:solidFill>
                  <a:schemeClr val="tx1"/>
                </a:solidFill>
              </a:rPr>
              <a:t>shl</a:t>
            </a:r>
            <a:r>
              <a:rPr lang="en-US" altLang="zh-CN" sz="1600" dirty="0">
                <a:solidFill>
                  <a:schemeClr val="tx1"/>
                </a:solidFill>
              </a:rPr>
              <a:t>    %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eax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600" dirty="0" smtClean="0">
                <a:solidFill>
                  <a:schemeClr val="bg2">
                    <a:lumMod val="75000"/>
                  </a:schemeClr>
                </a:solidFill>
              </a:rPr>
              <a:t>	     #18i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b="0" dirty="0">
                <a:solidFill>
                  <a:schemeClr val="tx1"/>
                </a:solidFill>
              </a:rPr>
              <a:t>0x0040139C</a:t>
            </a:r>
            <a:r>
              <a:rPr lang="en-US" altLang="zh-CN" sz="1600" dirty="0">
                <a:solidFill>
                  <a:schemeClr val="tx1"/>
                </a:solidFill>
              </a:rPr>
              <a:t>	add    %</a:t>
            </a:r>
            <a:r>
              <a:rPr lang="en-US" altLang="zh-CN" sz="1600" dirty="0" err="1">
                <a:solidFill>
                  <a:schemeClr val="tx1"/>
                </a:solidFill>
              </a:rPr>
              <a:t>edx</a:t>
            </a:r>
            <a:r>
              <a:rPr lang="en-US" altLang="zh-CN" sz="1600" dirty="0">
                <a:solidFill>
                  <a:schemeClr val="tx1"/>
                </a:solidFill>
              </a:rPr>
              <a:t>,%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eax</a:t>
            </a:r>
            <a:r>
              <a:rPr lang="en-US" altLang="zh-CN" sz="1600" dirty="0" smtClean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1600" dirty="0" smtClean="0">
                <a:solidFill>
                  <a:schemeClr val="bg2">
                    <a:lumMod val="75000"/>
                  </a:schemeClr>
                </a:solidFill>
              </a:rPr>
              <a:t>  #19i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b="0" dirty="0">
                <a:solidFill>
                  <a:schemeClr val="tx1"/>
                </a:solidFill>
              </a:rPr>
              <a:t>0x0040139E</a:t>
            </a:r>
            <a:r>
              <a:rPr lang="en-US" altLang="zh-CN" sz="1600" dirty="0">
                <a:solidFill>
                  <a:schemeClr val="tx1"/>
                </a:solidFill>
              </a:rPr>
              <a:t>	</a:t>
            </a:r>
            <a:r>
              <a:rPr lang="en-US" altLang="zh-CN" sz="1600" dirty="0" err="1">
                <a:solidFill>
                  <a:schemeClr val="tx1"/>
                </a:solidFill>
              </a:rPr>
              <a:t>mov</a:t>
            </a:r>
            <a:r>
              <a:rPr lang="en-US" altLang="zh-CN" sz="1600" dirty="0">
                <a:solidFill>
                  <a:schemeClr val="tx1"/>
                </a:solidFill>
              </a:rPr>
              <a:t>    0x5f8(%</a:t>
            </a:r>
            <a:r>
              <a:rPr lang="en-US" altLang="zh-CN" sz="1600" dirty="0" err="1">
                <a:solidFill>
                  <a:schemeClr val="tx1"/>
                </a:solidFill>
              </a:rPr>
              <a:t>esp</a:t>
            </a:r>
            <a:r>
              <a:rPr lang="en-US" altLang="zh-CN" sz="1600" dirty="0">
                <a:solidFill>
                  <a:schemeClr val="tx1"/>
                </a:solidFill>
              </a:rPr>
              <a:t>),%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edx</a:t>
            </a:r>
            <a:r>
              <a:rPr lang="en-US" altLang="zh-CN" sz="1600" dirty="0" smtClean="0">
                <a:solidFill>
                  <a:schemeClr val="tx1"/>
                </a:solidFill>
              </a:rPr>
              <a:t> </a:t>
            </a:r>
            <a:r>
              <a:rPr lang="en-US" altLang="zh-CN" sz="1600" dirty="0" smtClean="0">
                <a:solidFill>
                  <a:schemeClr val="bg2">
                    <a:lumMod val="75000"/>
                  </a:schemeClr>
                </a:solidFill>
              </a:rPr>
              <a:t>#j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r>
              <a:rPr lang="en-US" altLang="zh-CN" sz="1600" b="0" dirty="0" smtClean="0">
                <a:solidFill>
                  <a:schemeClr val="tx1"/>
                </a:solidFill>
              </a:rPr>
              <a:t>0x004013A5</a:t>
            </a:r>
            <a:r>
              <a:rPr lang="en-US" altLang="zh-CN" sz="1600" dirty="0" smtClean="0">
                <a:solidFill>
                  <a:schemeClr val="tx1"/>
                </a:solidFill>
              </a:rPr>
              <a:t>	add    %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edx</a:t>
            </a:r>
            <a:r>
              <a:rPr lang="en-US" altLang="zh-CN" sz="1600" dirty="0" smtClean="0">
                <a:solidFill>
                  <a:schemeClr val="tx1"/>
                </a:solidFill>
              </a:rPr>
              <a:t>,%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eax</a:t>
            </a:r>
            <a:r>
              <a:rPr lang="en-US" altLang="zh-CN" sz="1600" dirty="0" smtClean="0">
                <a:solidFill>
                  <a:schemeClr val="tx1"/>
                </a:solidFill>
              </a:rPr>
              <a:t>    </a:t>
            </a:r>
            <a:r>
              <a:rPr lang="en-US" altLang="zh-CN" sz="1600" dirty="0" smtClean="0">
                <a:solidFill>
                  <a:schemeClr val="bg2">
                    <a:lumMod val="75000"/>
                  </a:schemeClr>
                </a:solidFill>
              </a:rPr>
              <a:t>#19i+j</a:t>
            </a:r>
          </a:p>
          <a:p>
            <a:r>
              <a:rPr lang="en-US" altLang="zh-CN" sz="1600" b="0" dirty="0" smtClean="0">
                <a:solidFill>
                  <a:schemeClr val="tx1"/>
                </a:solidFill>
              </a:rPr>
              <a:t>0x004013A7</a:t>
            </a:r>
            <a:r>
              <a:rPr lang="en-US" altLang="zh-CN" sz="1600" dirty="0">
                <a:solidFill>
                  <a:schemeClr val="tx1"/>
                </a:solidFill>
              </a:rPr>
              <a:t>	</a:t>
            </a:r>
            <a:r>
              <a:rPr lang="en-US" altLang="zh-CN" sz="1600" dirty="0" err="1">
                <a:solidFill>
                  <a:schemeClr val="tx1"/>
                </a:solidFill>
              </a:rPr>
              <a:t>movl</a:t>
            </a:r>
            <a:r>
              <a:rPr lang="en-US" altLang="zh-CN" sz="1600" dirty="0">
                <a:solidFill>
                  <a:schemeClr val="tx1"/>
                </a:solidFill>
              </a:rPr>
              <a:t>   </a:t>
            </a:r>
            <a:r>
              <a:rPr lang="en-US" altLang="zh-CN" sz="1600" dirty="0">
                <a:solidFill>
                  <a:srgbClr val="FF00FF"/>
                </a:solidFill>
              </a:rPr>
              <a:t>$0x3</a:t>
            </a:r>
            <a:r>
              <a:rPr lang="en-US" altLang="zh-CN" sz="1600" dirty="0">
                <a:solidFill>
                  <a:schemeClr val="tx1"/>
                </a:solidFill>
              </a:rPr>
              <a:t>,</a:t>
            </a:r>
            <a:r>
              <a:rPr lang="en-US" altLang="zh-CN" sz="1600" u="sng" dirty="0">
                <a:solidFill>
                  <a:srgbClr val="FF0000"/>
                </a:solidFill>
              </a:rPr>
              <a:t>0x8(%esp,%eax,4)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数组的内存分配与</a:t>
            </a:r>
            <a:r>
              <a:rPr lang="zh-CN" altLang="en-US" dirty="0" smtClean="0"/>
              <a:t>访问实例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102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676958" y="911228"/>
            <a:ext cx="3467041" cy="3885923"/>
          </a:xfrm>
          <a:prstGeom prst="rect">
            <a:avLst/>
          </a:prstGeom>
          <a:solidFill>
            <a:srgbClr val="92D050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sz="1400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</a:t>
            </a:r>
            <a:r>
              <a:rPr lang="en-US" altLang="zh-CN" sz="1400" kern="0" dirty="0" err="1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stdio.h</a:t>
            </a:r>
            <a:r>
              <a:rPr lang="en-US" altLang="zh-CN" sz="1400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zh-CN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sz="140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short </a:t>
            </a:r>
            <a:r>
              <a:rPr lang="en-US" altLang="zh-CN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buf1</a:t>
            </a:r>
            <a:r>
              <a:rPr lang="en-US" altLang="zh-CN" sz="140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400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140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 </a:t>
            </a: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 {</a:t>
            </a:r>
            <a:r>
              <a:rPr lang="en-US" altLang="zh-CN" sz="1400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40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40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  <a:endParaRPr lang="zh-CN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sz="1400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40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 </a:t>
            </a: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 )</a:t>
            </a:r>
            <a:endParaRPr lang="zh-CN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1400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40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40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140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sz="140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static </a:t>
            </a:r>
            <a:r>
              <a:rPr lang="en-US" altLang="zh-CN" sz="1400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40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buf2</a:t>
            </a:r>
            <a:r>
              <a:rPr lang="en-US" altLang="zh-CN" sz="140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400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140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]={</a:t>
            </a:r>
            <a:r>
              <a:rPr lang="en-US" altLang="zh-CN" sz="1400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140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400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sz="140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</a:p>
          <a:p>
            <a:pPr marL="0" lvl="0" indent="0" algn="l">
              <a:lnSpc>
                <a:spcPts val="2500"/>
              </a:lnSpc>
              <a:spcAft>
                <a:spcPts val="0"/>
              </a:spcAft>
            </a:pPr>
            <a:r>
              <a:rPr lang="en-US" altLang="zh-CN" sz="140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1400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40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buf3</a:t>
            </a:r>
            <a:r>
              <a:rPr lang="en-US" altLang="zh-CN" sz="140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400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1400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19</a:t>
            </a:r>
            <a:r>
              <a:rPr lang="en-US" altLang="zh-CN" sz="140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]={</a:t>
            </a:r>
            <a:r>
              <a:rPr lang="en-US" altLang="zh-CN" sz="1400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sz="140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1400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altLang="zh-CN" sz="140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};</a:t>
            </a:r>
            <a:endParaRPr lang="zh-CN" altLang="zh-CN" sz="2000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sz="140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buf1</a:t>
            </a:r>
            <a:r>
              <a:rPr lang="en-US" altLang="zh-CN" sz="140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40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sz="1400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40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sz="140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buf2</a:t>
            </a:r>
            <a:r>
              <a:rPr lang="en-US" altLang="zh-CN" sz="140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40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sz="1400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40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140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buf2</a:t>
            </a:r>
            <a:r>
              <a:rPr lang="en-US" altLang="zh-CN" sz="140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40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sz="140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140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sz="1400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140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140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 </a:t>
            </a:r>
            <a:r>
              <a:rPr lang="en-US" altLang="zh-CN" sz="1400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sz="140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366" y="6079048"/>
            <a:ext cx="5653486" cy="393826"/>
          </a:xfrm>
          <a:prstGeom prst="rect">
            <a:avLst/>
          </a:prstGeom>
          <a:solidFill>
            <a:srgbClr val="FF99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ts val="2500"/>
              </a:lnSpc>
              <a:spcAft>
                <a:spcPts val="0"/>
              </a:spcAft>
            </a:pPr>
            <a:r>
              <a:rPr lang="zh-CN" altLang="en-US" sz="1600" b="1" kern="0" dirty="0" smtClean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</a:t>
            </a:r>
            <a:r>
              <a:rPr lang="en-US" altLang="zh-CN" sz="1600" b="1" kern="0" dirty="0" smtClean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00</a:t>
            </a:r>
            <a:r>
              <a:rPr lang="zh-CN" altLang="en-US" sz="1600" b="1" kern="0" dirty="0" smtClean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402000</a:t>
            </a:r>
            <a:r>
              <a:rPr lang="zh-CN" altLang="en-US" sz="1600" b="1" kern="0" dirty="0" smtClean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:   0</a:t>
            </a:r>
            <a:r>
              <a:rPr lang="en-US" altLang="zh-CN" sz="1600" b="1" kern="0" dirty="0" smtClean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b="1" kern="0" dirty="0" smtClean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00 0</a:t>
            </a:r>
            <a:r>
              <a:rPr lang="en-US" altLang="zh-CN" sz="1600" b="1" kern="0" dirty="0" smtClean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600" b="1" kern="0" dirty="0" smtClean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00 </a:t>
            </a:r>
            <a:r>
              <a:rPr lang="en-US" altLang="zh-CN" sz="1600" b="1" kern="0" dirty="0" smtClean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00</a:t>
            </a:r>
            <a:r>
              <a:rPr lang="zh-CN" altLang="en-US" sz="1600" b="1" kern="0" dirty="0" smtClean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00 00 00 数据段</a:t>
            </a:r>
            <a:endParaRPr lang="zh-CN" altLang="en-US" sz="1600" b="1" kern="0" dirty="0"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471592"/>
            <a:ext cx="5652120" cy="393826"/>
          </a:xfrm>
          <a:prstGeom prst="rect">
            <a:avLst/>
          </a:prstGeom>
          <a:solidFill>
            <a:srgbClr val="FF99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ts val="2500"/>
              </a:lnSpc>
              <a:spcAft>
                <a:spcPts val="0"/>
              </a:spcAft>
            </a:pPr>
            <a:r>
              <a:rPr lang="zh-CN" altLang="en-US" sz="1600" b="1" kern="0" dirty="0">
                <a:solidFill>
                  <a:srgbClr val="703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600" b="1" kern="0" dirty="0" smtClean="0">
                <a:solidFill>
                  <a:srgbClr val="703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1600" b="1" kern="0" dirty="0" smtClean="0">
                <a:solidFill>
                  <a:srgbClr val="703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00</a:t>
            </a:r>
            <a:r>
              <a:rPr lang="zh-CN" altLang="en-US" sz="1600" b="1" kern="0" dirty="0" smtClean="0">
                <a:solidFill>
                  <a:srgbClr val="703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4020</a:t>
            </a:r>
            <a:r>
              <a:rPr lang="en-US" altLang="zh-CN" sz="1600" b="1" kern="0" dirty="0" smtClean="0">
                <a:solidFill>
                  <a:srgbClr val="703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08</a:t>
            </a:r>
            <a:r>
              <a:rPr lang="zh-CN" altLang="en-US" sz="1600" b="1" kern="0" dirty="0" smtClean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:   0</a:t>
            </a:r>
            <a:r>
              <a:rPr lang="en-US" altLang="zh-CN" sz="1600" b="1" kern="0" dirty="0" smtClean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600" b="1" kern="0" dirty="0" smtClean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600" b="1" kern="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00 00 00 </a:t>
            </a:r>
            <a:r>
              <a:rPr lang="en-US" altLang="zh-CN" sz="1600" b="1" kern="0" dirty="0" smtClean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600" b="1" kern="0" dirty="0" smtClean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4 </a:t>
            </a:r>
            <a:r>
              <a:rPr lang="zh-CN" altLang="en-US" sz="1600" b="1" kern="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00 00 00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3347864" y="1556792"/>
            <a:ext cx="2160240" cy="360040"/>
          </a:xfrm>
          <a:prstGeom prst="roundRect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347864" y="2517993"/>
            <a:ext cx="2160240" cy="360040"/>
          </a:xfrm>
          <a:prstGeom prst="roundRect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3347864" y="5719008"/>
            <a:ext cx="2160240" cy="360040"/>
          </a:xfrm>
          <a:prstGeom prst="roundRect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86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  <p:bldP spid="5" grpId="0" animBg="1"/>
      <p:bldP spid="3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GB" dirty="0"/>
              <a:t>可执行文件的存储器映像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864871" y="6226088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103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7405909" y="2132856"/>
            <a:ext cx="1138238" cy="620712"/>
            <a:chOff x="4950" y="1093"/>
            <a:chExt cx="717" cy="391"/>
          </a:xfrm>
        </p:grpSpPr>
        <p:sp>
          <p:nvSpPr>
            <p:cNvPr id="8" name="Text Box 25"/>
            <p:cNvSpPr txBox="1">
              <a:spLocks noChangeArrowheads="1"/>
            </p:cNvSpPr>
            <p:nvPr/>
          </p:nvSpPr>
          <p:spPr bwMode="auto">
            <a:xfrm>
              <a:off x="5206" y="1093"/>
              <a:ext cx="461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46800" rIns="0" bIns="4680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94000"/>
                </a:lnSpc>
                <a:spcBef>
                  <a:spcPct val="0"/>
                </a:spcBef>
                <a:buFontTx/>
                <a:buNone/>
              </a:pPr>
              <a:r>
                <a:rPr lang="en-GB" altLang="zh-CN" sz="1800" i="0" dirty="0" smtClean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ESP </a:t>
              </a:r>
            </a:p>
            <a:p>
              <a:pPr algn="ctr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en-GB" altLang="zh-CN" sz="1800" i="0" dirty="0" smtClean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(</a:t>
              </a:r>
              <a:r>
                <a:rPr lang="zh-CN" altLang="en-GB" sz="1800" i="0" dirty="0" smtClean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栈顶</a:t>
              </a:r>
              <a:r>
                <a:rPr lang="en-GB" altLang="zh-CN" sz="1800" i="0" dirty="0" smtClean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)</a:t>
              </a:r>
            </a:p>
          </p:txBody>
        </p:sp>
        <p:sp>
          <p:nvSpPr>
            <p:cNvPr id="9" name="Line 26"/>
            <p:cNvSpPr>
              <a:spLocks noChangeShapeType="1"/>
            </p:cNvSpPr>
            <p:nvPr/>
          </p:nvSpPr>
          <p:spPr bwMode="auto">
            <a:xfrm flipH="1">
              <a:off x="4950" y="1196"/>
              <a:ext cx="242" cy="1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Line 28"/>
          <p:cNvSpPr>
            <a:spLocks noChangeShapeType="1"/>
          </p:cNvSpPr>
          <p:nvPr/>
        </p:nvSpPr>
        <p:spPr bwMode="auto">
          <a:xfrm flipV="1">
            <a:off x="7786928" y="1180292"/>
            <a:ext cx="1587" cy="460375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Box 29"/>
          <p:cNvSpPr txBox="1">
            <a:spLocks noChangeArrowheads="1"/>
          </p:cNvSpPr>
          <p:nvPr/>
        </p:nvSpPr>
        <p:spPr bwMode="auto">
          <a:xfrm>
            <a:off x="7817851" y="4080624"/>
            <a:ext cx="5873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lnSpc>
                <a:spcPct val="94000"/>
              </a:lnSpc>
              <a:spcBef>
                <a:spcPct val="0"/>
              </a:spcBef>
              <a:buFontTx/>
              <a:buNone/>
            </a:pPr>
            <a:r>
              <a:rPr lang="en-GB" altLang="zh-CN" sz="1900" i="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gothic"/>
              </a:rPr>
              <a:t>brk</a:t>
            </a:r>
            <a:endParaRPr lang="en-GB" altLang="zh-CN" sz="1900" i="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sgothic"/>
            </a:endParaRPr>
          </a:p>
        </p:txBody>
      </p:sp>
      <p:sp>
        <p:nvSpPr>
          <p:cNvPr id="12" name="Line 30"/>
          <p:cNvSpPr>
            <a:spLocks noChangeShapeType="1"/>
          </p:cNvSpPr>
          <p:nvPr/>
        </p:nvSpPr>
        <p:spPr bwMode="auto">
          <a:xfrm flipH="1">
            <a:off x="7438291" y="4259436"/>
            <a:ext cx="384175" cy="1587"/>
          </a:xfrm>
          <a:prstGeom prst="line">
            <a:avLst/>
          </a:prstGeom>
          <a:noFill/>
          <a:ln w="3240">
            <a:solidFill>
              <a:srgbClr val="000066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3491440" y="1599482"/>
            <a:ext cx="1403246" cy="29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lnSpc>
                <a:spcPct val="94000"/>
              </a:lnSpc>
              <a:spcBef>
                <a:spcPct val="0"/>
              </a:spcBef>
              <a:buFontTx/>
              <a:buNone/>
            </a:pPr>
            <a:r>
              <a:rPr lang="en-GB" altLang="zh-CN" sz="1400" i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gothic"/>
              </a:rPr>
              <a:t>0xC00000000</a:t>
            </a:r>
          </a:p>
        </p:txBody>
      </p:sp>
      <p:sp>
        <p:nvSpPr>
          <p:cNvPr id="14" name="Text Box 32"/>
          <p:cNvSpPr txBox="1">
            <a:spLocks noChangeArrowheads="1"/>
          </p:cNvSpPr>
          <p:nvPr/>
        </p:nvSpPr>
        <p:spPr bwMode="auto">
          <a:xfrm>
            <a:off x="3569700" y="5982608"/>
            <a:ext cx="1283021" cy="29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lnSpc>
                <a:spcPct val="94000"/>
              </a:lnSpc>
              <a:spcBef>
                <a:spcPct val="0"/>
              </a:spcBef>
              <a:buFontTx/>
              <a:buNone/>
            </a:pPr>
            <a:r>
              <a:rPr lang="en-GB" altLang="zh-CN" sz="1400" i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gothic"/>
              </a:rPr>
              <a:t>0x08048000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4618351" y="1328196"/>
            <a:ext cx="2775563" cy="5282419"/>
            <a:chOff x="5108805" y="788976"/>
            <a:chExt cx="3098800" cy="5887758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5375505" y="1863713"/>
              <a:ext cx="2832100" cy="725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/>
              <a:endParaRPr lang="zh-CN" altLang="en-US" sz="1200" b="0" i="0" smtClean="0">
                <a:solidFill>
                  <a:srgbClr val="000000"/>
                </a:solidFill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5377092" y="788976"/>
              <a:ext cx="2830513" cy="517525"/>
            </a:xfrm>
            <a:prstGeom prst="rect">
              <a:avLst/>
            </a:prstGeom>
            <a:solidFill>
              <a:srgbClr val="F1C7C7"/>
            </a:solidFill>
            <a:ln w="324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zh-CN" altLang="en-GB" sz="1400" b="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内核虚存区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5377092" y="2578089"/>
              <a:ext cx="2830513" cy="711200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zh-CN" altLang="en-GB" sz="1400" b="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共享库区域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5377092" y="3297226"/>
              <a:ext cx="2830513" cy="768348"/>
            </a:xfrm>
            <a:prstGeom prst="rect">
              <a:avLst/>
            </a:prstGeom>
            <a:solidFill>
              <a:schemeClr val="bg1"/>
            </a:solidFill>
            <a:ln w="3302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0" hangingPunct="0">
                <a:defRPr/>
              </a:pPr>
              <a:endParaRPr lang="en-US" sz="1600" i="0">
                <a:solidFill>
                  <a:srgbClr val="000000"/>
                </a:solidFill>
                <a:latin typeface="Arial Narrow" pitchFamily="34" charset="0"/>
                <a:ea typeface="宋体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377092" y="4070338"/>
              <a:ext cx="2830513" cy="711200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zh-CN" altLang="en-GB" sz="1400" b="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堆（</a:t>
              </a:r>
              <a:r>
                <a:rPr lang="en-GB" altLang="zh-CN" sz="1400" b="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heap</a:t>
              </a:r>
              <a:r>
                <a:rPr lang="zh-CN" altLang="en-GB" sz="1400" b="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）</a:t>
              </a:r>
            </a:p>
            <a:p>
              <a:pPr algn="ctr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en-GB" altLang="zh-CN" sz="1400" b="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(</a:t>
              </a:r>
              <a:r>
                <a:rPr lang="zh-CN" altLang="en-GB" sz="1400" b="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由</a:t>
              </a:r>
              <a:r>
                <a:rPr lang="en-GB" altLang="zh-CN" sz="1400" b="0" i="0" dirty="0" err="1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malloc</a:t>
              </a:r>
              <a:r>
                <a:rPr lang="zh-CN" altLang="en-GB" sz="1400" b="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动态生成</a:t>
              </a:r>
              <a:r>
                <a:rPr lang="en-GB" altLang="zh-CN" sz="1400" b="0" i="0" dirty="0" smtClean="0">
                  <a:solidFill>
                    <a:srgbClr val="00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msgothic"/>
                </a:rPr>
                <a:t>)</a:t>
              </a:r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 flipV="1">
              <a:off x="6788380" y="3652826"/>
              <a:ext cx="1587" cy="407987"/>
            </a:xfrm>
            <a:prstGeom prst="line">
              <a:avLst/>
            </a:prstGeom>
            <a:noFill/>
            <a:ln w="324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eaLnBrk="0" hangingPunct="0"/>
              <a:endParaRPr lang="zh-CN" altLang="en-US" sz="1200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5377092" y="1274751"/>
              <a:ext cx="2830513" cy="598487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zh-CN" altLang="en-GB" sz="1200" b="0" i="0" dirty="0" smtClean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用户栈（</a:t>
              </a:r>
              <a:r>
                <a:rPr lang="en-GB" altLang="zh-CN" sz="1200" b="0" i="0" dirty="0" smtClean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User stack</a:t>
              </a:r>
              <a:r>
                <a:rPr lang="zh-CN" altLang="en-GB" sz="1200" b="0" i="0" dirty="0" smtClean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）</a:t>
              </a:r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 flipV="1">
              <a:off x="6788380" y="2357426"/>
              <a:ext cx="1587" cy="246062"/>
            </a:xfrm>
            <a:prstGeom prst="line">
              <a:avLst/>
            </a:prstGeom>
            <a:noFill/>
            <a:ln w="324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eaLnBrk="0" hangingPunct="0"/>
              <a:endParaRPr lang="zh-CN" altLang="en-US" sz="1200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6788380" y="1873238"/>
              <a:ext cx="1587" cy="242888"/>
            </a:xfrm>
            <a:prstGeom prst="line">
              <a:avLst/>
            </a:prstGeom>
            <a:noFill/>
            <a:ln w="324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eaLnBrk="0" hangingPunct="0"/>
              <a:endParaRPr lang="zh-CN" altLang="en-US" sz="1200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5377092" y="6154726"/>
              <a:ext cx="2830513" cy="4222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24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98000"/>
                </a:lnSpc>
                <a:defRPr/>
              </a:pPr>
              <a:r>
                <a:rPr lang="zh-CN" altLang="en-GB" sz="1200" i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未使用</a:t>
              </a:r>
            </a:p>
          </p:txBody>
        </p:sp>
        <p:sp>
          <p:nvSpPr>
            <p:cNvPr id="24" name="Text Box 24"/>
            <p:cNvSpPr txBox="1">
              <a:spLocks noChangeArrowheads="1"/>
            </p:cNvSpPr>
            <p:nvPr/>
          </p:nvSpPr>
          <p:spPr bwMode="auto">
            <a:xfrm>
              <a:off x="5108805" y="6386501"/>
              <a:ext cx="308516" cy="290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en-GB" altLang="zh-CN" sz="1100" b="0" i="0" dirty="0" smtClean="0">
                  <a:solidFill>
                    <a:srgbClr val="000000"/>
                  </a:solidFill>
                  <a:latin typeface="Arial Black" panose="020B0A04020102020204" pitchFamily="34" charset="0"/>
                  <a:ea typeface="msgothic"/>
                  <a:cs typeface="msgothic"/>
                </a:rPr>
                <a:t>0</a:t>
              </a:r>
            </a:p>
          </p:txBody>
        </p:sp>
        <p:sp>
          <p:nvSpPr>
            <p:cNvPr id="25" name="Rectangle 34"/>
            <p:cNvSpPr>
              <a:spLocks noChangeArrowheads="1"/>
            </p:cNvSpPr>
            <p:nvPr/>
          </p:nvSpPr>
          <p:spPr bwMode="auto">
            <a:xfrm>
              <a:off x="5377092" y="4778363"/>
              <a:ext cx="2830513" cy="71278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24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98000"/>
                </a:lnSpc>
                <a:defRPr/>
              </a:pPr>
              <a:r>
                <a:rPr lang="zh-CN" altLang="en-GB" sz="140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读写数据段</a:t>
              </a:r>
            </a:p>
            <a:p>
              <a:pPr algn="ctr" eaLnBrk="0" hangingPunct="0">
                <a:lnSpc>
                  <a:spcPct val="98000"/>
                </a:lnSpc>
                <a:defRPr/>
              </a:pPr>
              <a:r>
                <a:rPr lang="en-GB" altLang="zh-CN" sz="120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(.data, .</a:t>
              </a:r>
              <a:r>
                <a:rPr lang="en-GB" altLang="zh-CN" sz="1200" i="0" dirty="0" err="1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bss</a:t>
              </a:r>
              <a:r>
                <a:rPr lang="en-GB" altLang="zh-CN" sz="120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)</a:t>
              </a:r>
            </a:p>
          </p:txBody>
        </p:sp>
        <p:sp>
          <p:nvSpPr>
            <p:cNvPr id="26" name="Rectangle 35"/>
            <p:cNvSpPr>
              <a:spLocks noChangeArrowheads="1"/>
            </p:cNvSpPr>
            <p:nvPr/>
          </p:nvSpPr>
          <p:spPr bwMode="auto">
            <a:xfrm>
              <a:off x="5377092" y="5443526"/>
              <a:ext cx="2830513" cy="711200"/>
            </a:xfrm>
            <a:prstGeom prst="rect">
              <a:avLst/>
            </a:prstGeom>
            <a:solidFill>
              <a:srgbClr val="F6F5BD"/>
            </a:solidFill>
            <a:ln w="324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zh-CN" altLang="en-GB" sz="1400" b="0" i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只读代码段</a:t>
              </a:r>
            </a:p>
            <a:p>
              <a:pPr algn="ctr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en-GB" altLang="zh-CN" sz="1200" b="0" i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(.init, .text</a:t>
              </a:r>
              <a:r>
                <a:rPr lang="en-GB" altLang="zh-CN" sz="1100" b="0" i="0" smtClean="0">
                  <a:solidFill>
                    <a:srgbClr val="00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msgothic"/>
                </a:rPr>
                <a:t>, </a:t>
              </a:r>
              <a:r>
                <a:rPr lang="en-GB" altLang="zh-CN" sz="1200" b="0" i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.rodata</a:t>
              </a:r>
              <a:r>
                <a:rPr lang="en-GB" altLang="zh-CN" sz="1100" b="0" i="0" smtClean="0">
                  <a:solidFill>
                    <a:srgbClr val="00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msgothic"/>
                </a:rPr>
                <a:t>)</a:t>
              </a:r>
            </a:p>
          </p:txBody>
        </p:sp>
      </p:grpSp>
      <p:grpSp>
        <p:nvGrpSpPr>
          <p:cNvPr id="27" name="Group 25"/>
          <p:cNvGrpSpPr>
            <a:grpSpLocks/>
          </p:cNvGrpSpPr>
          <p:nvPr/>
        </p:nvGrpSpPr>
        <p:grpSpPr bwMode="auto">
          <a:xfrm>
            <a:off x="7424256" y="4871650"/>
            <a:ext cx="1071563" cy="1269858"/>
            <a:chOff x="4956" y="3074"/>
            <a:chExt cx="675" cy="836"/>
          </a:xfrm>
        </p:grpSpPr>
        <p:sp>
          <p:nvSpPr>
            <p:cNvPr id="28" name="AutoShape 36"/>
            <p:cNvSpPr>
              <a:spLocks/>
            </p:cNvSpPr>
            <p:nvPr/>
          </p:nvSpPr>
          <p:spPr bwMode="auto">
            <a:xfrm>
              <a:off x="4956" y="3094"/>
              <a:ext cx="132" cy="816"/>
            </a:xfrm>
            <a:prstGeom prst="rightBrace">
              <a:avLst>
                <a:gd name="adj1" fmla="val 48571"/>
                <a:gd name="adj2" fmla="val 50000"/>
              </a:avLst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0" hangingPunct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zh-CN" i="0" smtClean="0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9" name="Text Box 37"/>
            <p:cNvSpPr txBox="1">
              <a:spLocks noChangeArrowheads="1"/>
            </p:cNvSpPr>
            <p:nvPr/>
          </p:nvSpPr>
          <p:spPr bwMode="auto">
            <a:xfrm>
              <a:off x="5161" y="3074"/>
              <a:ext cx="470" cy="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zh-CN" altLang="en-GB" sz="1900" b="0" i="0" dirty="0" smtClean="0">
                  <a:solidFill>
                    <a:srgbClr val="FF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msgothic"/>
                </a:rPr>
                <a:t>从可执行文件装入</a:t>
              </a:r>
            </a:p>
          </p:txBody>
        </p:sp>
      </p:grpSp>
      <p:sp>
        <p:nvSpPr>
          <p:cNvPr id="30" name="Text Box 28"/>
          <p:cNvSpPr txBox="1">
            <a:spLocks noChangeArrowheads="1"/>
          </p:cNvSpPr>
          <p:nvPr/>
        </p:nvSpPr>
        <p:spPr bwMode="auto">
          <a:xfrm>
            <a:off x="1435865" y="1546417"/>
            <a:ext cx="1617799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1900" i="0" dirty="0" smtClean="0">
                <a:solidFill>
                  <a:srgbClr val="FF0000"/>
                </a:solidFill>
              </a:rPr>
              <a:t>程序</a:t>
            </a:r>
            <a:r>
              <a:rPr lang="en-US" altLang="zh-CN" sz="1900" i="0" dirty="0" smtClean="0">
                <a:solidFill>
                  <a:srgbClr val="FF0000"/>
                </a:solidFill>
              </a:rPr>
              <a:t>(</a:t>
            </a:r>
            <a:r>
              <a:rPr lang="zh-CN" altLang="en-US" sz="1900" i="0" dirty="0" smtClean="0">
                <a:solidFill>
                  <a:srgbClr val="FF0000"/>
                </a:solidFill>
              </a:rPr>
              <a:t>段</a:t>
            </a:r>
            <a:r>
              <a:rPr lang="en-US" altLang="zh-CN" sz="1900" i="0" dirty="0" smtClean="0">
                <a:solidFill>
                  <a:srgbClr val="FF0000"/>
                </a:solidFill>
              </a:rPr>
              <a:t>)</a:t>
            </a:r>
            <a:r>
              <a:rPr lang="zh-CN" altLang="en-US" sz="1900" i="0" dirty="0" smtClean="0">
                <a:solidFill>
                  <a:srgbClr val="FF0000"/>
                </a:solidFill>
              </a:rPr>
              <a:t>头表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1141212" y="1922242"/>
            <a:ext cx="3711607" cy="4512643"/>
            <a:chOff x="247650" y="1554163"/>
            <a:chExt cx="4997564" cy="5043487"/>
          </a:xfrm>
        </p:grpSpPr>
        <p:grpSp>
          <p:nvGrpSpPr>
            <p:cNvPr id="50" name="组合 49"/>
            <p:cNvGrpSpPr/>
            <p:nvPr/>
          </p:nvGrpSpPr>
          <p:grpSpPr>
            <a:xfrm>
              <a:off x="247650" y="1554163"/>
              <a:ext cx="2971800" cy="5043487"/>
              <a:chOff x="247650" y="1554163"/>
              <a:chExt cx="2971800" cy="5043487"/>
            </a:xfrm>
          </p:grpSpPr>
          <p:sp>
            <p:nvSpPr>
              <p:cNvPr id="31" name="Rectangle 2"/>
              <p:cNvSpPr>
                <a:spLocks noChangeArrowheads="1"/>
              </p:cNvSpPr>
              <p:nvPr/>
            </p:nvSpPr>
            <p:spPr bwMode="auto">
              <a:xfrm>
                <a:off x="247650" y="1554163"/>
                <a:ext cx="2971800" cy="4349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defRPr/>
                </a:pPr>
                <a:r>
                  <a:rPr lang="en-GB" altLang="zh-CN" sz="1400" i="0" dirty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ELF </a:t>
                </a:r>
                <a:r>
                  <a:rPr lang="zh-CN" altLang="en-GB" sz="1400" i="0" dirty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头</a:t>
                </a:r>
              </a:p>
            </p:txBody>
          </p:sp>
          <p:sp>
            <p:nvSpPr>
              <p:cNvPr id="32" name="Rectangle 3"/>
              <p:cNvSpPr>
                <a:spLocks noChangeArrowheads="1"/>
              </p:cNvSpPr>
              <p:nvPr/>
            </p:nvSpPr>
            <p:spPr bwMode="auto">
              <a:xfrm>
                <a:off x="247650" y="1989138"/>
                <a:ext cx="2971800" cy="695325"/>
              </a:xfrm>
              <a:prstGeom prst="rect">
                <a:avLst/>
              </a:prstGeom>
              <a:solidFill>
                <a:srgbClr val="993366">
                  <a:alpha val="9019"/>
                </a:srgbClr>
              </a:solidFill>
              <a:ln w="25527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>
                  <a:lnSpc>
                    <a:spcPct val="115000"/>
                  </a:lnSpc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GB" sz="1600" b="0" i="0" dirty="0" smtClean="0">
                    <a:solidFill>
                      <a:srgbClr val="3333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程序（段）头表</a:t>
                </a:r>
              </a:p>
            </p:txBody>
          </p:sp>
          <p:sp>
            <p:nvSpPr>
              <p:cNvPr id="33" name="Rectangle 4"/>
              <p:cNvSpPr>
                <a:spLocks noChangeArrowheads="1"/>
              </p:cNvSpPr>
              <p:nvPr/>
            </p:nvSpPr>
            <p:spPr bwMode="auto">
              <a:xfrm>
                <a:off x="247650" y="3119438"/>
                <a:ext cx="2971800" cy="434975"/>
              </a:xfrm>
              <a:prstGeom prst="rect">
                <a:avLst/>
              </a:prstGeom>
              <a:solidFill>
                <a:srgbClr val="F6F5BD"/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>
                  <a:lnSpc>
                    <a:spcPct val="115000"/>
                  </a:lnSpc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400" b="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.text </a:t>
                </a:r>
                <a:r>
                  <a:rPr lang="zh-CN" altLang="en-GB" sz="1400" b="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  <p:sp>
            <p:nvSpPr>
              <p:cNvPr id="34" name="Rectangle 5"/>
              <p:cNvSpPr>
                <a:spLocks noChangeArrowheads="1"/>
              </p:cNvSpPr>
              <p:nvPr/>
            </p:nvSpPr>
            <p:spPr bwMode="auto">
              <a:xfrm>
                <a:off x="247650" y="3989388"/>
                <a:ext cx="2971800" cy="4349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defRPr/>
                </a:pPr>
                <a:r>
                  <a:rPr lang="en-GB" altLang="zh-CN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.data </a:t>
                </a:r>
                <a:r>
                  <a:rPr lang="zh-CN" altLang="en-GB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  <p:sp>
            <p:nvSpPr>
              <p:cNvPr id="35" name="Rectangle 6"/>
              <p:cNvSpPr>
                <a:spLocks noChangeArrowheads="1"/>
              </p:cNvSpPr>
              <p:nvPr/>
            </p:nvSpPr>
            <p:spPr bwMode="auto">
              <a:xfrm>
                <a:off x="247650" y="4424363"/>
                <a:ext cx="2971800" cy="43338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defRPr/>
                </a:pPr>
                <a:r>
                  <a:rPr lang="en-GB" altLang="zh-CN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.bss </a:t>
                </a:r>
                <a:r>
                  <a:rPr lang="zh-CN" altLang="en-GB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  <p:sp>
            <p:nvSpPr>
              <p:cNvPr id="36" name="Rectangle 7"/>
              <p:cNvSpPr>
                <a:spLocks noChangeArrowheads="1"/>
              </p:cNvSpPr>
              <p:nvPr/>
            </p:nvSpPr>
            <p:spPr bwMode="auto">
              <a:xfrm>
                <a:off x="247650" y="4857750"/>
                <a:ext cx="2971800" cy="4349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defRPr/>
                </a:pPr>
                <a:r>
                  <a:rPr lang="en-GB" altLang="zh-CN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.symtab </a:t>
                </a:r>
                <a:r>
                  <a:rPr lang="zh-CN" altLang="en-GB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  <p:sp>
            <p:nvSpPr>
              <p:cNvPr id="37" name="Rectangle 10"/>
              <p:cNvSpPr>
                <a:spLocks noChangeArrowheads="1"/>
              </p:cNvSpPr>
              <p:nvPr/>
            </p:nvSpPr>
            <p:spPr bwMode="auto">
              <a:xfrm>
                <a:off x="247650" y="5292725"/>
                <a:ext cx="2971800" cy="4349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defRPr/>
                </a:pPr>
                <a:r>
                  <a:rPr lang="en-GB" altLang="zh-CN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.debug </a:t>
                </a:r>
                <a:r>
                  <a:rPr lang="zh-CN" altLang="en-GB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  <p:sp>
            <p:nvSpPr>
              <p:cNvPr id="38" name="Rectangle 5"/>
              <p:cNvSpPr>
                <a:spLocks noChangeArrowheads="1"/>
              </p:cNvSpPr>
              <p:nvPr/>
            </p:nvSpPr>
            <p:spPr bwMode="auto">
              <a:xfrm>
                <a:off x="247650" y="3554413"/>
                <a:ext cx="2971800" cy="434975"/>
              </a:xfrm>
              <a:prstGeom prst="rect">
                <a:avLst/>
              </a:prstGeom>
              <a:solidFill>
                <a:srgbClr val="F6F5BD"/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>
                  <a:lnSpc>
                    <a:spcPct val="115000"/>
                  </a:lnSpc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400" b="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.rodata </a:t>
                </a:r>
                <a:r>
                  <a:rPr lang="zh-CN" altLang="en-GB" sz="1400" b="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  <p:sp>
            <p:nvSpPr>
              <p:cNvPr id="39" name="Rectangle 10"/>
              <p:cNvSpPr>
                <a:spLocks noChangeArrowheads="1"/>
              </p:cNvSpPr>
              <p:nvPr/>
            </p:nvSpPr>
            <p:spPr bwMode="auto">
              <a:xfrm>
                <a:off x="247650" y="5727700"/>
                <a:ext cx="2971800" cy="4349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defRPr/>
                </a:pPr>
                <a:r>
                  <a:rPr lang="en-GB" altLang="zh-CN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.line </a:t>
                </a:r>
                <a:r>
                  <a:rPr lang="zh-CN" altLang="en-GB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  <p:sp>
            <p:nvSpPr>
              <p:cNvPr id="40" name="Rectangle 4"/>
              <p:cNvSpPr>
                <a:spLocks noChangeArrowheads="1"/>
              </p:cNvSpPr>
              <p:nvPr/>
            </p:nvSpPr>
            <p:spPr bwMode="auto">
              <a:xfrm>
                <a:off x="247650" y="2684463"/>
                <a:ext cx="2971800" cy="434975"/>
              </a:xfrm>
              <a:prstGeom prst="rect">
                <a:avLst/>
              </a:prstGeom>
              <a:solidFill>
                <a:srgbClr val="F6F5BD"/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>
                  <a:lnSpc>
                    <a:spcPct val="115000"/>
                  </a:lnSpc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400" b="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.init </a:t>
                </a:r>
                <a:r>
                  <a:rPr lang="zh-CN" altLang="en-GB" sz="1400" b="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  <p:sp>
            <p:nvSpPr>
              <p:cNvPr id="41" name="Rectangle 10"/>
              <p:cNvSpPr>
                <a:spLocks noChangeArrowheads="1"/>
              </p:cNvSpPr>
              <p:nvPr/>
            </p:nvSpPr>
            <p:spPr bwMode="auto">
              <a:xfrm>
                <a:off x="247650" y="6162675"/>
                <a:ext cx="2971800" cy="4349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defRPr/>
                </a:pPr>
                <a:r>
                  <a:rPr lang="en-GB" altLang="zh-CN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.strtab </a:t>
                </a:r>
                <a:r>
                  <a:rPr lang="zh-CN" altLang="en-GB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</p:grpSp>
        <p:grpSp>
          <p:nvGrpSpPr>
            <p:cNvPr id="42" name="Group 40"/>
            <p:cNvGrpSpPr>
              <a:grpSpLocks/>
            </p:cNvGrpSpPr>
            <p:nvPr/>
          </p:nvGrpSpPr>
          <p:grpSpPr bwMode="auto">
            <a:xfrm>
              <a:off x="3246979" y="3997486"/>
              <a:ext cx="1998235" cy="1279555"/>
              <a:chOff x="1988" y="2537"/>
              <a:chExt cx="1347" cy="786"/>
            </a:xfrm>
          </p:grpSpPr>
          <p:sp>
            <p:nvSpPr>
              <p:cNvPr id="43" name="Line 41"/>
              <p:cNvSpPr>
                <a:spLocks noChangeShapeType="1"/>
              </p:cNvSpPr>
              <p:nvPr/>
            </p:nvSpPr>
            <p:spPr bwMode="auto">
              <a:xfrm>
                <a:off x="2206" y="2799"/>
                <a:ext cx="1129" cy="524"/>
              </a:xfrm>
              <a:prstGeom prst="line">
                <a:avLst/>
              </a:prstGeom>
              <a:noFill/>
              <a:ln w="38100">
                <a:solidFill>
                  <a:srgbClr val="0066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eaLnBrk="0" hangingPunct="0"/>
                <a:endParaRPr lang="zh-CN" altLang="en-US" sz="1400" i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AutoShape 42"/>
              <p:cNvSpPr>
                <a:spLocks/>
              </p:cNvSpPr>
              <p:nvPr/>
            </p:nvSpPr>
            <p:spPr bwMode="auto">
              <a:xfrm>
                <a:off x="1988" y="2537"/>
                <a:ext cx="190" cy="532"/>
              </a:xfrm>
              <a:prstGeom prst="rightBrace">
                <a:avLst>
                  <a:gd name="adj1" fmla="val 23394"/>
                  <a:gd name="adj2" fmla="val 50000"/>
                </a:avLst>
              </a:prstGeom>
              <a:noFill/>
              <a:ln w="38100">
                <a:solidFill>
                  <a:srgbClr val="0066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l" eaLnBrk="0" hangingPunct="0"/>
                <a:endParaRPr lang="zh-CN" altLang="en-US" sz="1400" b="0" i="0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5" name="Group 43"/>
            <p:cNvGrpSpPr>
              <a:grpSpLocks/>
            </p:cNvGrpSpPr>
            <p:nvPr/>
          </p:nvGrpSpPr>
          <p:grpSpPr bwMode="auto">
            <a:xfrm>
              <a:off x="3263902" y="1584325"/>
              <a:ext cx="1981201" cy="4471986"/>
              <a:chOff x="2070" y="985"/>
              <a:chExt cx="1248" cy="2817"/>
            </a:xfrm>
          </p:grpSpPr>
          <p:sp>
            <p:nvSpPr>
              <p:cNvPr id="46" name="Line 44"/>
              <p:cNvSpPr>
                <a:spLocks noChangeShapeType="1"/>
              </p:cNvSpPr>
              <p:nvPr/>
            </p:nvSpPr>
            <p:spPr bwMode="auto">
              <a:xfrm>
                <a:off x="2209" y="1741"/>
                <a:ext cx="1109" cy="206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eaLnBrk="0" hangingPunct="0"/>
                <a:endParaRPr lang="zh-CN" altLang="en-US" sz="1400" i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AutoShape 45"/>
              <p:cNvSpPr>
                <a:spLocks/>
              </p:cNvSpPr>
              <p:nvPr/>
            </p:nvSpPr>
            <p:spPr bwMode="auto">
              <a:xfrm>
                <a:off x="2070" y="985"/>
                <a:ext cx="129" cy="1515"/>
              </a:xfrm>
              <a:prstGeom prst="rightBrace">
                <a:avLst>
                  <a:gd name="adj1" fmla="val 91537"/>
                  <a:gd name="adj2" fmla="val 50000"/>
                </a:avLst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l" eaLnBrk="0" hangingPunct="0"/>
                <a:endParaRPr lang="zh-CN" altLang="en-US" sz="1400" b="0" i="0" smtClean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48" name="Text Box 46"/>
          <p:cNvSpPr txBox="1">
            <a:spLocks noChangeArrowheads="1"/>
          </p:cNvSpPr>
          <p:nvPr/>
        </p:nvSpPr>
        <p:spPr bwMode="auto">
          <a:xfrm>
            <a:off x="7841054" y="1081867"/>
            <a:ext cx="8413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1400" i="0" dirty="0" smtClean="0">
                <a:solidFill>
                  <a:srgbClr val="000000"/>
                </a:solidFill>
              </a:rPr>
              <a:t>高地址</a:t>
            </a:r>
            <a:endParaRPr lang="en-US" altLang="zh-CN" sz="1400" i="0" dirty="0" smtClean="0">
              <a:solidFill>
                <a:srgbClr val="000000"/>
              </a:solidFill>
            </a:endParaRPr>
          </a:p>
        </p:txBody>
      </p:sp>
      <p:sp>
        <p:nvSpPr>
          <p:cNvPr id="54" name="Text Box 28"/>
          <p:cNvSpPr txBox="1">
            <a:spLocks noChangeArrowheads="1"/>
          </p:cNvSpPr>
          <p:nvPr/>
        </p:nvSpPr>
        <p:spPr bwMode="auto">
          <a:xfrm>
            <a:off x="5554455" y="940883"/>
            <a:ext cx="1617799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1900" i="0" dirty="0" smtClean="0">
                <a:solidFill>
                  <a:srgbClr val="000000"/>
                </a:solidFill>
              </a:rPr>
              <a:t>虚存空间</a:t>
            </a:r>
          </a:p>
        </p:txBody>
      </p:sp>
      <p:sp>
        <p:nvSpPr>
          <p:cNvPr id="55" name="Line 26"/>
          <p:cNvSpPr>
            <a:spLocks noChangeShapeType="1"/>
          </p:cNvSpPr>
          <p:nvPr/>
        </p:nvSpPr>
        <p:spPr bwMode="auto">
          <a:xfrm flipH="1">
            <a:off x="7390775" y="1762439"/>
            <a:ext cx="384175" cy="1587"/>
          </a:xfrm>
          <a:prstGeom prst="line">
            <a:avLst/>
          </a:prstGeom>
          <a:noFill/>
          <a:ln w="38100">
            <a:solidFill>
              <a:srgbClr val="FF33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 Box 25"/>
          <p:cNvSpPr txBox="1">
            <a:spLocks noChangeArrowheads="1"/>
          </p:cNvSpPr>
          <p:nvPr/>
        </p:nvSpPr>
        <p:spPr bwMode="auto">
          <a:xfrm>
            <a:off x="7774950" y="1589986"/>
            <a:ext cx="731838" cy="35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46800" rIns="0" bIns="46800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>
              <a:lnSpc>
                <a:spcPct val="94000"/>
              </a:lnSpc>
              <a:spcBef>
                <a:spcPct val="0"/>
              </a:spcBef>
              <a:buFontTx/>
              <a:buNone/>
            </a:pPr>
            <a:r>
              <a:rPr lang="en-GB" altLang="zh-CN" sz="1800" i="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gothic"/>
              </a:rPr>
              <a:t>E</a:t>
            </a:r>
            <a:r>
              <a:rPr lang="en-US" altLang="zh-CN" sz="1800" i="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gothic"/>
              </a:rPr>
              <a:t>BP</a:t>
            </a:r>
            <a:r>
              <a:rPr lang="en-GB" altLang="zh-CN" sz="1800" i="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45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数组与指针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104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79512" y="1052736"/>
            <a:ext cx="4279553" cy="5660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2000" i="0" kern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000" i="0" kern="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指针变量目标数据类型</a:t>
            </a:r>
            <a:r>
              <a:rPr lang="zh-CN" altLang="en-US" sz="2000" i="0" kern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000" i="0" kern="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数组类型</a:t>
            </a:r>
            <a:r>
              <a:rPr lang="zh-CN" altLang="en-US" sz="2000" i="0" kern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相同的前提下，指针变量可以指向数组或数组中任意元素。</a:t>
            </a:r>
          </a:p>
          <a:p>
            <a:pPr>
              <a:lnSpc>
                <a:spcPct val="125000"/>
              </a:lnSpc>
            </a:pPr>
            <a:r>
              <a:rPr lang="en-US" altLang="zh-CN" sz="2000" i="0" kern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i="0" kern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的值就是其首地址，即 </a:t>
            </a:r>
            <a:r>
              <a:rPr lang="en-US" altLang="zh-CN" sz="2000" i="0" kern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a=&amp;a[0]</a:t>
            </a:r>
            <a:r>
              <a:rPr lang="en-US" sz="2000" i="0" kern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i="0" kern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因而 </a:t>
            </a:r>
            <a:r>
              <a:rPr lang="en-US" altLang="zh-CN" sz="2000" i="0" kern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a=</a:t>
            </a:r>
            <a:r>
              <a:rPr lang="en-US" altLang="zh-CN" sz="2000" i="0" kern="0" dirty="0" err="1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ptr</a:t>
            </a:r>
            <a:r>
              <a:rPr lang="en-US" sz="2000" i="0" kern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i="0" kern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从而有 </a:t>
            </a:r>
            <a:r>
              <a:rPr lang="en-US" altLang="zh-CN" sz="2000" i="0" kern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&amp;a[</a:t>
            </a:r>
            <a:r>
              <a:rPr lang="en-US" altLang="zh-CN" sz="2000" i="0" kern="0" dirty="0" err="1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i="0" kern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]=</a:t>
            </a:r>
            <a:r>
              <a:rPr lang="en-US" altLang="zh-CN" sz="2000" i="0" kern="0" dirty="0" err="1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ptr+i</a:t>
            </a:r>
            <a:r>
              <a:rPr lang="en-US" altLang="zh-CN" sz="2000" i="0" kern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000" i="0" kern="0" dirty="0" err="1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a+i</a:t>
            </a:r>
            <a:r>
              <a:rPr lang="en-US" altLang="zh-CN" sz="2000" i="0" kern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i="0" kern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en-US" altLang="zh-CN" sz="2000" i="0" kern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a[</a:t>
            </a:r>
            <a:r>
              <a:rPr lang="en-US" altLang="zh-CN" sz="2000" i="0" kern="0" dirty="0" err="1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i="0" kern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]=</a:t>
            </a:r>
            <a:r>
              <a:rPr lang="en-US" altLang="zh-CN" sz="2000" i="0" kern="0" dirty="0" err="1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ptr</a:t>
            </a:r>
            <a:r>
              <a:rPr lang="en-US" altLang="zh-CN" sz="2000" i="0" kern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000" i="0" kern="0" dirty="0" err="1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i="0" kern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]=*(</a:t>
            </a:r>
            <a:r>
              <a:rPr lang="en-US" altLang="zh-CN" sz="2000" i="0" kern="0" dirty="0" err="1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ptr+i</a:t>
            </a:r>
            <a:r>
              <a:rPr lang="en-US" altLang="zh-CN" sz="2000" i="0" kern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)=*(</a:t>
            </a:r>
            <a:r>
              <a:rPr lang="en-US" altLang="zh-CN" sz="2000" i="0" kern="0" dirty="0" err="1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a+i</a:t>
            </a:r>
            <a:r>
              <a:rPr lang="en-US" altLang="zh-CN" sz="2000" i="0" kern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sz="2000" i="0" kern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           </a:t>
            </a:r>
          </a:p>
          <a:p>
            <a:pPr marL="0" indent="0">
              <a:lnSpc>
                <a:spcPct val="125000"/>
              </a:lnSpc>
              <a:buNone/>
            </a:pPr>
            <a:r>
              <a:rPr lang="en-US" sz="2000" i="0" kern="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2000" i="0" kern="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（</a:t>
            </a:r>
            <a:r>
              <a:rPr lang="en-US" altLang="zh-CN" sz="2000" i="0" kern="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sz="2000" i="0" kern="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i="0" kern="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  a[10];</a:t>
            </a:r>
          </a:p>
          <a:p>
            <a:pPr lvl="1">
              <a:lnSpc>
                <a:spcPct val="125000"/>
              </a:lnSpc>
              <a:buFontTx/>
              <a:buNone/>
            </a:pPr>
            <a:r>
              <a:rPr lang="en-US" altLang="zh-CN" i="0" kern="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i="0" kern="0" dirty="0" err="1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i="0" kern="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*</a:t>
            </a:r>
            <a:r>
              <a:rPr lang="en-US" altLang="zh-CN" i="0" kern="0" dirty="0" err="1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ptr</a:t>
            </a:r>
            <a:r>
              <a:rPr lang="en-US" altLang="zh-CN" i="0" kern="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=&amp;a;</a:t>
            </a:r>
          </a:p>
          <a:p>
            <a:pPr lvl="1">
              <a:lnSpc>
                <a:spcPct val="125000"/>
              </a:lnSpc>
              <a:buFontTx/>
              <a:buNone/>
            </a:pPr>
            <a:r>
              <a:rPr lang="en-US" i="0" kern="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i="0" kern="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i="0" kern="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i="0" kern="0" dirty="0" err="1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i="0" kern="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a[10], *</a:t>
            </a:r>
            <a:r>
              <a:rPr lang="en-US" altLang="zh-CN" i="0" kern="0" dirty="0" err="1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ptr</a:t>
            </a:r>
            <a:r>
              <a:rPr lang="en-US" altLang="zh-CN" i="0" kern="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	</a:t>
            </a:r>
          </a:p>
          <a:p>
            <a:pPr lvl="1">
              <a:lnSpc>
                <a:spcPct val="125000"/>
              </a:lnSpc>
              <a:buFontTx/>
              <a:buNone/>
            </a:pPr>
            <a:r>
              <a:rPr lang="en-US" altLang="zh-CN" i="0" kern="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i="0" kern="0" dirty="0" err="1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ptr</a:t>
            </a:r>
            <a:r>
              <a:rPr lang="en-US" altLang="zh-CN" i="0" kern="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=&amp;a[0];</a:t>
            </a:r>
            <a:endParaRPr lang="en-US" i="0" kern="0" dirty="0" smtClean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891316"/>
            <a:ext cx="4592423" cy="3732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707904" y="4821262"/>
            <a:ext cx="5436096" cy="189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/>
            <a:r>
              <a:rPr lang="zh-CN" altLang="en-US" sz="2000" b="0" i="0" dirty="0" smtClean="0">
                <a:solidFill>
                  <a:srgbClr val="000000"/>
                </a:solidFill>
              </a:rPr>
              <a:t>小端方式下</a:t>
            </a:r>
            <a:r>
              <a:rPr lang="en-US" altLang="zh-CN" sz="2000" b="0" i="0" dirty="0" smtClean="0">
                <a:solidFill>
                  <a:srgbClr val="000000"/>
                </a:solidFill>
              </a:rPr>
              <a:t>a[0]=?,a[1]=?</a:t>
            </a:r>
          </a:p>
          <a:p>
            <a:pPr algn="l" eaLnBrk="0" hangingPunct="0"/>
            <a:r>
              <a:rPr lang="en-US" altLang="zh-CN" sz="2000" b="0" i="0" dirty="0" smtClean="0">
                <a:solidFill>
                  <a:srgbClr val="005024"/>
                </a:solidFill>
              </a:rPr>
              <a:t>a[0]=0x67452301, a[1]=0x0efcdab</a:t>
            </a:r>
          </a:p>
          <a:p>
            <a:pPr algn="l" eaLnBrk="0" hangingPunct="0">
              <a:lnSpc>
                <a:spcPct val="130000"/>
              </a:lnSpc>
            </a:pPr>
            <a:r>
              <a:rPr lang="zh-CN" altLang="en-US" sz="2000" b="0" i="0" dirty="0" smtClean="0">
                <a:solidFill>
                  <a:srgbClr val="FF3300"/>
                </a:solidFill>
              </a:rPr>
              <a:t>数组首址</a:t>
            </a:r>
            <a:r>
              <a:rPr lang="en-US" altLang="zh-CN" sz="2000" b="0" i="0" dirty="0" smtClean="0">
                <a:solidFill>
                  <a:srgbClr val="FF3300"/>
                </a:solidFill>
              </a:rPr>
              <a:t>0x8048A00</a:t>
            </a:r>
            <a:r>
              <a:rPr lang="zh-CN" altLang="en-US" sz="2000" b="0" i="0" dirty="0" smtClean="0">
                <a:solidFill>
                  <a:srgbClr val="FF3300"/>
                </a:solidFill>
              </a:rPr>
              <a:t>在</a:t>
            </a:r>
            <a:r>
              <a:rPr lang="en-US" altLang="zh-CN" sz="2000" b="0" i="0" dirty="0" err="1" smtClean="0">
                <a:solidFill>
                  <a:srgbClr val="FF3300"/>
                </a:solidFill>
              </a:rPr>
              <a:t>ptr</a:t>
            </a:r>
            <a:r>
              <a:rPr lang="zh-CN" altLang="en-US" sz="2000" b="0" i="0" dirty="0" smtClean="0">
                <a:solidFill>
                  <a:srgbClr val="FF3300"/>
                </a:solidFill>
              </a:rPr>
              <a:t>中，</a:t>
            </a:r>
            <a:r>
              <a:rPr lang="en-US" altLang="zh-CN" sz="2000" b="0" i="0" dirty="0" err="1" smtClean="0">
                <a:solidFill>
                  <a:srgbClr val="FF3300"/>
                </a:solidFill>
              </a:rPr>
              <a:t>ptr+i</a:t>
            </a:r>
            <a:r>
              <a:rPr lang="en-US" altLang="zh-CN" sz="2000" b="0" i="0" dirty="0" smtClean="0">
                <a:solidFill>
                  <a:srgbClr val="FF3300"/>
                </a:solidFill>
              </a:rPr>
              <a:t> </a:t>
            </a:r>
            <a:r>
              <a:rPr lang="zh-CN" altLang="en-US" sz="2000" b="0" i="0" dirty="0" smtClean="0">
                <a:solidFill>
                  <a:srgbClr val="FF3300"/>
                </a:solidFill>
              </a:rPr>
              <a:t>并不是用</a:t>
            </a:r>
            <a:r>
              <a:rPr lang="en-US" altLang="zh-CN" sz="2000" b="0" i="0" dirty="0" smtClean="0">
                <a:solidFill>
                  <a:srgbClr val="FF3300"/>
                </a:solidFill>
              </a:rPr>
              <a:t>0x8048A00</a:t>
            </a:r>
            <a:r>
              <a:rPr lang="zh-CN" altLang="en-US" sz="2000" b="0" i="0" dirty="0" smtClean="0">
                <a:solidFill>
                  <a:srgbClr val="FF3300"/>
                </a:solidFill>
              </a:rPr>
              <a:t>加 </a:t>
            </a:r>
            <a:r>
              <a:rPr lang="en-US" altLang="zh-CN" sz="2000" b="0" i="0" dirty="0" err="1" smtClean="0">
                <a:solidFill>
                  <a:srgbClr val="FF3300"/>
                </a:solidFill>
              </a:rPr>
              <a:t>i</a:t>
            </a:r>
            <a:r>
              <a:rPr lang="en-US" altLang="zh-CN" sz="2000" b="0" i="0" dirty="0" smtClean="0">
                <a:solidFill>
                  <a:srgbClr val="FF3300"/>
                </a:solidFill>
              </a:rPr>
              <a:t> </a:t>
            </a:r>
            <a:r>
              <a:rPr lang="zh-CN" altLang="en-US" sz="2000" b="0" i="0" dirty="0" smtClean="0">
                <a:solidFill>
                  <a:srgbClr val="FF3300"/>
                </a:solidFill>
              </a:rPr>
              <a:t>得到，而是等于</a:t>
            </a:r>
            <a:r>
              <a:rPr lang="en-US" altLang="zh-CN" sz="2000" b="0" i="0" dirty="0" smtClean="0">
                <a:solidFill>
                  <a:srgbClr val="3333CC"/>
                </a:solidFill>
              </a:rPr>
              <a:t>0x8048A00+4*</a:t>
            </a:r>
            <a:r>
              <a:rPr lang="en-US" altLang="zh-CN" sz="2000" b="0" i="0" dirty="0" err="1" smtClean="0">
                <a:solidFill>
                  <a:srgbClr val="3333CC"/>
                </a:solidFill>
              </a:rPr>
              <a:t>i</a:t>
            </a:r>
            <a:r>
              <a:rPr lang="en-US" altLang="zh-CN" sz="2000" b="0" i="0" dirty="0" smtClean="0">
                <a:solidFill>
                  <a:srgbClr val="3333CC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508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6"/>
            <a:ext cx="8547141" cy="3871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数组与</a:t>
            </a:r>
            <a:r>
              <a:rPr lang="zh-CN" altLang="en-US" dirty="0" smtClean="0">
                <a:ea typeface="微软雅黑" panose="020B0503020204020204" pitchFamily="34" charset="-122"/>
              </a:rPr>
              <a:t>指针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105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3563535" y="1917371"/>
            <a:ext cx="5256447" cy="3239821"/>
            <a:chOff x="2477" y="1444"/>
            <a:chExt cx="3564" cy="2013"/>
          </a:xfrm>
        </p:grpSpPr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2477" y="1444"/>
              <a:ext cx="3564" cy="2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/>
              <a:endParaRPr lang="zh-CN" altLang="en-US" i="0" smtClean="0">
                <a:solidFill>
                  <a:srgbClr val="000000"/>
                </a:solidFill>
              </a:endParaRPr>
            </a:p>
          </p:txBody>
        </p:sp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2840" y="1689"/>
              <a:ext cx="2637" cy="1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>
                <a:lnSpc>
                  <a:spcPct val="125000"/>
                </a:lnSpc>
                <a:spcBef>
                  <a:spcPct val="50000"/>
                </a:spcBef>
              </a:pPr>
              <a:r>
                <a:rPr lang="zh-CN" altLang="en-US" sz="2000" i="0" dirty="0" smtClean="0">
                  <a:solidFill>
                    <a:srgbClr val="FF3300"/>
                  </a:solidFill>
                </a:rPr>
                <a:t>问题：</a:t>
              </a:r>
            </a:p>
            <a:p>
              <a:pPr algn="l" eaLnBrk="0" hangingPunct="0">
                <a:lnSpc>
                  <a:spcPct val="125000"/>
                </a:lnSpc>
                <a:spcBef>
                  <a:spcPct val="50000"/>
                </a:spcBef>
              </a:pPr>
              <a:r>
                <a:rPr lang="zh-CN" altLang="en-US" sz="2000" i="0" dirty="0" smtClean="0">
                  <a:solidFill>
                    <a:srgbClr val="FF3300"/>
                  </a:solidFill>
                </a:rPr>
                <a:t>    假定数组</a:t>
              </a:r>
              <a:r>
                <a:rPr lang="en-US" altLang="zh-CN" sz="2000" i="0" dirty="0" smtClean="0">
                  <a:solidFill>
                    <a:srgbClr val="3333CC"/>
                  </a:solidFill>
                </a:rPr>
                <a:t>A</a:t>
              </a:r>
              <a:r>
                <a:rPr lang="zh-CN" altLang="en-US" sz="2000" i="0" dirty="0" smtClean="0">
                  <a:solidFill>
                    <a:srgbClr val="3333CC"/>
                  </a:solidFill>
                </a:rPr>
                <a:t>的首址</a:t>
              </a:r>
              <a:r>
                <a:rPr lang="en-US" altLang="zh-CN" sz="2000" i="0" dirty="0" smtClean="0">
                  <a:solidFill>
                    <a:srgbClr val="3333CC"/>
                  </a:solidFill>
                </a:rPr>
                <a:t>SA</a:t>
              </a:r>
              <a:r>
                <a:rPr lang="zh-CN" altLang="en-US" sz="2000" i="0" dirty="0" smtClean="0">
                  <a:solidFill>
                    <a:srgbClr val="3333CC"/>
                  </a:solidFill>
                </a:rPr>
                <a:t>在</a:t>
              </a:r>
              <a:r>
                <a:rPr lang="en-US" altLang="zh-CN" sz="2000" i="0" dirty="0" smtClean="0">
                  <a:solidFill>
                    <a:srgbClr val="3333CC"/>
                  </a:solidFill>
                </a:rPr>
                <a:t>ECX</a:t>
              </a:r>
              <a:r>
                <a:rPr lang="zh-CN" altLang="en-US" sz="2000" i="0" dirty="0" smtClean="0">
                  <a:solidFill>
                    <a:srgbClr val="3333CC"/>
                  </a:solidFill>
                </a:rPr>
                <a:t>中，</a:t>
              </a:r>
              <a:r>
                <a:rPr lang="en-US" altLang="zh-CN" sz="2000" i="0" dirty="0" err="1" smtClean="0">
                  <a:solidFill>
                    <a:srgbClr val="3333CC"/>
                  </a:solidFill>
                </a:rPr>
                <a:t>i</a:t>
              </a:r>
              <a:r>
                <a:rPr lang="zh-CN" altLang="en-US" sz="2000" i="0" dirty="0" smtClean="0">
                  <a:solidFill>
                    <a:srgbClr val="3333CC"/>
                  </a:solidFill>
                </a:rPr>
                <a:t>在</a:t>
              </a:r>
              <a:r>
                <a:rPr lang="en-US" altLang="zh-CN" sz="2000" i="0" dirty="0" smtClean="0">
                  <a:solidFill>
                    <a:srgbClr val="3333CC"/>
                  </a:solidFill>
                </a:rPr>
                <a:t>EDX</a:t>
              </a:r>
              <a:r>
                <a:rPr lang="zh-CN" altLang="en-US" sz="2000" i="0" dirty="0" smtClean="0">
                  <a:solidFill>
                    <a:srgbClr val="3333CC"/>
                  </a:solidFill>
                </a:rPr>
                <a:t>中，表达式结果在</a:t>
              </a:r>
              <a:r>
                <a:rPr lang="en-US" altLang="zh-CN" sz="2000" i="0" dirty="0" smtClean="0">
                  <a:solidFill>
                    <a:srgbClr val="3333CC"/>
                  </a:solidFill>
                </a:rPr>
                <a:t>EAX</a:t>
              </a:r>
              <a:r>
                <a:rPr lang="zh-CN" altLang="en-US" sz="2000" i="0" dirty="0" smtClean="0">
                  <a:solidFill>
                    <a:srgbClr val="3333CC"/>
                  </a:solidFill>
                </a:rPr>
                <a:t>中</a:t>
              </a:r>
              <a:r>
                <a:rPr lang="zh-CN" altLang="en-US" sz="2000" i="0" dirty="0" smtClean="0">
                  <a:solidFill>
                    <a:srgbClr val="FF3300"/>
                  </a:solidFill>
                </a:rPr>
                <a:t>，各表达式的计算方式以及汇编代码各是什么？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17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19005"/>
            <a:ext cx="8287816" cy="375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数组与</a:t>
            </a:r>
            <a:r>
              <a:rPr lang="zh-CN" altLang="en-US" dirty="0" smtClean="0">
                <a:ea typeface="微软雅黑" panose="020B0503020204020204" pitchFamily="34" charset="-122"/>
              </a:rPr>
              <a:t>指针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106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57200" y="1087007"/>
            <a:ext cx="7992804" cy="441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>
              <a:lnSpc>
                <a:spcPct val="125000"/>
              </a:lnSpc>
              <a:spcBef>
                <a:spcPct val="50000"/>
              </a:spcBef>
            </a:pPr>
            <a:r>
              <a:rPr lang="zh-CN" altLang="en-US" sz="2000" b="0" i="0" dirty="0" smtClean="0">
                <a:solidFill>
                  <a:srgbClr val="FF3300"/>
                </a:solidFill>
              </a:rPr>
              <a:t>假定数组</a:t>
            </a:r>
            <a:r>
              <a:rPr lang="en-US" altLang="zh-CN" sz="2000" b="0" i="0" dirty="0" smtClean="0">
                <a:solidFill>
                  <a:srgbClr val="3333CC"/>
                </a:solidFill>
              </a:rPr>
              <a:t>A</a:t>
            </a:r>
            <a:r>
              <a:rPr lang="zh-CN" altLang="en-US" sz="2000" b="0" i="0" dirty="0" smtClean="0">
                <a:solidFill>
                  <a:srgbClr val="3333CC"/>
                </a:solidFill>
              </a:rPr>
              <a:t>的首址</a:t>
            </a:r>
            <a:r>
              <a:rPr lang="en-US" altLang="zh-CN" sz="2000" b="0" i="0" dirty="0" smtClean="0">
                <a:solidFill>
                  <a:srgbClr val="3333CC"/>
                </a:solidFill>
              </a:rPr>
              <a:t>SA</a:t>
            </a:r>
            <a:r>
              <a:rPr lang="zh-CN" altLang="en-US" sz="2000" b="0" i="0" dirty="0" smtClean="0">
                <a:solidFill>
                  <a:srgbClr val="3333CC"/>
                </a:solidFill>
              </a:rPr>
              <a:t>在</a:t>
            </a:r>
            <a:r>
              <a:rPr lang="en-US" altLang="zh-CN" sz="2000" b="0" i="0" dirty="0" smtClean="0">
                <a:solidFill>
                  <a:srgbClr val="3333CC"/>
                </a:solidFill>
              </a:rPr>
              <a:t>ECX</a:t>
            </a:r>
            <a:r>
              <a:rPr lang="zh-CN" altLang="en-US" sz="2000" b="0" i="0" dirty="0" smtClean="0">
                <a:solidFill>
                  <a:srgbClr val="3333CC"/>
                </a:solidFill>
              </a:rPr>
              <a:t>中，</a:t>
            </a:r>
            <a:r>
              <a:rPr lang="en-US" altLang="zh-CN" sz="2000" b="0" i="0" dirty="0" err="1" smtClean="0">
                <a:solidFill>
                  <a:srgbClr val="3333CC"/>
                </a:solidFill>
              </a:rPr>
              <a:t>i</a:t>
            </a:r>
            <a:r>
              <a:rPr lang="zh-CN" altLang="en-US" sz="2000" b="0" i="0" dirty="0" smtClean="0">
                <a:solidFill>
                  <a:srgbClr val="3333CC"/>
                </a:solidFill>
              </a:rPr>
              <a:t>在</a:t>
            </a:r>
            <a:r>
              <a:rPr lang="en-US" altLang="zh-CN" sz="2000" b="0" i="0" dirty="0" smtClean="0">
                <a:solidFill>
                  <a:srgbClr val="3333CC"/>
                </a:solidFill>
              </a:rPr>
              <a:t>EDX</a:t>
            </a:r>
            <a:r>
              <a:rPr lang="zh-CN" altLang="en-US" sz="2000" b="0" i="0" dirty="0" smtClean="0">
                <a:solidFill>
                  <a:srgbClr val="3333CC"/>
                </a:solidFill>
              </a:rPr>
              <a:t>中，表达式结果在</a:t>
            </a:r>
            <a:r>
              <a:rPr lang="en-US" altLang="zh-CN" sz="2000" b="0" i="0" dirty="0" smtClean="0">
                <a:solidFill>
                  <a:srgbClr val="3333CC"/>
                </a:solidFill>
              </a:rPr>
              <a:t>EAX</a:t>
            </a:r>
            <a:r>
              <a:rPr lang="zh-CN" altLang="en-US" sz="2000" b="0" i="0" dirty="0" smtClean="0">
                <a:solidFill>
                  <a:srgbClr val="3333CC"/>
                </a:solidFill>
              </a:rPr>
              <a:t>中</a:t>
            </a:r>
            <a:endParaRPr lang="zh-CN" altLang="en-US" sz="2000" b="0" i="0" dirty="0" smtClean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73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结构体数据的分配和访问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结构体成员在内存的存放和访问 </a:t>
            </a: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分配在栈中的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结构型变量的首地址由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EBP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来定位</a:t>
            </a: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分配在静态区的结构型变量首地址是一个确定的静态区地址</a:t>
            </a: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结构型变量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各成员首址可用“基址加偏移量”的寻址方式</a:t>
            </a:r>
            <a:r>
              <a:rPr lang="zh-CN" altLang="en-US" dirty="0"/>
              <a:t> 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107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072725" y="3104432"/>
            <a:ext cx="6102350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/>
            <a:r>
              <a:rPr lang="zh-CN" altLang="en-US" i="0" dirty="0" smtClean="0">
                <a:solidFill>
                  <a:srgbClr val="000000"/>
                </a:solidFill>
              </a:rPr>
              <a:t>若变量</a:t>
            </a:r>
            <a:r>
              <a:rPr lang="en-US" altLang="zh-CN" i="0" dirty="0" smtClean="0">
                <a:solidFill>
                  <a:srgbClr val="000000"/>
                </a:solidFill>
              </a:rPr>
              <a:t>x</a:t>
            </a:r>
            <a:r>
              <a:rPr lang="zh-CN" altLang="en-US" i="0" dirty="0" smtClean="0">
                <a:solidFill>
                  <a:srgbClr val="000000"/>
                </a:solidFill>
              </a:rPr>
              <a:t>分配在地址</a:t>
            </a:r>
            <a:r>
              <a:rPr lang="en-US" altLang="zh-CN" i="0" dirty="0" smtClean="0">
                <a:solidFill>
                  <a:srgbClr val="000000"/>
                </a:solidFill>
              </a:rPr>
              <a:t>0x8049200</a:t>
            </a:r>
            <a:r>
              <a:rPr lang="zh-CN" altLang="en-US" i="0" dirty="0" smtClean="0">
                <a:solidFill>
                  <a:srgbClr val="000000"/>
                </a:solidFill>
              </a:rPr>
              <a:t>开始的区域，那么</a:t>
            </a:r>
            <a:r>
              <a:rPr lang="en-US" altLang="zh-CN" i="0" dirty="0" smtClean="0">
                <a:solidFill>
                  <a:srgbClr val="000000"/>
                </a:solidFill>
              </a:rPr>
              <a:t>&amp;x=&amp;(x.id)=0x8049200</a:t>
            </a:r>
            <a:r>
              <a:rPr lang="zh-CN" altLang="en-US" i="0" dirty="0" smtClean="0">
                <a:solidFill>
                  <a:srgbClr val="3333CC"/>
                </a:solidFill>
              </a:rPr>
              <a:t>（若</a:t>
            </a:r>
            <a:r>
              <a:rPr lang="en-US" altLang="zh-CN" i="0" dirty="0" smtClean="0">
                <a:solidFill>
                  <a:srgbClr val="3333CC"/>
                </a:solidFill>
              </a:rPr>
              <a:t>x</a:t>
            </a:r>
            <a:r>
              <a:rPr lang="zh-CN" altLang="en-US" i="0" dirty="0" smtClean="0">
                <a:solidFill>
                  <a:srgbClr val="3333CC"/>
                </a:solidFill>
              </a:rPr>
              <a:t>在</a:t>
            </a:r>
            <a:r>
              <a:rPr lang="en-US" altLang="zh-CN" i="0" dirty="0" smtClean="0">
                <a:solidFill>
                  <a:srgbClr val="3333CC"/>
                </a:solidFill>
              </a:rPr>
              <a:t>EDX</a:t>
            </a:r>
            <a:r>
              <a:rPr lang="zh-CN" altLang="en-US" i="0" dirty="0" smtClean="0">
                <a:solidFill>
                  <a:srgbClr val="3333CC"/>
                </a:solidFill>
              </a:rPr>
              <a:t>中）</a:t>
            </a:r>
          </a:p>
          <a:p>
            <a:pPr algn="l"/>
            <a:r>
              <a:rPr lang="en-US" altLang="zh-CN" i="0" dirty="0" smtClean="0">
                <a:solidFill>
                  <a:srgbClr val="000000"/>
                </a:solidFill>
              </a:rPr>
              <a:t>&amp;(x.name)= 0x8049200</a:t>
            </a:r>
            <a:r>
              <a:rPr lang="en-US" altLang="zh-CN" i="0" dirty="0" smtClean="0">
                <a:solidFill>
                  <a:srgbClr val="FF0000"/>
                </a:solidFill>
              </a:rPr>
              <a:t>+8</a:t>
            </a:r>
            <a:endParaRPr lang="en-US" altLang="zh-CN" i="0" dirty="0" smtClean="0">
              <a:solidFill>
                <a:srgbClr val="000000"/>
              </a:solidFill>
            </a:endParaRPr>
          </a:p>
          <a:p>
            <a:pPr algn="l"/>
            <a:r>
              <a:rPr lang="en-US" altLang="zh-CN" i="0" dirty="0" smtClean="0">
                <a:solidFill>
                  <a:srgbClr val="000000"/>
                </a:solidFill>
              </a:rPr>
              <a:t>&amp;(</a:t>
            </a:r>
            <a:r>
              <a:rPr lang="en-US" altLang="zh-CN" i="0" dirty="0" err="1" smtClean="0">
                <a:solidFill>
                  <a:srgbClr val="000000"/>
                </a:solidFill>
              </a:rPr>
              <a:t>x.post</a:t>
            </a:r>
            <a:r>
              <a:rPr lang="en-US" altLang="zh-CN" i="0" dirty="0" smtClean="0">
                <a:solidFill>
                  <a:srgbClr val="000000"/>
                </a:solidFill>
              </a:rPr>
              <a:t>)= 0x8049200</a:t>
            </a:r>
            <a:r>
              <a:rPr lang="en-US" altLang="zh-CN" i="0" dirty="0" smtClean="0">
                <a:solidFill>
                  <a:srgbClr val="FF0000"/>
                </a:solidFill>
              </a:rPr>
              <a:t>+8+12</a:t>
            </a:r>
            <a:endParaRPr lang="en-US" altLang="zh-CN" i="0" dirty="0" smtClean="0">
              <a:solidFill>
                <a:srgbClr val="000000"/>
              </a:solidFill>
            </a:endParaRPr>
          </a:p>
          <a:p>
            <a:pPr algn="l"/>
            <a:r>
              <a:rPr lang="en-US" altLang="zh-CN" i="0" dirty="0" smtClean="0">
                <a:solidFill>
                  <a:srgbClr val="000000"/>
                </a:solidFill>
              </a:rPr>
              <a:t>&amp;(</a:t>
            </a:r>
            <a:r>
              <a:rPr lang="en-US" altLang="zh-CN" i="0" dirty="0" err="1" smtClean="0">
                <a:solidFill>
                  <a:srgbClr val="000000"/>
                </a:solidFill>
              </a:rPr>
              <a:t>x.address</a:t>
            </a:r>
            <a:r>
              <a:rPr lang="en-US" altLang="zh-CN" i="0" dirty="0" smtClean="0">
                <a:solidFill>
                  <a:srgbClr val="000000"/>
                </a:solidFill>
              </a:rPr>
              <a:t>)=0x8049200</a:t>
            </a:r>
            <a:r>
              <a:rPr lang="en-US" altLang="zh-CN" i="0" dirty="0" smtClean="0">
                <a:solidFill>
                  <a:srgbClr val="FF0000"/>
                </a:solidFill>
              </a:rPr>
              <a:t>+8+12+4</a:t>
            </a:r>
            <a:endParaRPr lang="en-US" altLang="zh-CN" i="0" dirty="0" smtClean="0">
              <a:solidFill>
                <a:srgbClr val="000000"/>
              </a:solidFill>
            </a:endParaRPr>
          </a:p>
          <a:p>
            <a:pPr algn="l"/>
            <a:r>
              <a:rPr lang="en-US" altLang="zh-CN" i="0" dirty="0" smtClean="0">
                <a:solidFill>
                  <a:srgbClr val="000000"/>
                </a:solidFill>
              </a:rPr>
              <a:t>&amp;(</a:t>
            </a:r>
            <a:r>
              <a:rPr lang="en-US" altLang="zh-CN" i="0" dirty="0" err="1" smtClean="0">
                <a:solidFill>
                  <a:srgbClr val="000000"/>
                </a:solidFill>
              </a:rPr>
              <a:t>x.phone</a:t>
            </a:r>
            <a:r>
              <a:rPr lang="en-US" altLang="zh-CN" i="0" dirty="0" smtClean="0">
                <a:solidFill>
                  <a:srgbClr val="000000"/>
                </a:solidFill>
              </a:rPr>
              <a:t>)=0x8049200</a:t>
            </a:r>
            <a:r>
              <a:rPr lang="en-US" altLang="zh-CN" i="0" dirty="0" smtClean="0">
                <a:solidFill>
                  <a:srgbClr val="FF0000"/>
                </a:solidFill>
              </a:rPr>
              <a:t>+8+12+4+100</a:t>
            </a:r>
            <a:endParaRPr lang="en-US" altLang="zh-CN" i="0" dirty="0" smtClean="0">
              <a:solidFill>
                <a:srgbClr val="000000"/>
              </a:solidFill>
            </a:endParaRPr>
          </a:p>
          <a:p>
            <a:pPr algn="l" eaLnBrk="0" hangingPunct="0"/>
            <a:endParaRPr lang="zh-CN" altLang="en-US" b="0" i="0" dirty="0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07504" y="5399053"/>
            <a:ext cx="8823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/>
            <a:r>
              <a:rPr lang="zh-CN" altLang="en-US" sz="2000" i="0" dirty="0" smtClean="0">
                <a:solidFill>
                  <a:srgbClr val="3333CC"/>
                </a:solidFill>
              </a:rPr>
              <a:t>“</a:t>
            </a:r>
            <a:r>
              <a:rPr lang="en-US" altLang="zh-CN" sz="2000" i="0" dirty="0" smtClean="0">
                <a:solidFill>
                  <a:srgbClr val="3333CC"/>
                </a:solidFill>
              </a:rPr>
              <a:t>unsigned </a:t>
            </a:r>
            <a:r>
              <a:rPr lang="en-US" altLang="zh-CN" sz="2000" i="0" dirty="0" err="1" smtClean="0">
                <a:solidFill>
                  <a:srgbClr val="3333CC"/>
                </a:solidFill>
              </a:rPr>
              <a:t>xpost</a:t>
            </a:r>
            <a:r>
              <a:rPr lang="en-US" altLang="zh-CN" sz="2000" i="0" dirty="0" smtClean="0">
                <a:solidFill>
                  <a:srgbClr val="3333CC"/>
                </a:solidFill>
              </a:rPr>
              <a:t>=</a:t>
            </a:r>
            <a:r>
              <a:rPr lang="en-US" altLang="zh-CN" sz="2000" i="0" dirty="0" err="1" smtClean="0">
                <a:solidFill>
                  <a:srgbClr val="3333CC"/>
                </a:solidFill>
              </a:rPr>
              <a:t>x.post</a:t>
            </a:r>
            <a:r>
              <a:rPr lang="en-US" altLang="zh-CN" sz="2000" i="0" dirty="0" smtClean="0">
                <a:solidFill>
                  <a:srgbClr val="3333CC"/>
                </a:solidFill>
              </a:rPr>
              <a:t>;”</a:t>
            </a:r>
            <a:r>
              <a:rPr lang="zh-CN" altLang="en-US" sz="2000" i="0" dirty="0" smtClean="0">
                <a:solidFill>
                  <a:srgbClr val="3333CC"/>
                </a:solidFill>
              </a:rPr>
              <a:t>对应汇编指令为“</a:t>
            </a:r>
            <a:r>
              <a:rPr lang="en-US" altLang="zh-CN" sz="2000" i="0" dirty="0" err="1" smtClean="0">
                <a:solidFill>
                  <a:srgbClr val="3333CC"/>
                </a:solidFill>
              </a:rPr>
              <a:t>movl</a:t>
            </a:r>
            <a:r>
              <a:rPr lang="en-US" altLang="zh-CN" sz="2000" i="0" dirty="0" smtClean="0">
                <a:solidFill>
                  <a:srgbClr val="3333CC"/>
                </a:solidFill>
              </a:rPr>
              <a:t> 20(%</a:t>
            </a:r>
            <a:r>
              <a:rPr lang="en-US" altLang="zh-CN" sz="2000" i="0" dirty="0" err="1" smtClean="0">
                <a:solidFill>
                  <a:srgbClr val="3333CC"/>
                </a:solidFill>
              </a:rPr>
              <a:t>edx</a:t>
            </a:r>
            <a:r>
              <a:rPr lang="en-US" altLang="zh-CN" sz="2000" i="0" dirty="0" smtClean="0">
                <a:solidFill>
                  <a:srgbClr val="3333CC"/>
                </a:solidFill>
              </a:rPr>
              <a:t>), %</a:t>
            </a:r>
            <a:r>
              <a:rPr lang="en-US" altLang="zh-CN" sz="2000" i="0" dirty="0" err="1" smtClean="0">
                <a:solidFill>
                  <a:srgbClr val="3333CC"/>
                </a:solidFill>
              </a:rPr>
              <a:t>eax</a:t>
            </a:r>
            <a:r>
              <a:rPr lang="en-US" altLang="zh-CN" sz="2000" i="0" dirty="0" smtClean="0">
                <a:solidFill>
                  <a:srgbClr val="3333CC"/>
                </a:solidFill>
              </a:rPr>
              <a:t>”</a:t>
            </a:r>
            <a:r>
              <a:rPr lang="en-US" altLang="zh-CN" b="0" i="0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zh-CN" altLang="en-US" b="0" i="0" dirty="0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21323" y="3104432"/>
            <a:ext cx="3016250" cy="201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/>
            <a:r>
              <a:rPr lang="en-US" altLang="zh-CN" i="0" dirty="0" err="1" smtClean="0">
                <a:solidFill>
                  <a:srgbClr val="0000FF"/>
                </a:solidFill>
              </a:rPr>
              <a:t>struct</a:t>
            </a:r>
            <a:r>
              <a:rPr lang="en-US" altLang="zh-CN" i="0" dirty="0" smtClean="0">
                <a:solidFill>
                  <a:srgbClr val="0000FF"/>
                </a:solidFill>
              </a:rPr>
              <a:t> </a:t>
            </a:r>
            <a:r>
              <a:rPr lang="en-US" altLang="zh-CN" i="0" dirty="0" err="1" smtClean="0">
                <a:solidFill>
                  <a:srgbClr val="0000FF"/>
                </a:solidFill>
              </a:rPr>
              <a:t>cont_info</a:t>
            </a:r>
            <a:r>
              <a:rPr lang="en-US" altLang="zh-CN" i="0" dirty="0" smtClean="0">
                <a:solidFill>
                  <a:srgbClr val="0000FF"/>
                </a:solidFill>
              </a:rPr>
              <a:t> {</a:t>
            </a:r>
          </a:p>
          <a:p>
            <a:pPr algn="l" eaLnBrk="0" hangingPunct="0"/>
            <a:r>
              <a:rPr lang="en-US" altLang="zh-CN" i="0" dirty="0" smtClean="0">
                <a:solidFill>
                  <a:srgbClr val="0000FF"/>
                </a:solidFill>
              </a:rPr>
              <a:t>         char id[8];</a:t>
            </a:r>
          </a:p>
          <a:p>
            <a:pPr algn="l" eaLnBrk="0" hangingPunct="0"/>
            <a:r>
              <a:rPr lang="en-US" altLang="zh-CN" i="0" dirty="0" smtClean="0">
                <a:solidFill>
                  <a:srgbClr val="0000FF"/>
                </a:solidFill>
              </a:rPr>
              <a:t>         char name [12];</a:t>
            </a:r>
          </a:p>
          <a:p>
            <a:pPr algn="l" eaLnBrk="0" hangingPunct="0"/>
            <a:r>
              <a:rPr lang="en-US" altLang="zh-CN" i="0" dirty="0" smtClean="0">
                <a:solidFill>
                  <a:srgbClr val="0000FF"/>
                </a:solidFill>
              </a:rPr>
              <a:t>         unsigned post;</a:t>
            </a:r>
          </a:p>
          <a:p>
            <a:pPr algn="l" eaLnBrk="0" hangingPunct="0"/>
            <a:r>
              <a:rPr lang="en-US" altLang="zh-CN" i="0" dirty="0" smtClean="0">
                <a:solidFill>
                  <a:srgbClr val="0000FF"/>
                </a:solidFill>
              </a:rPr>
              <a:t>         char address[100];</a:t>
            </a:r>
          </a:p>
          <a:p>
            <a:pPr algn="l" eaLnBrk="0" hangingPunct="0"/>
            <a:r>
              <a:rPr lang="en-US" altLang="zh-CN" i="0" dirty="0" smtClean="0">
                <a:solidFill>
                  <a:srgbClr val="0000FF"/>
                </a:solidFill>
              </a:rPr>
              <a:t>         char phone[20];</a:t>
            </a:r>
          </a:p>
          <a:p>
            <a:pPr algn="l" eaLnBrk="0" hangingPunct="0"/>
            <a:r>
              <a:rPr lang="en-US" altLang="zh-CN" i="0" dirty="0" smtClean="0">
                <a:solidFill>
                  <a:srgbClr val="0000FF"/>
                </a:solidFill>
              </a:rPr>
              <a:t> };</a:t>
            </a:r>
            <a:endParaRPr lang="zh-CN" altLang="en-US" i="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37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CC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CC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CC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CC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CC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0" y="1556792"/>
            <a:ext cx="5652120" cy="4896544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defPPr>
              <a:defRPr lang="zh-CN"/>
            </a:defPPr>
            <a:lvl1pPr marL="342900" indent="-342900" algn="l">
              <a:lnSpc>
                <a:spcPts val="2500"/>
              </a:lnSpc>
              <a:spcAft>
                <a:spcPts val="0"/>
              </a:spcAft>
              <a:defRPr b="1" kern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endParaRPr lang="en-US" altLang="zh-CN" sz="1600" dirty="0" smtClean="0">
              <a:solidFill>
                <a:srgbClr val="FF0000"/>
              </a:solidFill>
            </a:endParaRPr>
          </a:p>
          <a:p>
            <a:r>
              <a:rPr lang="en-US" altLang="zh-CN" sz="1600" dirty="0" smtClean="0">
                <a:solidFill>
                  <a:srgbClr val="FF0000"/>
                </a:solidFill>
              </a:rPr>
              <a:t>18 </a:t>
            </a:r>
            <a:r>
              <a:rPr lang="en-US" altLang="zh-CN" sz="1600" dirty="0">
                <a:solidFill>
                  <a:srgbClr val="FF0000"/>
                </a:solidFill>
              </a:rPr>
              <a:t>	   </a:t>
            </a:r>
            <a:r>
              <a:rPr lang="en-US" altLang="zh-CN" sz="1600" dirty="0" err="1">
                <a:solidFill>
                  <a:srgbClr val="FF0000"/>
                </a:solidFill>
              </a:rPr>
              <a:t>global_card.post</a:t>
            </a:r>
            <a:r>
              <a:rPr lang="en-US" altLang="zh-CN" sz="1600" dirty="0">
                <a:solidFill>
                  <a:srgbClr val="FF0000"/>
                </a:solidFill>
              </a:rPr>
              <a:t>=-1;</a:t>
            </a:r>
            <a:endParaRPr lang="zh-CN" altLang="zh-CN" sz="2400" kern="1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r>
              <a:rPr lang="en-US" altLang="zh-CN" sz="1600" b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0x00401345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movl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$0xffffffff,0x405074</a:t>
            </a:r>
          </a:p>
          <a:p>
            <a:r>
              <a:rPr lang="en-US" altLang="zh-CN" sz="1600" dirty="0">
                <a:solidFill>
                  <a:srgbClr val="FF0000"/>
                </a:solidFill>
              </a:rPr>
              <a:t>19 	   </a:t>
            </a:r>
            <a:r>
              <a:rPr lang="en-US" altLang="zh-CN" sz="1600" dirty="0" err="1">
                <a:solidFill>
                  <a:srgbClr val="FF0000"/>
                </a:solidFill>
              </a:rPr>
              <a:t>local_card</a:t>
            </a:r>
            <a:r>
              <a:rPr lang="en-US" altLang="zh-CN" sz="1600" dirty="0">
                <a:solidFill>
                  <a:srgbClr val="FF0000"/>
                </a:solidFill>
              </a:rPr>
              <a:t>[1].post=-2;</a:t>
            </a:r>
            <a:endParaRPr lang="zh-CN" altLang="zh-CN" sz="2400" kern="1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r>
              <a:rPr lang="en-US" altLang="zh-CN" sz="1600" b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0x0040134F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movl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$0xfffffffe,0xa0(%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esp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r>
              <a:rPr lang="en-US" altLang="zh-CN" sz="1600" dirty="0">
                <a:solidFill>
                  <a:srgbClr val="FF0000"/>
                </a:solidFill>
              </a:rPr>
              <a:t>20 	   </a:t>
            </a:r>
            <a:r>
              <a:rPr lang="en-US" altLang="zh-CN" sz="1600" dirty="0" err="1">
                <a:solidFill>
                  <a:srgbClr val="FF0000"/>
                </a:solidFill>
              </a:rPr>
              <a:t>local_card</a:t>
            </a:r>
            <a:r>
              <a:rPr lang="en-US" altLang="zh-CN" sz="1600" dirty="0">
                <a:solidFill>
                  <a:srgbClr val="FF0000"/>
                </a:solidFill>
              </a:rPr>
              <a:t>[</a:t>
            </a:r>
            <a:r>
              <a:rPr lang="en-US" altLang="zh-CN" sz="1600" dirty="0" err="1">
                <a:solidFill>
                  <a:srgbClr val="FF0000"/>
                </a:solidFill>
              </a:rPr>
              <a:t>i</a:t>
            </a:r>
            <a:r>
              <a:rPr lang="en-US" altLang="zh-CN" sz="1600" dirty="0">
                <a:solidFill>
                  <a:srgbClr val="FF0000"/>
                </a:solidFill>
              </a:rPr>
              <a:t>].post=-3;</a:t>
            </a:r>
            <a:endParaRPr lang="zh-CN" altLang="zh-CN" sz="2400" kern="1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r>
              <a:rPr lang="en-US" altLang="zh-CN" sz="1600" b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0x0040135A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mov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0x50c(%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esp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),%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eax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sz="16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0x00401361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shl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$0x7,%eax</a:t>
            </a:r>
          </a:p>
          <a:p>
            <a:r>
              <a:rPr lang="en-US" altLang="zh-CN" sz="16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0x00401364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lea    0x510(%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esp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),%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edx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sz="16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0x0040136B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add    %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edx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,%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eax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sz="16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0x0040136D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sub    $0x4f0,%eax</a:t>
            </a:r>
          </a:p>
          <a:p>
            <a:r>
              <a:rPr lang="en-US" altLang="zh-CN" sz="16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0x00401372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movl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$0xfffffffd,(%</a:t>
            </a:r>
            <a:r>
              <a:rPr lang="en-US" altLang="zh-CN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eax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结构体的</a:t>
            </a:r>
            <a:r>
              <a:rPr lang="zh-CN" altLang="en-US" dirty="0"/>
              <a:t>内存分配与</a:t>
            </a:r>
            <a:r>
              <a:rPr lang="zh-CN" altLang="en-US" dirty="0" smtClean="0"/>
              <a:t>访问实例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108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676958" y="911228"/>
            <a:ext cx="3467041" cy="4317972"/>
          </a:xfrm>
          <a:prstGeom prst="rect">
            <a:avLst/>
          </a:prstGeom>
          <a:solidFill>
            <a:srgbClr val="92D050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altLang="zh-CN" sz="1400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</a:t>
            </a:r>
            <a:r>
              <a:rPr lang="en-US" altLang="zh-CN" sz="1400" kern="0" dirty="0" err="1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stdio.h</a:t>
            </a:r>
            <a:r>
              <a:rPr lang="en-US" altLang="zh-CN" sz="1400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zh-CN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altLang="zh-CN" sz="1400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typedef</a:t>
            </a:r>
            <a:r>
              <a:rPr lang="en-US" altLang="zh-CN" sz="1400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struct</a:t>
            </a:r>
            <a:r>
              <a:rPr lang="en-US" altLang="zh-CN" sz="1400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cont_info</a:t>
            </a:r>
            <a:r>
              <a:rPr lang="en-US" altLang="zh-CN" sz="140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en-US" altLang="zh-CN" sz="1400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char </a:t>
            </a:r>
            <a:r>
              <a:rPr lang="en-US" altLang="zh-CN" sz="140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400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endParaRPr lang="zh-CN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en-US" altLang="zh-CN" sz="1400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char </a:t>
            </a:r>
            <a:r>
              <a:rPr lang="en-US" altLang="zh-CN" sz="140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name </a:t>
            </a: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400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endParaRPr lang="zh-CN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en-US" altLang="zh-CN" sz="1400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unsigned </a:t>
            </a:r>
            <a:r>
              <a:rPr lang="en-US" altLang="zh-CN" sz="140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post</a:t>
            </a: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en-US" altLang="zh-CN" sz="1400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char </a:t>
            </a:r>
            <a:r>
              <a:rPr lang="en-US" altLang="zh-CN" sz="140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address</a:t>
            </a: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400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endParaRPr lang="zh-CN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en-US" altLang="zh-CN" sz="1400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char </a:t>
            </a:r>
            <a:r>
              <a:rPr lang="en-US" altLang="zh-CN" sz="140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phone</a:t>
            </a: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en-US" altLang="zh-CN" sz="140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namecard</a:t>
            </a: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altLang="zh-CN" sz="140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namecard</a:t>
            </a:r>
            <a:r>
              <a:rPr lang="en-US" altLang="zh-CN" sz="140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global_card</a:t>
            </a: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altLang="zh-CN" sz="1400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400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 </a:t>
            </a: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 )</a:t>
            </a:r>
            <a:endParaRPr lang="zh-CN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1400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400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140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namecard</a:t>
            </a:r>
            <a:r>
              <a:rPr lang="en-US" altLang="zh-CN" sz="140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local_card</a:t>
            </a: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400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endParaRPr lang="zh-CN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140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global_card</a:t>
            </a:r>
            <a:r>
              <a:rPr lang="en-US" altLang="zh-CN" sz="1400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140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post</a:t>
            </a: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=-</a:t>
            </a:r>
            <a:r>
              <a:rPr lang="en-US" altLang="zh-CN" sz="1400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140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local_card</a:t>
            </a: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400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].</a:t>
            </a:r>
            <a:r>
              <a:rPr lang="en-US" altLang="zh-CN" sz="140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post</a:t>
            </a: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=-</a:t>
            </a:r>
            <a:r>
              <a:rPr lang="en-US" altLang="zh-CN" sz="1400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140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local_card</a:t>
            </a: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40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].</a:t>
            </a:r>
            <a:r>
              <a:rPr lang="en-US" altLang="zh-CN" sz="140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post</a:t>
            </a: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=-</a:t>
            </a:r>
            <a:r>
              <a:rPr lang="en-US" altLang="zh-CN" sz="1400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altLang="zh-CN" sz="14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211960" y="2204864"/>
            <a:ext cx="1152128" cy="360040"/>
          </a:xfrm>
          <a:prstGeom prst="roundRect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4211960" y="2852936"/>
            <a:ext cx="1296144" cy="360040"/>
          </a:xfrm>
          <a:prstGeom prst="roundRect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4283968" y="5085184"/>
            <a:ext cx="803888" cy="360040"/>
          </a:xfrm>
          <a:prstGeom prst="roundRect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40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  <p:bldP spid="5" grpId="0" animBg="1"/>
      <p:bldP spid="10" grpId="0" animBg="1"/>
      <p:bldP spid="11" grpId="0" animBg="1"/>
      <p:bldP spid="12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结构体数据作为入口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void stu_phone1 ( </a:t>
            </a:r>
            <a:r>
              <a:rPr lang="en-US" altLang="zh-CN" dirty="0" err="1" smtClean="0">
                <a:solidFill>
                  <a:srgbClr val="000000"/>
                </a:solidFill>
              </a:rPr>
              <a:t>struct</a:t>
            </a:r>
            <a:r>
              <a:rPr lang="en-US" altLang="zh-CN" dirty="0" smtClean="0">
                <a:solidFill>
                  <a:srgbClr val="000000"/>
                </a:solidFill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</a:rPr>
              <a:t>cont_info</a:t>
            </a:r>
            <a:r>
              <a:rPr lang="en-US" altLang="zh-CN" dirty="0" smtClean="0">
                <a:solidFill>
                  <a:srgbClr val="000000"/>
                </a:solidFill>
              </a:rPr>
              <a:t> *</a:t>
            </a:r>
            <a:r>
              <a:rPr lang="en-US" altLang="zh-CN" dirty="0" err="1" smtClean="0">
                <a:solidFill>
                  <a:srgbClr val="FF3300"/>
                </a:solidFill>
              </a:rPr>
              <a:t>s_info_ptr</a:t>
            </a:r>
            <a:r>
              <a:rPr lang="en-US" altLang="zh-CN" dirty="0" smtClean="0">
                <a:solidFill>
                  <a:srgbClr val="000000"/>
                </a:solidFill>
              </a:rPr>
              <a:t>) {</a:t>
            </a:r>
            <a:r>
              <a:rPr lang="en-US" altLang="zh-CN" dirty="0">
                <a:solidFill>
                  <a:srgbClr val="000000"/>
                </a:solidFill>
              </a:rPr>
              <a:t>…</a:t>
            </a:r>
            <a:r>
              <a:rPr lang="en-US" altLang="zh-CN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altLang="zh-CN" dirty="0" smtClean="0">
                <a:solidFill>
                  <a:srgbClr val="000000"/>
                </a:solidFill>
              </a:rPr>
              <a:t>void </a:t>
            </a:r>
            <a:r>
              <a:rPr lang="en-US" altLang="zh-CN" dirty="0">
                <a:solidFill>
                  <a:srgbClr val="000000"/>
                </a:solidFill>
              </a:rPr>
              <a:t>stu_phone2 ( </a:t>
            </a:r>
            <a:r>
              <a:rPr lang="en-US" altLang="zh-CN" dirty="0" err="1">
                <a:solidFill>
                  <a:srgbClr val="000000"/>
                </a:solidFill>
              </a:rPr>
              <a:t>struct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r>
              <a:rPr lang="en-US" altLang="zh-CN" dirty="0" err="1">
                <a:solidFill>
                  <a:srgbClr val="000000"/>
                </a:solidFill>
              </a:rPr>
              <a:t>cont_info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r>
              <a:rPr lang="en-US" altLang="zh-CN" dirty="0" err="1">
                <a:solidFill>
                  <a:srgbClr val="FF3300"/>
                </a:solidFill>
              </a:rPr>
              <a:t>s_info</a:t>
            </a:r>
            <a:r>
              <a:rPr lang="en-US" altLang="zh-CN" dirty="0">
                <a:solidFill>
                  <a:srgbClr val="000000"/>
                </a:solidFill>
              </a:rPr>
              <a:t>) </a:t>
            </a:r>
            <a:r>
              <a:rPr lang="en-US" altLang="zh-CN" dirty="0" smtClean="0">
                <a:solidFill>
                  <a:srgbClr val="000000"/>
                </a:solidFill>
              </a:rPr>
              <a:t>{…}</a:t>
            </a:r>
          </a:p>
          <a:p>
            <a:pPr>
              <a:lnSpc>
                <a:spcPct val="105000"/>
              </a:lnSpc>
            </a:pPr>
            <a:r>
              <a:rPr lang="zh-CN" altLang="en-US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</a:t>
            </a:r>
            <a:r>
              <a:rPr lang="zh-CN" altLang="en-US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lang="zh-CN" altLang="en-US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传递</a:t>
            </a:r>
            <a:endParaRPr lang="en-US" altLang="zh-CN" dirty="0" smtClean="0">
              <a:solidFill>
                <a:srgbClr val="CC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0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结构成员副本要复制到栈中参数区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0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时间开销大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，多条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0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空间开销大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，副本空间占用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0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更新后的数据无法在调用过程使用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5000"/>
              </a:lnSpc>
            </a:pPr>
            <a:r>
              <a:rPr lang="zh-CN" altLang="en-US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</a:t>
            </a:r>
            <a:r>
              <a:rPr lang="zh-CN" altLang="en-US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地址传递</a:t>
            </a:r>
            <a:endParaRPr lang="en-US" altLang="zh-CN" dirty="0">
              <a:solidFill>
                <a:srgbClr val="00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109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96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Gcc</a:t>
            </a:r>
            <a:r>
              <a:rPr lang="zh-CN" altLang="en-US" dirty="0" smtClean="0"/>
              <a:t>实例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3852" y="959502"/>
            <a:ext cx="8218488" cy="1533394"/>
          </a:xfrm>
        </p:spPr>
        <p:txBody>
          <a:bodyPr/>
          <a:lstStyle/>
          <a:p>
            <a:r>
              <a:rPr lang="en-US" altLang="zh-CN" dirty="0" err="1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gcc</a:t>
            </a:r>
            <a:r>
              <a:rPr lang="en-US" altLang="zh-CN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–S </a:t>
            </a:r>
            <a:r>
              <a:rPr lang="en-US" altLang="zh-CN" dirty="0" err="1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test.c</a:t>
            </a:r>
            <a:r>
              <a:rPr lang="en-US" altLang="zh-CN" dirty="0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–o </a:t>
            </a:r>
            <a:r>
              <a:rPr lang="en-US" altLang="zh-CN" dirty="0" err="1">
                <a:solidFill>
                  <a:srgbClr val="3333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test.s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/>
            <a:r>
              <a:rPr lang="en-US" altLang="zh-CN" dirty="0" err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gcc</a:t>
            </a:r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-E </a:t>
            </a:r>
            <a:r>
              <a:rPr lang="en-US" altLang="zh-CN" dirty="0" err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test.c</a:t>
            </a:r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-o </a:t>
            </a:r>
            <a:r>
              <a:rPr lang="en-US" altLang="zh-CN" dirty="0" err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test.i</a:t>
            </a:r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预处理</a:t>
            </a:r>
            <a:endParaRPr lang="en-US" altLang="zh-CN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/>
            <a:r>
              <a:rPr lang="en-US" altLang="zh-CN" dirty="0" err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gcc</a:t>
            </a:r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-S </a:t>
            </a:r>
            <a:r>
              <a:rPr lang="en-US" altLang="zh-CN" dirty="0" err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test.i</a:t>
            </a:r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-o </a:t>
            </a:r>
            <a:r>
              <a:rPr lang="en-US" altLang="zh-CN" dirty="0" err="1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test.s</a:t>
            </a:r>
            <a:r>
              <a:rPr lang="en-US" altLang="zh-CN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dirty="0" smtClean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</a:t>
            </a:r>
            <a:r>
              <a:rPr lang="en-US" altLang="zh-CN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汇编</a:t>
            </a:r>
            <a:endParaRPr lang="en-US" altLang="zh-CN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11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39552" y="2678955"/>
            <a:ext cx="3384376" cy="3524545"/>
            <a:chOff x="539552" y="2678955"/>
            <a:chExt cx="3384376" cy="3524545"/>
          </a:xfrm>
        </p:grpSpPr>
        <p:sp>
          <p:nvSpPr>
            <p:cNvPr id="5" name="Rectangle 4"/>
            <p:cNvSpPr>
              <a:spLocks/>
            </p:cNvSpPr>
            <p:nvPr/>
          </p:nvSpPr>
          <p:spPr bwMode="auto">
            <a:xfrm>
              <a:off x="539552" y="2967165"/>
              <a:ext cx="3384376" cy="3236335"/>
            </a:xfrm>
            <a:prstGeom prst="rect">
              <a:avLst/>
            </a:prstGeom>
            <a:solidFill>
              <a:srgbClr val="F6F5BD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/>
            <a:lstStyle/>
            <a:p>
              <a:pPr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kern="0" dirty="0">
                  <a:solidFill>
                    <a:srgbClr val="00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kern="0" dirty="0" smtClean="0">
                  <a:solidFill>
                    <a:srgbClr val="00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  </a:t>
              </a:r>
              <a:r>
                <a:rPr lang="en-US" altLang="zh-CN" kern="0" dirty="0">
                  <a:solidFill>
                    <a:srgbClr val="BEBEE6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//</a:t>
              </a:r>
              <a:r>
                <a:rPr lang="en-US" altLang="zh-CN" kern="0" dirty="0" err="1">
                  <a:solidFill>
                    <a:srgbClr val="BEBEE6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test.c</a:t>
              </a:r>
              <a:endParaRPr lang="zh-CN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2  </a:t>
              </a:r>
              <a:r>
                <a:rPr lang="en-US" altLang="zh-CN" kern="0" dirty="0">
                  <a:solidFill>
                    <a:srgbClr val="00A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#include &lt;</a:t>
              </a:r>
              <a:r>
                <a:rPr lang="en-US" altLang="zh-CN" kern="0" dirty="0" err="1">
                  <a:solidFill>
                    <a:srgbClr val="00A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stdio.h</a:t>
              </a:r>
              <a:r>
                <a:rPr lang="en-US" altLang="zh-CN" kern="0" dirty="0">
                  <a:solidFill>
                    <a:srgbClr val="00A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&gt;</a:t>
              </a:r>
              <a:endParaRPr lang="zh-CN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kern="0" dirty="0" smtClean="0">
                  <a:solidFill>
                    <a:srgbClr val="00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3  </a:t>
              </a:r>
              <a:r>
                <a:rPr lang="en-US" altLang="zh-CN" b="1" kern="0" dirty="0" err="1">
                  <a:solidFill>
                    <a:srgbClr val="0000A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int</a:t>
              </a:r>
              <a:r>
                <a:rPr lang="en-US" altLang="zh-CN" b="1" kern="0" dirty="0">
                  <a:solidFill>
                    <a:srgbClr val="0000A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kern="0" dirty="0">
                  <a:solidFill>
                    <a:srgbClr val="00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add</a:t>
              </a:r>
              <a:r>
                <a:rPr lang="en-US" altLang="zh-CN" kern="0" dirty="0">
                  <a:solidFill>
                    <a:srgbClr val="FF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b="1" kern="0" dirty="0" err="1">
                  <a:solidFill>
                    <a:srgbClr val="0000A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int</a:t>
              </a:r>
              <a:r>
                <a:rPr lang="en-US" altLang="zh-CN" b="1" kern="0" dirty="0">
                  <a:solidFill>
                    <a:srgbClr val="0000A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kern="0" dirty="0" err="1">
                  <a:solidFill>
                    <a:srgbClr val="00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</a:t>
              </a:r>
              <a:r>
                <a:rPr lang="en-US" altLang="zh-CN" kern="0" dirty="0" err="1">
                  <a:solidFill>
                    <a:srgbClr val="FF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b="1" kern="0" dirty="0" err="1">
                  <a:solidFill>
                    <a:srgbClr val="0000A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int</a:t>
              </a:r>
              <a:r>
                <a:rPr lang="en-US" altLang="zh-CN" b="1" kern="0" dirty="0">
                  <a:solidFill>
                    <a:srgbClr val="0000A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kern="0" dirty="0">
                  <a:solidFill>
                    <a:srgbClr val="00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j</a:t>
              </a:r>
              <a:r>
                <a:rPr lang="en-US" altLang="zh-CN" kern="0" dirty="0">
                  <a:solidFill>
                    <a:srgbClr val="FF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  <a:endParaRPr lang="zh-CN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kern="0" dirty="0">
                  <a:solidFill>
                    <a:srgbClr val="00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4  </a:t>
              </a:r>
              <a:r>
                <a:rPr lang="en-US" altLang="zh-CN" kern="0" dirty="0">
                  <a:solidFill>
                    <a:srgbClr val="FF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{</a:t>
              </a:r>
              <a:endParaRPr lang="zh-CN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kern="0" dirty="0">
                  <a:solidFill>
                    <a:srgbClr val="00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5      </a:t>
              </a:r>
              <a:r>
                <a:rPr lang="en-US" altLang="zh-CN" b="1" kern="0" dirty="0" err="1">
                  <a:solidFill>
                    <a:srgbClr val="0000A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int</a:t>
              </a:r>
              <a:r>
                <a:rPr lang="en-US" altLang="zh-CN" b="1" kern="0" dirty="0">
                  <a:solidFill>
                    <a:srgbClr val="0000A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kern="0" dirty="0">
                  <a:solidFill>
                    <a:srgbClr val="00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en-US" altLang="zh-CN" kern="0" dirty="0">
                  <a:solidFill>
                    <a:srgbClr val="FF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=</a:t>
              </a:r>
              <a:r>
                <a:rPr lang="en-US" altLang="zh-CN" kern="0" dirty="0" err="1">
                  <a:solidFill>
                    <a:srgbClr val="00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</a:t>
              </a:r>
              <a:r>
                <a:rPr lang="en-US" altLang="zh-CN" kern="0" dirty="0" err="1">
                  <a:solidFill>
                    <a:srgbClr val="FF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+</a:t>
              </a:r>
              <a:r>
                <a:rPr lang="en-US" altLang="zh-CN" kern="0" dirty="0" err="1">
                  <a:solidFill>
                    <a:srgbClr val="00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j</a:t>
              </a:r>
              <a:r>
                <a:rPr lang="en-US" altLang="zh-CN" kern="0" dirty="0">
                  <a:solidFill>
                    <a:srgbClr val="FF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;</a:t>
              </a:r>
              <a:endParaRPr lang="zh-CN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kern="0" dirty="0">
                  <a:solidFill>
                    <a:srgbClr val="00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6      </a:t>
              </a:r>
              <a:r>
                <a:rPr lang="en-US" altLang="zh-CN" b="1" kern="0" dirty="0">
                  <a:solidFill>
                    <a:srgbClr val="0000A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return </a:t>
              </a:r>
              <a:r>
                <a:rPr lang="en-US" altLang="zh-CN" kern="0" dirty="0">
                  <a:solidFill>
                    <a:srgbClr val="00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en-US" altLang="zh-CN" kern="0" dirty="0">
                  <a:solidFill>
                    <a:srgbClr val="FF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;</a:t>
              </a:r>
              <a:endParaRPr lang="zh-CN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kern="0" dirty="0">
                  <a:solidFill>
                    <a:srgbClr val="00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7  </a:t>
              </a:r>
              <a:r>
                <a:rPr lang="en-US" altLang="zh-CN" kern="0" dirty="0" smtClean="0">
                  <a:solidFill>
                    <a:srgbClr val="FF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}</a:t>
              </a:r>
              <a:endParaRPr lang="zh-CN" altLang="zh-CN" sz="2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剪去同侧角的矩形 6"/>
            <p:cNvSpPr/>
            <p:nvPr/>
          </p:nvSpPr>
          <p:spPr>
            <a:xfrm>
              <a:off x="539552" y="2678955"/>
              <a:ext cx="936104" cy="288210"/>
            </a:xfrm>
            <a:prstGeom prst="snip2SameRect">
              <a:avLst/>
            </a:prstGeom>
            <a:solidFill>
              <a:srgbClr val="92D050">
                <a:alpha val="66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eaLnBrk="0" hangingPunct="0"/>
              <a:r>
                <a:rPr lang="en-US" altLang="zh-CN" sz="1200" i="0" dirty="0" err="1">
                  <a:solidFill>
                    <a:srgbClr val="0076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1200" i="0" dirty="0" err="1" smtClean="0">
                  <a:solidFill>
                    <a:srgbClr val="0076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est.c</a:t>
              </a:r>
              <a:endParaRPr lang="zh-CN" altLang="en-US" sz="1200" i="0" dirty="0">
                <a:solidFill>
                  <a:srgbClr val="00763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229344" y="2691355"/>
            <a:ext cx="4278575" cy="3512145"/>
            <a:chOff x="4211960" y="2691355"/>
            <a:chExt cx="4278575" cy="3512145"/>
          </a:xfrm>
        </p:grpSpPr>
        <p:sp>
          <p:nvSpPr>
            <p:cNvPr id="6" name="Rectangle 4"/>
            <p:cNvSpPr>
              <a:spLocks/>
            </p:cNvSpPr>
            <p:nvPr/>
          </p:nvSpPr>
          <p:spPr bwMode="auto">
            <a:xfrm>
              <a:off x="4211960" y="2979565"/>
              <a:ext cx="4278575" cy="3223935"/>
            </a:xfrm>
            <a:prstGeom prst="rect">
              <a:avLst/>
            </a:prstGeom>
            <a:solidFill>
              <a:srgbClr val="F6F5BD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/>
            <a:lstStyle/>
            <a:p>
              <a:pPr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add</a:t>
              </a:r>
              <a:r>
                <a:rPr lang="en-US" altLang="zh-CN" b="1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: </a:t>
              </a:r>
              <a:r>
                <a:rPr lang="en-US" altLang="zh-CN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            </a:t>
              </a:r>
              <a:r>
                <a:rPr lang="en-US" altLang="zh-CN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#</a:t>
              </a:r>
              <a:r>
                <a:rPr lang="en-US" altLang="zh-CN" kern="0" dirty="0" err="1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test.s</a:t>
              </a:r>
              <a:endParaRPr lang="en-US" altLang="zh-CN" kern="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indent="266700"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b="1" i="0" kern="0" dirty="0" err="1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pushl</a:t>
              </a:r>
              <a:r>
                <a:rPr lang="en-US" altLang="zh-CN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%</a:t>
              </a:r>
              <a:r>
                <a:rPr lang="en-US" altLang="zh-CN" b="1" i="0" kern="0" dirty="0" err="1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ebp</a:t>
              </a:r>
              <a:r>
                <a:rPr lang="en-US" altLang="zh-CN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     </a:t>
              </a:r>
              <a:r>
                <a:rPr lang="en-US" altLang="zh-CN" sz="1600" kern="0" dirty="0" smtClean="0"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#</a:t>
              </a:r>
              <a:r>
                <a:rPr lang="zh-CN" altLang="en-US" sz="1600" kern="0" dirty="0"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保存栈帧</a:t>
              </a:r>
              <a:endParaRPr lang="en-US" altLang="zh-CN" sz="1600" kern="0" dirty="0">
                <a:latin typeface="方正黄草简体" panose="03000509000000000000" pitchFamily="65" charset="-122"/>
                <a:ea typeface="方正黄草简体" panose="03000509000000000000" pitchFamily="65" charset="-122"/>
                <a:cs typeface="Times New Roman" panose="02020603050405020304" pitchFamily="18" charset="0"/>
              </a:endParaRPr>
            </a:p>
            <a:p>
              <a:pPr indent="266700"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b="1" i="0" kern="0" dirty="0" err="1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movl</a:t>
              </a:r>
              <a:r>
                <a:rPr lang="en-US" altLang="zh-CN" b="1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	</a:t>
              </a:r>
              <a:r>
                <a:rPr lang="en-US" altLang="zh-CN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%</a:t>
              </a:r>
              <a:r>
                <a:rPr lang="en-US" altLang="zh-CN" b="1" i="0" kern="0" dirty="0" err="1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esp</a:t>
              </a:r>
              <a:r>
                <a:rPr lang="en-US" altLang="zh-CN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,%</a:t>
              </a:r>
              <a:r>
                <a:rPr lang="en-US" altLang="zh-CN" b="1" i="0" kern="0" dirty="0" err="1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ebp</a:t>
              </a:r>
              <a:r>
                <a:rPr lang="en-US" altLang="zh-CN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</a:t>
              </a:r>
              <a:r>
                <a:rPr lang="en-US" altLang="zh-CN" sz="1600" kern="0" dirty="0" smtClean="0"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#</a:t>
              </a:r>
              <a:r>
                <a:rPr lang="zh-CN" altLang="en-US" sz="1600" kern="0" dirty="0"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切换</a:t>
              </a:r>
              <a:r>
                <a:rPr lang="en-US" altLang="zh-CN" sz="1600" kern="0" dirty="0" err="1"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ebp</a:t>
              </a:r>
              <a:endParaRPr lang="en-US" altLang="zh-CN" sz="1600" kern="0" dirty="0">
                <a:latin typeface="方正黄草简体" panose="03000509000000000000" pitchFamily="65" charset="-122"/>
                <a:ea typeface="方正黄草简体" panose="03000509000000000000" pitchFamily="65" charset="-122"/>
                <a:cs typeface="Times New Roman" panose="02020603050405020304" pitchFamily="18" charset="0"/>
              </a:endParaRPr>
            </a:p>
            <a:p>
              <a:pPr indent="266700"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b="1" i="0" kern="0" dirty="0" err="1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subl</a:t>
              </a:r>
              <a:r>
                <a:rPr lang="en-US" altLang="zh-CN" b="1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$</a:t>
              </a:r>
              <a:r>
                <a:rPr lang="en-US" altLang="zh-CN" b="1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16</a:t>
              </a:r>
              <a:r>
                <a:rPr lang="en-US" altLang="zh-CN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,%</a:t>
              </a:r>
              <a:r>
                <a:rPr lang="en-US" altLang="zh-CN" b="1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esp </a:t>
              </a:r>
              <a:r>
                <a:rPr lang="en-US" altLang="zh-CN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</a:t>
              </a:r>
              <a:r>
                <a:rPr lang="en-US" altLang="zh-CN" sz="1600" kern="0" dirty="0" smtClean="0"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#</a:t>
              </a:r>
              <a:r>
                <a:rPr lang="zh-CN" altLang="en-US" sz="1600" kern="0" dirty="0"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预留</a:t>
              </a:r>
              <a:r>
                <a:rPr lang="zh-CN" altLang="en-US" sz="1600" kern="0" dirty="0" smtClean="0"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局部变量</a:t>
              </a:r>
              <a:endParaRPr lang="en-US" altLang="zh-CN" sz="1600" kern="0" dirty="0" smtClean="0">
                <a:latin typeface="方正黄草简体" panose="03000509000000000000" pitchFamily="65" charset="-122"/>
                <a:ea typeface="方正黄草简体" panose="03000509000000000000" pitchFamily="65" charset="-122"/>
                <a:cs typeface="Times New Roman" panose="02020603050405020304" pitchFamily="18" charset="0"/>
              </a:endParaRPr>
            </a:p>
            <a:p>
              <a:pPr indent="266700"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b="1" i="0" kern="0" dirty="0" err="1" smtClean="0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movl</a:t>
              </a:r>
              <a:r>
                <a:rPr lang="en-US" altLang="zh-CN" b="1" i="0" kern="0" dirty="0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	</a:t>
              </a:r>
              <a:r>
                <a:rPr lang="en-US" altLang="zh-CN" b="1" i="0" kern="0" dirty="0" smtClean="0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12</a:t>
              </a:r>
              <a:r>
                <a:rPr lang="en-US" altLang="zh-CN" b="1" i="0" kern="0" dirty="0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(%</a:t>
              </a:r>
              <a:r>
                <a:rPr lang="en-US" altLang="zh-CN" b="1" i="0" kern="0" dirty="0" err="1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ebp</a:t>
              </a:r>
              <a:r>
                <a:rPr lang="en-US" altLang="zh-CN" b="1" i="0" kern="0" dirty="0" smtClean="0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),%</a:t>
              </a:r>
              <a:r>
                <a:rPr lang="en-US" altLang="zh-CN" b="1" i="0" kern="0" dirty="0" err="1" smtClean="0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eax</a:t>
              </a:r>
              <a:r>
                <a:rPr lang="en-US" altLang="zh-CN" b="1" i="0" kern="0" dirty="0" smtClean="0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</a:t>
              </a:r>
              <a:r>
                <a:rPr lang="en-US" altLang="zh-CN" sz="1600" kern="0" dirty="0" smtClean="0">
                  <a:solidFill>
                    <a:srgbClr val="0000FF"/>
                  </a:solidFill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#</a:t>
              </a:r>
              <a:r>
                <a:rPr lang="zh-CN" altLang="en-US" sz="1600" kern="0" dirty="0" smtClean="0">
                  <a:solidFill>
                    <a:srgbClr val="0000FF"/>
                  </a:solidFill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形参</a:t>
              </a:r>
              <a:r>
                <a:rPr lang="en-US" altLang="zh-CN" sz="1600" kern="0" dirty="0" smtClean="0">
                  <a:solidFill>
                    <a:srgbClr val="0000FF"/>
                  </a:solidFill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j </a:t>
              </a:r>
              <a:endParaRPr lang="en-US" altLang="zh-CN" sz="1600" kern="0" dirty="0">
                <a:solidFill>
                  <a:srgbClr val="0000FF"/>
                </a:solidFill>
                <a:latin typeface="方正黄草简体" panose="03000509000000000000" pitchFamily="65" charset="-122"/>
                <a:ea typeface="方正黄草简体" panose="03000509000000000000" pitchFamily="65" charset="-122"/>
                <a:cs typeface="Times New Roman" panose="02020603050405020304" pitchFamily="18" charset="0"/>
              </a:endParaRPr>
            </a:p>
            <a:p>
              <a:pPr indent="266700"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b="1" i="0" kern="0" dirty="0" err="1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movl</a:t>
              </a:r>
              <a:r>
                <a:rPr lang="en-US" altLang="zh-CN" b="1" i="0" kern="0" dirty="0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	</a:t>
              </a:r>
              <a:r>
                <a:rPr lang="en-US" altLang="zh-CN" b="1" i="0" kern="0" dirty="0" smtClean="0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8</a:t>
              </a:r>
              <a:r>
                <a:rPr lang="en-US" altLang="zh-CN" b="1" i="0" kern="0" dirty="0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(%</a:t>
              </a:r>
              <a:r>
                <a:rPr lang="en-US" altLang="zh-CN" b="1" i="0" kern="0" dirty="0" err="1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ebp</a:t>
              </a:r>
              <a:r>
                <a:rPr lang="en-US" altLang="zh-CN" b="1" i="0" kern="0" dirty="0" smtClean="0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),%</a:t>
              </a:r>
              <a:r>
                <a:rPr lang="en-US" altLang="zh-CN" b="1" i="0" kern="0" dirty="0" err="1" smtClean="0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edx</a:t>
              </a:r>
              <a:r>
                <a:rPr lang="en-US" altLang="zh-CN" b="1" i="0" kern="0" dirty="0" smtClean="0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</a:t>
              </a:r>
              <a:r>
                <a:rPr lang="en-US" altLang="zh-CN" sz="1600" kern="0" dirty="0" smtClean="0"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#</a:t>
              </a:r>
              <a:r>
                <a:rPr lang="zh-CN" altLang="en-US" sz="1600" kern="0" dirty="0" smtClean="0"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形参</a:t>
              </a:r>
              <a:r>
                <a:rPr lang="en-US" altLang="zh-CN" sz="1600" kern="0" dirty="0" smtClean="0"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i </a:t>
              </a:r>
              <a:endParaRPr lang="en-US" altLang="zh-CN" sz="1600" kern="0" dirty="0">
                <a:latin typeface="方正黄草简体" panose="03000509000000000000" pitchFamily="65" charset="-122"/>
                <a:ea typeface="方正黄草简体" panose="03000509000000000000" pitchFamily="65" charset="-122"/>
                <a:cs typeface="Times New Roman" panose="02020603050405020304" pitchFamily="18" charset="0"/>
              </a:endParaRPr>
            </a:p>
            <a:p>
              <a:pPr indent="266700"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b="1" i="0" kern="0" dirty="0" err="1" smtClean="0">
                  <a:solidFill>
                    <a:srgbClr val="FF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addl</a:t>
              </a:r>
              <a:r>
                <a:rPr lang="en-US" altLang="zh-CN" b="1" i="0" kern="0" dirty="0" smtClean="0">
                  <a:solidFill>
                    <a:srgbClr val="FF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%</a:t>
              </a:r>
              <a:r>
                <a:rPr lang="en-US" altLang="zh-CN" b="1" i="0" kern="0" dirty="0" err="1">
                  <a:solidFill>
                    <a:srgbClr val="FF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edx</a:t>
              </a:r>
              <a:r>
                <a:rPr lang="en-US" altLang="zh-CN" b="1" i="0" kern="0" dirty="0" smtClean="0">
                  <a:solidFill>
                    <a:srgbClr val="FF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,%</a:t>
              </a:r>
              <a:r>
                <a:rPr lang="en-US" altLang="zh-CN" b="1" i="0" kern="0" dirty="0" err="1" smtClean="0">
                  <a:solidFill>
                    <a:srgbClr val="FF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eax</a:t>
              </a:r>
              <a:r>
                <a:rPr lang="en-US" altLang="zh-CN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  </a:t>
              </a:r>
              <a:r>
                <a:rPr lang="en-US" altLang="zh-CN" sz="1600" kern="0" dirty="0" smtClean="0"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#</a:t>
              </a:r>
              <a:r>
                <a:rPr lang="zh-CN" altLang="en-US" sz="1600" kern="0" dirty="0"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加法</a:t>
              </a:r>
              <a:endParaRPr lang="en-US" altLang="zh-CN" sz="1600" kern="0" dirty="0">
                <a:latin typeface="方正黄草简体" panose="03000509000000000000" pitchFamily="65" charset="-122"/>
                <a:ea typeface="方正黄草简体" panose="03000509000000000000" pitchFamily="65" charset="-122"/>
                <a:cs typeface="Times New Roman" panose="02020603050405020304" pitchFamily="18" charset="0"/>
              </a:endParaRPr>
            </a:p>
            <a:p>
              <a:pPr indent="266700"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b="1" i="0" kern="0" dirty="0" err="1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movl</a:t>
              </a:r>
              <a:r>
                <a:rPr lang="en-US" altLang="zh-CN" b="1" i="0" kern="0" dirty="0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	</a:t>
              </a:r>
              <a:r>
                <a:rPr lang="en-US" altLang="zh-CN" b="1" i="0" kern="0" dirty="0" smtClean="0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%</a:t>
              </a:r>
              <a:r>
                <a:rPr lang="en-US" altLang="zh-CN" b="1" i="0" kern="0" dirty="0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eax</a:t>
              </a:r>
              <a:r>
                <a:rPr lang="en-US" altLang="zh-CN" b="1" i="0" kern="0" dirty="0" smtClean="0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,-</a:t>
              </a:r>
              <a:r>
                <a:rPr lang="en-US" altLang="zh-CN" b="1" i="0" kern="0" dirty="0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4(%</a:t>
              </a:r>
              <a:r>
                <a:rPr lang="en-US" altLang="zh-CN" b="1" i="0" kern="0" dirty="0" err="1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ebp</a:t>
              </a:r>
              <a:r>
                <a:rPr lang="en-US" altLang="zh-CN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  </a:t>
              </a:r>
              <a:r>
                <a:rPr lang="en-US" altLang="zh-CN" sz="1600" kern="0" dirty="0" smtClean="0"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#</a:t>
              </a:r>
              <a:r>
                <a:rPr lang="zh-CN" altLang="en-US" sz="1600" kern="0" dirty="0"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存</a:t>
              </a:r>
              <a:r>
                <a:rPr lang="en-US" altLang="zh-CN" sz="1600" kern="0" dirty="0"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x </a:t>
              </a:r>
              <a:endParaRPr lang="en-US" altLang="zh-CN" sz="1600" kern="0" dirty="0" smtClean="0">
                <a:latin typeface="方正黄草简体" panose="03000509000000000000" pitchFamily="65" charset="-122"/>
                <a:ea typeface="方正黄草简体" panose="03000509000000000000" pitchFamily="65" charset="-122"/>
                <a:cs typeface="Times New Roman" panose="02020603050405020304" pitchFamily="18" charset="0"/>
              </a:endParaRPr>
            </a:p>
            <a:p>
              <a:pPr indent="266700"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b="1" i="0" kern="0" dirty="0" err="1" smtClean="0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movl</a:t>
              </a:r>
              <a:r>
                <a:rPr lang="en-US" altLang="zh-CN" b="1" i="0" kern="0" dirty="0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	-4(%</a:t>
              </a:r>
              <a:r>
                <a:rPr lang="en-US" altLang="zh-CN" b="1" i="0" kern="0" dirty="0" err="1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ebp</a:t>
              </a:r>
              <a:r>
                <a:rPr lang="en-US" altLang="zh-CN" b="1" i="0" kern="0" dirty="0" smtClean="0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),%</a:t>
              </a:r>
              <a:r>
                <a:rPr lang="en-US" altLang="zh-CN" b="1" i="0" kern="0" dirty="0" err="1" smtClean="0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eax</a:t>
              </a:r>
              <a:r>
                <a:rPr lang="en-US" altLang="zh-CN" b="1" i="0" kern="0" dirty="0" smtClean="0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</a:t>
              </a:r>
              <a:r>
                <a:rPr lang="en-US" altLang="zh-CN" sz="1600" kern="0" dirty="0" smtClean="0"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#</a:t>
              </a:r>
              <a:r>
                <a:rPr lang="zh-CN" altLang="en-US" sz="1600" kern="0" dirty="0"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返回</a:t>
              </a:r>
              <a:r>
                <a:rPr lang="en-US" altLang="zh-CN" sz="1600" kern="0" dirty="0"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x </a:t>
              </a:r>
              <a:endParaRPr lang="en-US" altLang="zh-CN" sz="1600" kern="0" dirty="0" smtClean="0">
                <a:latin typeface="方正黄草简体" panose="03000509000000000000" pitchFamily="65" charset="-122"/>
                <a:ea typeface="方正黄草简体" panose="03000509000000000000" pitchFamily="65" charset="-122"/>
                <a:cs typeface="Times New Roman" panose="02020603050405020304" pitchFamily="18" charset="0"/>
              </a:endParaRPr>
            </a:p>
            <a:p>
              <a:pPr indent="266700"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leave                   </a:t>
              </a:r>
              <a:endParaRPr lang="en-US" altLang="zh-CN" b="1" i="0" kern="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indent="266700"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ret                  </a:t>
              </a:r>
              <a:r>
                <a:rPr lang="en-US" altLang="zh-CN" kern="0" dirty="0" smtClean="0"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#</a:t>
              </a:r>
              <a:r>
                <a:rPr lang="zh-CN" altLang="en-US" kern="0" dirty="0" smtClean="0"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函数返回</a:t>
              </a:r>
              <a:r>
                <a:rPr lang="en-US" altLang="zh-CN" kern="0" dirty="0" smtClean="0"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 </a:t>
              </a:r>
              <a:endParaRPr lang="en-US" altLang="zh-CN" kern="0" dirty="0">
                <a:latin typeface="方正黄草简体" panose="03000509000000000000" pitchFamily="65" charset="-122"/>
                <a:ea typeface="方正黄草简体" panose="03000509000000000000" pitchFamily="65" charset="-122"/>
                <a:cs typeface="Times New Roman" panose="02020603050405020304" pitchFamily="18" charset="0"/>
              </a:endParaRPr>
            </a:p>
            <a:p>
              <a:pPr indent="266700" algn="l">
                <a:lnSpc>
                  <a:spcPts val="2200"/>
                </a:lnSpc>
                <a:spcAft>
                  <a:spcPts val="0"/>
                </a:spcAft>
              </a:pPr>
              <a:endParaRPr lang="en-US" altLang="zh-CN" b="1" i="0" kern="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剪去同侧角的矩形 7"/>
            <p:cNvSpPr/>
            <p:nvPr/>
          </p:nvSpPr>
          <p:spPr>
            <a:xfrm>
              <a:off x="4211960" y="2691355"/>
              <a:ext cx="936104" cy="288210"/>
            </a:xfrm>
            <a:prstGeom prst="snip2SameRect">
              <a:avLst/>
            </a:prstGeom>
            <a:solidFill>
              <a:srgbClr val="92D050">
                <a:alpha val="66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eaLnBrk="0" hangingPunct="0"/>
              <a:r>
                <a:rPr lang="en-US" altLang="zh-CN" sz="1200" i="0" dirty="0" err="1" smtClean="0">
                  <a:solidFill>
                    <a:srgbClr val="0076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test.s</a:t>
              </a:r>
              <a:endParaRPr lang="zh-CN" altLang="en-US" sz="1200" i="0" dirty="0">
                <a:solidFill>
                  <a:srgbClr val="00763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右箭头 10"/>
          <p:cNvSpPr/>
          <p:nvPr/>
        </p:nvSpPr>
        <p:spPr>
          <a:xfrm>
            <a:off x="3932620" y="4473736"/>
            <a:ext cx="288032" cy="28803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64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结构体数据作为入口参数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（若对应实参是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110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4662488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5"/>
          <p:cNvSpPr>
            <a:spLocks/>
          </p:cNvSpPr>
          <p:nvPr/>
        </p:nvSpPr>
        <p:spPr bwMode="auto">
          <a:xfrm>
            <a:off x="3536950" y="4778375"/>
            <a:ext cx="179388" cy="1395413"/>
          </a:xfrm>
          <a:prstGeom prst="rightBrace">
            <a:avLst>
              <a:gd name="adj1" fmla="val 64823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/>
            <a:endParaRPr lang="zh-CN" altLang="en-US" i="0" smtClean="0">
              <a:solidFill>
                <a:srgbClr val="000000"/>
              </a:solidFill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806825" y="4689475"/>
            <a:ext cx="765175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/>
            <a:r>
              <a:rPr lang="zh-CN" altLang="en-US" sz="2000" i="0" smtClean="0">
                <a:solidFill>
                  <a:srgbClr val="FF0000"/>
                </a:solidFill>
              </a:rPr>
              <a:t>静态数据区的结构变量</a:t>
            </a:r>
            <a:r>
              <a:rPr lang="en-US" altLang="zh-CN" sz="2000" i="0" smtClean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938" y="1133475"/>
            <a:ext cx="4437062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11"/>
          <p:cNvSpPr>
            <a:spLocks/>
          </p:cNvSpPr>
          <p:nvPr/>
        </p:nvSpPr>
        <p:spPr bwMode="auto">
          <a:xfrm flipH="1">
            <a:off x="4572000" y="4778375"/>
            <a:ext cx="134938" cy="1441450"/>
          </a:xfrm>
          <a:prstGeom prst="rightBrace">
            <a:avLst>
              <a:gd name="adj1" fmla="val 89019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/>
            <a:endParaRPr lang="zh-CN" altLang="en-US" i="0" smtClean="0">
              <a:solidFill>
                <a:srgbClr val="000000"/>
              </a:solidFill>
            </a:endParaRPr>
          </a:p>
        </p:txBody>
      </p:sp>
      <p:grpSp>
        <p:nvGrpSpPr>
          <p:cNvPr id="10" name="Group 14"/>
          <p:cNvGrpSpPr>
            <a:grpSpLocks/>
          </p:cNvGrpSpPr>
          <p:nvPr/>
        </p:nvGrpSpPr>
        <p:grpSpPr bwMode="auto">
          <a:xfrm>
            <a:off x="3041650" y="1223963"/>
            <a:ext cx="2339975" cy="1260475"/>
            <a:chOff x="1916" y="884"/>
            <a:chExt cx="1474" cy="681"/>
          </a:xfrm>
        </p:grpSpPr>
        <p:sp>
          <p:nvSpPr>
            <p:cNvPr id="11" name="Text Box 12"/>
            <p:cNvSpPr txBox="1">
              <a:spLocks noChangeArrowheads="1"/>
            </p:cNvSpPr>
            <p:nvPr/>
          </p:nvSpPr>
          <p:spPr bwMode="auto">
            <a:xfrm>
              <a:off x="2398" y="884"/>
              <a:ext cx="992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>
                <a:spcBef>
                  <a:spcPct val="50000"/>
                </a:spcBef>
              </a:pPr>
              <a:r>
                <a:rPr lang="zh-CN" altLang="en-US" sz="2000" i="0" smtClean="0">
                  <a:solidFill>
                    <a:srgbClr val="FF3300"/>
                  </a:solidFill>
                </a:rPr>
                <a:t>按地址传递</a:t>
              </a:r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 flipH="1">
              <a:off x="1916" y="1054"/>
              <a:ext cx="539" cy="511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Group 18"/>
          <p:cNvGrpSpPr>
            <a:grpSpLocks/>
          </p:cNvGrpSpPr>
          <p:nvPr/>
        </p:nvGrpSpPr>
        <p:grpSpPr bwMode="auto">
          <a:xfrm>
            <a:off x="6867525" y="819150"/>
            <a:ext cx="1981200" cy="1260475"/>
            <a:chOff x="4127" y="658"/>
            <a:chExt cx="1248" cy="681"/>
          </a:xfrm>
        </p:grpSpPr>
        <p:sp>
          <p:nvSpPr>
            <p:cNvPr id="14" name="Text Box 16"/>
            <p:cNvSpPr txBox="1">
              <a:spLocks noChangeArrowheads="1"/>
            </p:cNvSpPr>
            <p:nvPr/>
          </p:nvSpPr>
          <p:spPr bwMode="auto">
            <a:xfrm>
              <a:off x="4609" y="658"/>
              <a:ext cx="766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>
                <a:spcBef>
                  <a:spcPct val="50000"/>
                </a:spcBef>
              </a:pPr>
              <a:r>
                <a:rPr lang="zh-CN" altLang="en-US" sz="2000" i="0" smtClean="0">
                  <a:solidFill>
                    <a:srgbClr val="FF3300"/>
                  </a:solidFill>
                </a:rPr>
                <a:t>按值传递</a:t>
              </a:r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 flipH="1">
              <a:off x="4127" y="828"/>
              <a:ext cx="539" cy="511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3762375" y="1628775"/>
            <a:ext cx="2070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>
              <a:spcBef>
                <a:spcPct val="50000"/>
              </a:spcBef>
            </a:pPr>
            <a:r>
              <a:rPr lang="en-US" altLang="zh-CN" i="0" smtClean="0">
                <a:solidFill>
                  <a:srgbClr val="CC3300"/>
                </a:solidFill>
              </a:rPr>
              <a:t>stu_phone1(&amp;x)</a:t>
            </a: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7459663" y="1268413"/>
            <a:ext cx="1684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>
              <a:spcBef>
                <a:spcPct val="50000"/>
              </a:spcBef>
            </a:pPr>
            <a:r>
              <a:rPr lang="en-US" altLang="zh-CN" i="0" smtClean="0">
                <a:solidFill>
                  <a:srgbClr val="CC3300"/>
                </a:solidFill>
              </a:rPr>
              <a:t>stu_phone1(x)</a:t>
            </a:r>
          </a:p>
        </p:txBody>
      </p:sp>
    </p:spTree>
    <p:extLst>
      <p:ext uri="{BB962C8B-B14F-4D97-AF65-F5344CB8AC3E}">
        <p14:creationId xmlns:p14="http://schemas.microsoft.com/office/powerpoint/2010/main" val="47215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6" grpId="0"/>
      <p:bldP spid="17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200" y="999664"/>
            <a:ext cx="5130800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013200" y="5770101"/>
            <a:ext cx="1214438" cy="315913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/>
            <a:endParaRPr lang="zh-CN" altLang="en-US" i="0" smtClean="0">
              <a:solidFill>
                <a:srgbClr val="000000"/>
              </a:solidFill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7343775" y="2439526"/>
            <a:ext cx="5842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7927975" y="2439526"/>
            <a:ext cx="0" cy="387032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 flipH="1">
            <a:off x="7704138" y="6309851"/>
            <a:ext cx="223837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3275856" y="980728"/>
            <a:ext cx="2070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>
              <a:spcBef>
                <a:spcPct val="50000"/>
              </a:spcBef>
            </a:pPr>
            <a:r>
              <a:rPr lang="en-US" altLang="zh-CN" i="0" dirty="0" smtClean="0">
                <a:solidFill>
                  <a:srgbClr val="CC3300"/>
                </a:solidFill>
              </a:rPr>
              <a:t>stu_phone1(&amp;x)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结构体数据作为入口参数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4104456" cy="5040312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ct val="3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按地址传递参数</a:t>
            </a:r>
          </a:p>
          <a:p>
            <a:pPr>
              <a:lnSpc>
                <a:spcPct val="130000"/>
              </a:lnSpc>
              <a:spcBef>
                <a:spcPct val="30000"/>
              </a:spcBef>
              <a:buFontTx/>
              <a:buNone/>
            </a:pPr>
            <a:r>
              <a:rPr lang="en-US" altLang="zh-CN" sz="20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(*</a:t>
            </a:r>
            <a:r>
              <a:rPr lang="en-US" altLang="zh-CN" sz="2000" dirty="0" err="1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stu_info</a:t>
            </a:r>
            <a:r>
              <a:rPr lang="en-US" altLang="zh-CN" sz="20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).name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可写成</a:t>
            </a:r>
            <a:r>
              <a:rPr lang="en-US" altLang="zh-CN" sz="2000" dirty="0" err="1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stu_info</a:t>
            </a:r>
            <a:r>
              <a:rPr lang="en-US" altLang="zh-CN" sz="20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-&gt;name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，执行以下两条指令后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>
              <a:lnSpc>
                <a:spcPct val="130000"/>
              </a:lnSpc>
              <a:spcBef>
                <a:spcPct val="30000"/>
              </a:spcBef>
              <a:buFontTx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movl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8(%</a:t>
            </a:r>
            <a:r>
              <a:rPr lang="en-US" altLang="zh-CN" sz="2000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ebp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 </a:t>
            </a:r>
            <a:r>
              <a:rPr lang="en-US" altLang="zh-CN" sz="2000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edx</a:t>
            </a:r>
            <a:endParaRPr lang="en-US" altLang="zh-CN" sz="2000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30000"/>
              </a:spcBef>
              <a:buFontTx/>
              <a:buNone/>
            </a:pP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leal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8(%</a:t>
            </a:r>
            <a:r>
              <a:rPr lang="en-US" altLang="zh-CN" sz="2000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edx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 </a:t>
            </a:r>
            <a:r>
              <a:rPr lang="en-US" altLang="zh-CN" sz="2000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eax</a:t>
            </a:r>
            <a:endParaRPr lang="en-US" altLang="zh-CN" sz="2000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30000"/>
              </a:spcBef>
              <a:buFontTx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EAX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中存放的是字符串“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ZhangS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0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静态存储区内的首地址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0x8049208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30000"/>
              </a:spcBef>
              <a:buFontTx/>
              <a:buNone/>
            </a:pPr>
            <a:endParaRPr lang="zh-CN" altLang="en-US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111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50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联合体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？？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112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06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程序转换概述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IA-32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指令系统概述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IA-32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常用指令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语言程序的机器级表示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复杂数据类型的分配和访问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越界访问和缓冲区溢出</a:t>
            </a:r>
            <a:endParaRPr lang="zh-CN" altLang="en-US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X86-64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系统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113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06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越界访问和缓冲区溢出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3344018"/>
            <a:ext cx="8218488" cy="2965301"/>
          </a:xfrm>
        </p:spPr>
        <p:txBody>
          <a:bodyPr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例：应始终返回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d[0]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，但并非如此。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 marL="673100" lvl="2" indent="-342900">
              <a:buFont typeface="Wingdings" pitchFamily="2" charset="2"/>
              <a:buChar char="n"/>
            </a:pP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ourier New" panose="02070309020205020404" pitchFamily="49" charset="0"/>
              </a:rPr>
              <a:t>fun(0) 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ourier New" panose="02070309020205020404" pitchFamily="49" charset="0"/>
              </a:rPr>
              <a:t> 3.14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 Narrow" panose="020B0606020202030204" pitchFamily="34" charset="0"/>
            </a:endParaRPr>
          </a:p>
          <a:p>
            <a:pPr marL="673100" lvl="2" indent="-342900">
              <a:buFont typeface="Wingdings" pitchFamily="2" charset="2"/>
              <a:buChar char="n"/>
            </a:pP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ourier New" panose="02070309020205020404" pitchFamily="49" charset="0"/>
              </a:rPr>
              <a:t>fun(1) 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ourier New" panose="02070309020205020404" pitchFamily="49" charset="0"/>
              </a:rPr>
              <a:t>3.14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 Narrow" panose="020B0606020202030204" pitchFamily="34" charset="0"/>
            </a:endParaRPr>
          </a:p>
          <a:p>
            <a:pPr marL="673100" lvl="2" indent="-342900">
              <a:buFont typeface="Wingdings" pitchFamily="2" charset="2"/>
              <a:buChar char="n"/>
            </a:pP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ourier New" panose="02070309020205020404" pitchFamily="49" charset="0"/>
              </a:rPr>
              <a:t>fun(2) 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ourier New" panose="02070309020205020404" pitchFamily="49" charset="0"/>
              </a:rPr>
              <a:t>3.1399998664856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 Narrow" panose="020B0606020202030204" pitchFamily="34" charset="0"/>
            </a:endParaRPr>
          </a:p>
          <a:p>
            <a:pPr marL="673100" lvl="2" indent="-342900">
              <a:buFont typeface="Wingdings" pitchFamily="2" charset="2"/>
              <a:buChar char="n"/>
            </a:pP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ourier New" panose="02070309020205020404" pitchFamily="49" charset="0"/>
              </a:rPr>
              <a:t>fun(3) 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ourier New" panose="02070309020205020404" pitchFamily="49" charset="0"/>
              </a:rPr>
              <a:t>2.00000061035156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 Narrow" panose="020B0606020202030204" pitchFamily="34" charset="0"/>
            </a:endParaRPr>
          </a:p>
          <a:p>
            <a:pPr marL="673100" lvl="2" indent="-342900">
              <a:buFont typeface="Wingdings" pitchFamily="2" charset="2"/>
              <a:buChar char="n"/>
            </a:pP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ourier New" panose="02070309020205020404" pitchFamily="49" charset="0"/>
              </a:rPr>
              <a:t>fun(4) 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ourier New" panose="02070309020205020404" pitchFamily="49" charset="0"/>
              </a:rPr>
              <a:t>3.14, 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ourier New" panose="02070309020205020404" pitchFamily="49" charset="0"/>
              </a:rPr>
              <a:t>然后存储保护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ourier New" panose="02070309020205020404" pitchFamily="49" charset="0"/>
              </a:rPr>
              <a:t>错   </a:t>
            </a:r>
            <a:endParaRPr lang="en-US" altLang="zh-CN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ourier New" panose="02070309020205020404" pitchFamily="49" charset="0"/>
            </a:endParaRPr>
          </a:p>
          <a:p>
            <a:pPr marL="673100" lvl="2" indent="-342900">
              <a:buFont typeface="Wingdings" pitchFamily="2" charset="2"/>
              <a:buChar char="n"/>
            </a:pP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ourier New" panose="02070309020205020404" pitchFamily="49" charset="0"/>
              </a:rPr>
              <a:t>具体执行与编译有关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ourier New" panose="02070309020205020404" pitchFamily="49" charset="0"/>
            </a:endParaRP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114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6" name="Rectangle 4"/>
          <p:cNvSpPr>
            <a:spLocks/>
          </p:cNvSpPr>
          <p:nvPr/>
        </p:nvSpPr>
        <p:spPr bwMode="auto">
          <a:xfrm>
            <a:off x="457200" y="980728"/>
            <a:ext cx="7645203" cy="2232248"/>
          </a:xfrm>
          <a:prstGeom prst="rect">
            <a:avLst/>
          </a:prstGeom>
          <a:solidFill>
            <a:srgbClr val="F8F6D9"/>
          </a:solidFill>
          <a:ln w="63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lIns="63500" tIns="63500" rIns="63500" bIns="63500"/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tabLst>
                <a:tab pos="914400" algn="l"/>
                <a:tab pos="22860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tabLst>
                <a:tab pos="914400" algn="l"/>
                <a:tab pos="2286000" algn="l"/>
              </a:tabLst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tabLst>
                <a:tab pos="914400" algn="l"/>
                <a:tab pos="2286000" algn="l"/>
              </a:tabLst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tabLst>
                <a:tab pos="914400" algn="l"/>
                <a:tab pos="2286000" algn="l"/>
              </a:tabLst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tabLst>
                <a:tab pos="914400" algn="l"/>
                <a:tab pos="22860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914400" algn="l"/>
                <a:tab pos="22860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914400" algn="l"/>
                <a:tab pos="22860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914400" algn="l"/>
                <a:tab pos="22860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914400" algn="l"/>
                <a:tab pos="22860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ts val="2000"/>
              </a:lnSpc>
              <a:spcAft>
                <a:spcPts val="0"/>
              </a:spcAft>
              <a:buFontTx/>
              <a:buNone/>
            </a:pPr>
            <a:r>
              <a:rPr lang="en-US" altLang="zh-CN" sz="2000" i="0" kern="0" dirty="0">
                <a:solidFill>
                  <a:srgbClr val="0000A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double </a:t>
            </a:r>
            <a:r>
              <a:rPr lang="en-US" altLang="zh-CN" sz="2000" i="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fun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000" i="0" kern="0" dirty="0" err="1">
                <a:solidFill>
                  <a:srgbClr val="0000A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int</a:t>
            </a:r>
            <a:r>
              <a:rPr lang="en-US" altLang="zh-CN" sz="2000" i="0" kern="0" dirty="0">
                <a:solidFill>
                  <a:srgbClr val="0000A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000" i="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CN" altLang="zh-CN" sz="3600" i="0" kern="100" dirty="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  <a:buFontTx/>
              <a:buNone/>
            </a:pP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{</a:t>
            </a:r>
            <a:endParaRPr lang="zh-CN" altLang="zh-CN" sz="3600" i="0" kern="100" dirty="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  <a:buFontTx/>
              <a:buNone/>
            </a:pP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sz="2000" i="0" kern="0" dirty="0">
                <a:solidFill>
                  <a:srgbClr val="0000A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volatile double </a:t>
            </a:r>
            <a:r>
              <a:rPr lang="en-US" altLang="zh-CN" sz="2000" i="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CN" sz="2000" i="0" kern="0" dirty="0">
                <a:solidFill>
                  <a:srgbClr val="F000F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 = {</a:t>
            </a:r>
            <a:r>
              <a:rPr lang="en-US" altLang="zh-CN" sz="2000" i="0" kern="0" dirty="0">
                <a:solidFill>
                  <a:srgbClr val="F000F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3.14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};</a:t>
            </a:r>
            <a:endParaRPr lang="zh-CN" altLang="zh-CN" sz="3600" i="0" kern="100" dirty="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  <a:buFontTx/>
              <a:buNone/>
            </a:pP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sz="2000" i="0" kern="0" dirty="0">
                <a:solidFill>
                  <a:srgbClr val="0000A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volatile long </a:t>
            </a:r>
            <a:r>
              <a:rPr lang="en-US" altLang="zh-CN" sz="2000" i="0" kern="0" dirty="0" err="1">
                <a:solidFill>
                  <a:srgbClr val="0000A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int</a:t>
            </a:r>
            <a:r>
              <a:rPr lang="en-US" altLang="zh-CN" sz="2000" i="0" kern="0" dirty="0">
                <a:solidFill>
                  <a:srgbClr val="0000A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000" i="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CN" sz="2000" i="0" kern="0" dirty="0">
                <a:solidFill>
                  <a:srgbClr val="F000F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];</a:t>
            </a:r>
            <a:endParaRPr lang="zh-CN" altLang="zh-CN" sz="3600" i="0" kern="100" dirty="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  <a:buNone/>
            </a:pP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sz="2000" i="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CN" sz="2000" i="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 = </a:t>
            </a:r>
            <a:r>
              <a:rPr lang="en-US" altLang="zh-CN" sz="2000" i="0" kern="0" dirty="0">
                <a:solidFill>
                  <a:srgbClr val="F000F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1073741824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; </a:t>
            </a:r>
            <a:r>
              <a:rPr lang="en-US" altLang="zh-CN" sz="2000" i="0" kern="0" dirty="0" smtClean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600" i="0" dirty="0" smtClean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/* </a:t>
            </a:r>
            <a:r>
              <a:rPr lang="en-US" altLang="zh-CN" sz="1600" i="0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Possibly out of bounds */</a:t>
            </a:r>
          </a:p>
          <a:p>
            <a:pPr algn="l">
              <a:lnSpc>
                <a:spcPts val="2000"/>
              </a:lnSpc>
              <a:spcAft>
                <a:spcPts val="0"/>
              </a:spcAft>
              <a:buFontTx/>
              <a:buNone/>
            </a:pPr>
            <a:r>
              <a:rPr lang="en-US" altLang="zh-CN" sz="2000" i="0" kern="0" dirty="0" smtClean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sz="2000" i="0" kern="0" dirty="0" smtClean="0">
                <a:solidFill>
                  <a:srgbClr val="0000A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return </a:t>
            </a:r>
            <a:r>
              <a:rPr lang="en-US" altLang="zh-CN" sz="2000" i="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CN" sz="2000" i="0" kern="0" dirty="0">
                <a:solidFill>
                  <a:srgbClr val="F000F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];</a:t>
            </a:r>
            <a:endParaRPr lang="zh-CN" altLang="zh-CN" sz="3600" i="0" kern="100" dirty="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  <a:buFontTx/>
              <a:buNone/>
            </a:pP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  <a:endParaRPr lang="zh-CN" altLang="zh-CN" sz="3600" i="0" kern="100" dirty="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5148064" y="5724704"/>
            <a:ext cx="3393952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>
              <a:spcBef>
                <a:spcPct val="50000"/>
              </a:spcBef>
            </a:pPr>
            <a:r>
              <a:rPr lang="zh-CN" altLang="en-US" i="0" dirty="0" smtClean="0">
                <a:solidFill>
                  <a:srgbClr val="008000"/>
                </a:solidFill>
              </a:rPr>
              <a:t>为什么当 </a:t>
            </a:r>
            <a:r>
              <a:rPr lang="en-US" altLang="zh-CN" i="0" dirty="0" err="1" smtClean="0">
                <a:solidFill>
                  <a:srgbClr val="008000"/>
                </a:solidFill>
              </a:rPr>
              <a:t>i</a:t>
            </a:r>
            <a:r>
              <a:rPr lang="en-US" altLang="zh-CN" i="0" dirty="0" smtClean="0">
                <a:solidFill>
                  <a:srgbClr val="008000"/>
                </a:solidFill>
              </a:rPr>
              <a:t>&gt;1 </a:t>
            </a:r>
            <a:r>
              <a:rPr lang="zh-CN" altLang="en-US" i="0" dirty="0" smtClean="0">
                <a:solidFill>
                  <a:srgbClr val="008000"/>
                </a:solidFill>
              </a:rPr>
              <a:t>就有问题？</a:t>
            </a:r>
          </a:p>
          <a:p>
            <a:pPr algn="l" eaLnBrk="0" hangingPunct="0">
              <a:spcBef>
                <a:spcPct val="50000"/>
              </a:spcBef>
            </a:pPr>
            <a:r>
              <a:rPr lang="zh-CN" altLang="en-US" i="0" dirty="0" smtClean="0">
                <a:solidFill>
                  <a:srgbClr val="FF3300"/>
                </a:solidFill>
              </a:rPr>
              <a:t>因为数组访问越界！</a:t>
            </a: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819235"/>
            <a:ext cx="2525638" cy="1794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71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越界访问和缓冲区溢出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00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数组的引用没有边界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30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数组存储区可看成是一个缓冲区，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超越数组存储区范围的写入操作称为</a:t>
            </a:r>
            <a:r>
              <a:rPr lang="zh-CN" altLang="en-US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缓冲区</a:t>
            </a:r>
            <a:r>
              <a:rPr lang="zh-CN" altLang="en-US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溢出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30000"/>
              </a:spcBef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缓冲区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溢出是一种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非常普遍、非常危险的漏洞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，在各种操作系统、应用软件中广泛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30000"/>
              </a:spcBef>
            </a:pPr>
            <a:r>
              <a:rPr lang="zh-CN" altLang="en-US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缓冲区溢出攻击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是利用缓冲区溢出漏洞所进行的攻击行动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导致程序运行失败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、关机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重启等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后果。</a:t>
            </a:r>
            <a:r>
              <a:rPr lang="zh-CN" altLang="en-US" dirty="0"/>
              <a:t>  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115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73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005064"/>
            <a:ext cx="5040560" cy="250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main()</a:t>
            </a:r>
            <a:r>
              <a:rPr lang="zh-CN" altLang="en-US" dirty="0"/>
              <a:t>函数的原型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18488" cy="3024336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main(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argc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char **</a:t>
            </a:r>
            <a:r>
              <a:rPr lang="en-US" altLang="zh-CN" sz="2800" dirty="0" err="1">
                <a:solidFill>
                  <a:srgbClr val="0D71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argv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char **</a:t>
            </a:r>
            <a:r>
              <a:rPr lang="en-US" altLang="zh-CN" sz="2800" dirty="0" err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envp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   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73100" lvl="2" indent="-342900">
              <a:spcBef>
                <a:spcPct val="0"/>
              </a:spcBef>
              <a:buFont typeface="Wingdings" pitchFamily="2" charset="2"/>
              <a:buChar char="n"/>
            </a:pPr>
            <a:r>
              <a:rPr lang="en-US" altLang="zh-CN" sz="24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argc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：参数列表长度，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673100" lvl="2" indent="-342900">
              <a:spcBef>
                <a:spcPct val="0"/>
              </a:spcBef>
              <a:buFont typeface="Wingdings" pitchFamily="2" charset="2"/>
              <a:buChar char="n"/>
            </a:pPr>
            <a:r>
              <a:rPr lang="en-US" altLang="zh-CN" sz="2400" dirty="0" err="1" smtClean="0">
                <a:solidFill>
                  <a:srgbClr val="0D71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argv</a:t>
            </a:r>
            <a:r>
              <a:rPr lang="en-US" altLang="zh-CN" sz="2400" dirty="0" smtClean="0">
                <a:solidFill>
                  <a:srgbClr val="0D71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400" dirty="0">
                <a:solidFill>
                  <a:srgbClr val="0D71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参数列表中开始是命令名，最后以</a:t>
            </a:r>
            <a:r>
              <a:rPr lang="en-US" altLang="zh-CN" sz="2400" dirty="0">
                <a:solidFill>
                  <a:srgbClr val="0D71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NULL</a:t>
            </a:r>
            <a:r>
              <a:rPr lang="zh-CN" altLang="en-US" sz="2400" dirty="0">
                <a:solidFill>
                  <a:srgbClr val="0D71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结尾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673100" lvl="2" indent="-342900">
              <a:spcBef>
                <a:spcPct val="0"/>
              </a:spcBef>
              <a:buFont typeface="Wingdings" pitchFamily="2" charset="2"/>
              <a:buChar char="n"/>
            </a:pPr>
            <a:r>
              <a:rPr lang="en-US" altLang="zh-CN" sz="2400" dirty="0" err="1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envp</a:t>
            </a:r>
            <a:r>
              <a:rPr lang="en-US" altLang="zh-CN" sz="24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</a:t>
            </a:r>
            <a:r>
              <a:rPr lang="zh-CN" altLang="en-US" sz="24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环境参数</a:t>
            </a:r>
            <a:endParaRPr lang="en-US" altLang="zh-CN" sz="2400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673100" lvl="2" indent="-342900">
              <a:spcBef>
                <a:spcPct val="0"/>
              </a:spcBef>
              <a:buFont typeface="Wingdings" pitchFamily="2" charset="2"/>
              <a:buChar char="n"/>
            </a:pPr>
            <a:endParaRPr lang="en-US" altLang="zh-CN" sz="2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例：当“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ld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-o test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main.o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test.o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argc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=6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116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64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越界访问和缓冲区溢出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3732" y="5857037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117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3487888" y="1788251"/>
            <a:ext cx="5651500" cy="4689475"/>
            <a:chOff x="2200" y="1366"/>
            <a:chExt cx="3560" cy="2954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" y="1366"/>
              <a:ext cx="3560" cy="2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4808" y="2755"/>
              <a:ext cx="794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>
                <a:spcBef>
                  <a:spcPct val="50000"/>
                </a:spcBef>
              </a:pPr>
              <a:r>
                <a:rPr lang="zh-CN" altLang="en-US" i="0" dirty="0" smtClean="0">
                  <a:solidFill>
                    <a:srgbClr val="000000"/>
                  </a:solidFill>
                </a:rPr>
                <a:t>共</a:t>
              </a:r>
              <a:r>
                <a:rPr lang="en-US" altLang="zh-CN" i="0" dirty="0" smtClean="0">
                  <a:solidFill>
                    <a:srgbClr val="000000"/>
                  </a:solidFill>
                </a:rPr>
                <a:t>24</a:t>
              </a:r>
              <a:r>
                <a:rPr lang="zh-CN" altLang="en-US" i="0" dirty="0" smtClean="0">
                  <a:solidFill>
                    <a:srgbClr val="000000"/>
                  </a:solidFill>
                </a:rPr>
                <a:t>字节</a:t>
              </a:r>
            </a:p>
          </p:txBody>
        </p:sp>
      </p:grp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57313" y="1473925"/>
            <a:ext cx="3687763" cy="476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tabLst>
                <a:tab pos="542925" algn="l"/>
              </a:tabLs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tabLst>
                <a:tab pos="542925" algn="l"/>
              </a:tabLs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tabLst>
                <a:tab pos="542925" algn="l"/>
              </a:tabLs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tabLst>
                <a:tab pos="542925" algn="l"/>
              </a:tabLs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tabLst>
                <a:tab pos="542925" algn="l"/>
              </a:tabLs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2925" algn="l"/>
              </a:tabLs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2925" algn="l"/>
              </a:tabLs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2925" algn="l"/>
              </a:tabLs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2925" algn="l"/>
              </a:tabLs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/>
            <a:r>
              <a:rPr lang="en-US" altLang="zh-CN" i="0" dirty="0" smtClean="0">
                <a:solidFill>
                  <a:srgbClr val="0000FF"/>
                </a:solidFill>
              </a:rPr>
              <a:t>#include "</a:t>
            </a:r>
            <a:r>
              <a:rPr lang="en-US" altLang="zh-CN" i="0" dirty="0" err="1" smtClean="0">
                <a:solidFill>
                  <a:srgbClr val="0000FF"/>
                </a:solidFill>
              </a:rPr>
              <a:t>stdio.h</a:t>
            </a:r>
            <a:r>
              <a:rPr lang="en-US" altLang="zh-CN" i="0" dirty="0" smtClean="0">
                <a:solidFill>
                  <a:srgbClr val="0000FF"/>
                </a:solidFill>
              </a:rPr>
              <a:t>"</a:t>
            </a:r>
          </a:p>
          <a:p>
            <a:pPr algn="l"/>
            <a:r>
              <a:rPr lang="en-US" altLang="zh-CN" i="0" dirty="0" smtClean="0">
                <a:solidFill>
                  <a:srgbClr val="0000FF"/>
                </a:solidFill>
              </a:rPr>
              <a:t>#include "</a:t>
            </a:r>
            <a:r>
              <a:rPr lang="en-US" altLang="zh-CN" i="0" dirty="0" err="1" smtClean="0">
                <a:solidFill>
                  <a:srgbClr val="0000FF"/>
                </a:solidFill>
              </a:rPr>
              <a:t>string.h</a:t>
            </a:r>
            <a:r>
              <a:rPr lang="en-US" altLang="zh-CN" i="0" dirty="0" smtClean="0">
                <a:solidFill>
                  <a:srgbClr val="0000FF"/>
                </a:solidFill>
              </a:rPr>
              <a:t>"</a:t>
            </a:r>
          </a:p>
          <a:p>
            <a:pPr algn="l"/>
            <a:r>
              <a:rPr lang="en-US" altLang="zh-CN" i="0" dirty="0" smtClean="0">
                <a:solidFill>
                  <a:srgbClr val="FF3300"/>
                </a:solidFill>
              </a:rPr>
              <a:t>void outputs(char *</a:t>
            </a:r>
            <a:r>
              <a:rPr lang="en-US" altLang="zh-CN" i="0" dirty="0" err="1" smtClean="0">
                <a:solidFill>
                  <a:srgbClr val="FF3300"/>
                </a:solidFill>
              </a:rPr>
              <a:t>str</a:t>
            </a:r>
            <a:r>
              <a:rPr lang="en-US" altLang="zh-CN" i="0" dirty="0" smtClean="0">
                <a:solidFill>
                  <a:srgbClr val="FF3300"/>
                </a:solidFill>
              </a:rPr>
              <a:t>) </a:t>
            </a:r>
          </a:p>
          <a:p>
            <a:pPr algn="l"/>
            <a:r>
              <a:rPr lang="en-US" altLang="zh-CN" i="0" dirty="0" smtClean="0">
                <a:solidFill>
                  <a:srgbClr val="FF3300"/>
                </a:solidFill>
              </a:rPr>
              <a:t>{ </a:t>
            </a:r>
          </a:p>
          <a:p>
            <a:pPr algn="l"/>
            <a:r>
              <a:rPr lang="en-US" altLang="zh-CN" i="0" dirty="0" smtClean="0">
                <a:solidFill>
                  <a:srgbClr val="FF3300"/>
                </a:solidFill>
              </a:rPr>
              <a:t>    char buffer[16]; </a:t>
            </a:r>
          </a:p>
          <a:p>
            <a:pPr algn="l"/>
            <a:r>
              <a:rPr lang="en-US" altLang="zh-CN" i="0" dirty="0" smtClean="0">
                <a:solidFill>
                  <a:srgbClr val="FF3300"/>
                </a:solidFill>
              </a:rPr>
              <a:t>    </a:t>
            </a:r>
            <a:r>
              <a:rPr lang="en-US" altLang="zh-CN" i="0" dirty="0" err="1" smtClean="0">
                <a:solidFill>
                  <a:srgbClr val="FF3300"/>
                </a:solidFill>
              </a:rPr>
              <a:t>strcpy</a:t>
            </a:r>
            <a:r>
              <a:rPr lang="en-US" altLang="zh-CN" i="0" dirty="0" smtClean="0">
                <a:solidFill>
                  <a:srgbClr val="FF3300"/>
                </a:solidFill>
              </a:rPr>
              <a:t>(</a:t>
            </a:r>
            <a:r>
              <a:rPr lang="en-US" altLang="zh-CN" i="0" dirty="0" err="1" smtClean="0">
                <a:solidFill>
                  <a:srgbClr val="FF3300"/>
                </a:solidFill>
              </a:rPr>
              <a:t>buffer,str</a:t>
            </a:r>
            <a:r>
              <a:rPr lang="en-US" altLang="zh-CN" i="0" dirty="0" smtClean="0">
                <a:solidFill>
                  <a:srgbClr val="FF3300"/>
                </a:solidFill>
              </a:rPr>
              <a:t>); </a:t>
            </a:r>
          </a:p>
          <a:p>
            <a:pPr algn="l"/>
            <a:r>
              <a:rPr lang="en-US" altLang="zh-CN" i="0" dirty="0" smtClean="0">
                <a:solidFill>
                  <a:srgbClr val="FF3300"/>
                </a:solidFill>
              </a:rPr>
              <a:t>    </a:t>
            </a:r>
            <a:r>
              <a:rPr lang="en-US" altLang="zh-CN" i="0" dirty="0" err="1" smtClean="0">
                <a:solidFill>
                  <a:srgbClr val="FF3300"/>
                </a:solidFill>
              </a:rPr>
              <a:t>printf</a:t>
            </a:r>
            <a:r>
              <a:rPr lang="en-US" altLang="zh-CN" i="0" dirty="0" smtClean="0">
                <a:solidFill>
                  <a:srgbClr val="FF3300"/>
                </a:solidFill>
              </a:rPr>
              <a:t>("%s \n", buffer);</a:t>
            </a:r>
          </a:p>
          <a:p>
            <a:pPr algn="l"/>
            <a:r>
              <a:rPr lang="en-US" altLang="zh-CN" i="0" dirty="0" smtClean="0">
                <a:solidFill>
                  <a:srgbClr val="FF3300"/>
                </a:solidFill>
              </a:rPr>
              <a:t>}</a:t>
            </a:r>
          </a:p>
          <a:p>
            <a:pPr algn="l"/>
            <a:r>
              <a:rPr lang="en-US" altLang="zh-CN" i="0" dirty="0" smtClean="0">
                <a:solidFill>
                  <a:srgbClr val="007635"/>
                </a:solidFill>
              </a:rPr>
              <a:t>void hacker(void)</a:t>
            </a:r>
          </a:p>
          <a:p>
            <a:pPr algn="l"/>
            <a:r>
              <a:rPr lang="en-US" altLang="zh-CN" i="0" dirty="0" smtClean="0">
                <a:solidFill>
                  <a:srgbClr val="007635"/>
                </a:solidFill>
              </a:rPr>
              <a:t>{</a:t>
            </a:r>
          </a:p>
          <a:p>
            <a:pPr algn="l"/>
            <a:r>
              <a:rPr lang="en-US" altLang="zh-CN" i="0" dirty="0" smtClean="0">
                <a:solidFill>
                  <a:srgbClr val="007635"/>
                </a:solidFill>
              </a:rPr>
              <a:t>    </a:t>
            </a:r>
            <a:r>
              <a:rPr lang="en-US" altLang="zh-CN" i="0" dirty="0" err="1" smtClean="0">
                <a:solidFill>
                  <a:srgbClr val="007635"/>
                </a:solidFill>
              </a:rPr>
              <a:t>printf</a:t>
            </a:r>
            <a:r>
              <a:rPr lang="en-US" altLang="zh-CN" i="0" dirty="0" smtClean="0">
                <a:solidFill>
                  <a:srgbClr val="007635"/>
                </a:solidFill>
              </a:rPr>
              <a:t>("being hacked\n");</a:t>
            </a:r>
          </a:p>
          <a:p>
            <a:pPr algn="l"/>
            <a:r>
              <a:rPr lang="en-US" altLang="zh-CN" i="0" dirty="0" smtClean="0">
                <a:solidFill>
                  <a:srgbClr val="007635"/>
                </a:solidFill>
              </a:rPr>
              <a:t>}</a:t>
            </a:r>
          </a:p>
          <a:p>
            <a:pPr algn="l"/>
            <a:r>
              <a:rPr lang="en-US" altLang="zh-CN" i="0" dirty="0" err="1" smtClean="0">
                <a:solidFill>
                  <a:srgbClr val="0000FF"/>
                </a:solidFill>
              </a:rPr>
              <a:t>int</a:t>
            </a:r>
            <a:r>
              <a:rPr lang="en-US" altLang="zh-CN" i="0" dirty="0" smtClean="0">
                <a:solidFill>
                  <a:srgbClr val="0000FF"/>
                </a:solidFill>
              </a:rPr>
              <a:t> main(</a:t>
            </a:r>
            <a:r>
              <a:rPr lang="en-US" altLang="zh-CN" i="0" dirty="0" err="1" smtClean="0">
                <a:solidFill>
                  <a:srgbClr val="0000FF"/>
                </a:solidFill>
              </a:rPr>
              <a:t>int</a:t>
            </a:r>
            <a:r>
              <a:rPr lang="en-US" altLang="zh-CN" i="0" dirty="0" smtClean="0">
                <a:solidFill>
                  <a:srgbClr val="0000FF"/>
                </a:solidFill>
              </a:rPr>
              <a:t> </a:t>
            </a:r>
            <a:r>
              <a:rPr lang="en-US" altLang="zh-CN" i="0" dirty="0" err="1" smtClean="0">
                <a:solidFill>
                  <a:srgbClr val="0000FF"/>
                </a:solidFill>
              </a:rPr>
              <a:t>argc</a:t>
            </a:r>
            <a:r>
              <a:rPr lang="en-US" altLang="zh-CN" i="0" dirty="0" smtClean="0">
                <a:solidFill>
                  <a:srgbClr val="0000FF"/>
                </a:solidFill>
              </a:rPr>
              <a:t>, char *</a:t>
            </a:r>
            <a:r>
              <a:rPr lang="en-US" altLang="zh-CN" i="0" dirty="0" err="1" smtClean="0">
                <a:solidFill>
                  <a:srgbClr val="0000FF"/>
                </a:solidFill>
              </a:rPr>
              <a:t>argv</a:t>
            </a:r>
            <a:r>
              <a:rPr lang="en-US" altLang="zh-CN" i="0" dirty="0" smtClean="0">
                <a:solidFill>
                  <a:srgbClr val="0000FF"/>
                </a:solidFill>
              </a:rPr>
              <a:t>[])</a:t>
            </a:r>
          </a:p>
          <a:p>
            <a:pPr algn="l"/>
            <a:r>
              <a:rPr lang="en-US" altLang="zh-CN" i="0" dirty="0" smtClean="0">
                <a:solidFill>
                  <a:srgbClr val="0000FF"/>
                </a:solidFill>
              </a:rPr>
              <a:t>{</a:t>
            </a:r>
          </a:p>
          <a:p>
            <a:pPr algn="l"/>
            <a:r>
              <a:rPr lang="en-US" altLang="zh-CN" i="0" dirty="0" smtClean="0">
                <a:solidFill>
                  <a:srgbClr val="0000FF"/>
                </a:solidFill>
              </a:rPr>
              <a:t>    outputs(</a:t>
            </a:r>
            <a:r>
              <a:rPr lang="en-US" altLang="zh-CN" i="0" dirty="0" err="1" smtClean="0">
                <a:solidFill>
                  <a:srgbClr val="0000FF"/>
                </a:solidFill>
              </a:rPr>
              <a:t>argv</a:t>
            </a:r>
            <a:r>
              <a:rPr lang="en-US" altLang="zh-CN" i="0" dirty="0" smtClean="0">
                <a:solidFill>
                  <a:srgbClr val="0000FF"/>
                </a:solidFill>
              </a:rPr>
              <a:t>[1]);</a:t>
            </a:r>
          </a:p>
          <a:p>
            <a:pPr algn="l"/>
            <a:r>
              <a:rPr lang="en-US" altLang="zh-CN" i="0" dirty="0" smtClean="0">
                <a:solidFill>
                  <a:srgbClr val="0000FF"/>
                </a:solidFill>
              </a:rPr>
              <a:t>    return 0;</a:t>
            </a:r>
          </a:p>
          <a:p>
            <a:pPr algn="l"/>
            <a:r>
              <a:rPr lang="en-US" altLang="zh-CN" i="0" dirty="0" smtClean="0">
                <a:solidFill>
                  <a:srgbClr val="0000FF"/>
                </a:solidFill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541738" y="1124744"/>
            <a:ext cx="63468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/>
            <a:r>
              <a:rPr lang="en-US" altLang="zh-CN" sz="2000" i="0" dirty="0" smtClean="0">
                <a:solidFill>
                  <a:srgbClr val="007635"/>
                </a:solidFill>
              </a:rPr>
              <a:t>outputs</a:t>
            </a:r>
            <a:r>
              <a:rPr lang="zh-CN" altLang="en-US" sz="2000" i="0" dirty="0" smtClean="0">
                <a:solidFill>
                  <a:srgbClr val="007635"/>
                </a:solidFill>
              </a:rPr>
              <a:t>漏洞：</a:t>
            </a:r>
            <a:r>
              <a:rPr lang="zh-CN" altLang="en-US" sz="2000" i="0" dirty="0" smtClean="0">
                <a:solidFill>
                  <a:srgbClr val="000000"/>
                </a:solidFill>
              </a:rPr>
              <a:t>当命令行中字符串超</a:t>
            </a:r>
            <a:r>
              <a:rPr lang="en-US" altLang="zh-CN" sz="2000" i="0" dirty="0" smtClean="0">
                <a:solidFill>
                  <a:srgbClr val="000000"/>
                </a:solidFill>
              </a:rPr>
              <a:t>16</a:t>
            </a:r>
            <a:r>
              <a:rPr lang="zh-CN" altLang="en-US" sz="2000" i="0" dirty="0" smtClean="0">
                <a:solidFill>
                  <a:srgbClr val="000000"/>
                </a:solidFill>
              </a:rPr>
              <a:t>字符时，使用</a:t>
            </a:r>
            <a:r>
              <a:rPr lang="en-US" altLang="zh-CN" sz="2000" i="0" dirty="0" err="1" smtClean="0">
                <a:solidFill>
                  <a:srgbClr val="000000"/>
                </a:solidFill>
              </a:rPr>
              <a:t>strcpy</a:t>
            </a:r>
            <a:r>
              <a:rPr lang="zh-CN" altLang="en-US" sz="2000" i="0" dirty="0" smtClean="0">
                <a:solidFill>
                  <a:srgbClr val="000000"/>
                </a:solidFill>
              </a:rPr>
              <a:t>函数就会使缓冲</a:t>
            </a:r>
            <a:r>
              <a:rPr lang="en-US" altLang="zh-CN" sz="2000" i="0" dirty="0" smtClean="0">
                <a:solidFill>
                  <a:srgbClr val="000000"/>
                </a:solidFill>
              </a:rPr>
              <a:t>buffer</a:t>
            </a:r>
            <a:r>
              <a:rPr lang="zh-CN" altLang="en-US" sz="2000" i="0" dirty="0" smtClean="0">
                <a:solidFill>
                  <a:srgbClr val="000000"/>
                </a:solidFill>
              </a:rPr>
              <a:t>造成写溢出</a:t>
            </a:r>
            <a:r>
              <a:rPr lang="zh-CN" altLang="en-US" sz="2000" b="0" i="0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611838" y="2913788"/>
            <a:ext cx="2655888" cy="1935162"/>
          </a:xfrm>
          <a:prstGeom prst="rect">
            <a:avLst/>
          </a:prstGeom>
          <a:solidFill>
            <a:srgbClr val="993366">
              <a:alpha val="2588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/>
            <a:endParaRPr lang="zh-CN" altLang="en-US" i="0" smtClean="0">
              <a:solidFill>
                <a:srgbClr val="000000"/>
              </a:solidFill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697063" y="5974488"/>
            <a:ext cx="3105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>
              <a:spcBef>
                <a:spcPct val="50000"/>
              </a:spcBef>
            </a:pPr>
            <a:r>
              <a:rPr lang="zh-CN" altLang="en-US" sz="2000" i="0" smtClean="0">
                <a:solidFill>
                  <a:srgbClr val="000000"/>
                </a:solidFill>
              </a:rPr>
              <a:t>假定可执行文件名为</a:t>
            </a:r>
            <a:r>
              <a:rPr lang="en-US" altLang="zh-CN" sz="2000" i="0" smtClean="0">
                <a:solidFill>
                  <a:srgbClr val="000000"/>
                </a:solidFill>
              </a:rPr>
              <a:t>test</a:t>
            </a: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2317901" y="3093175"/>
            <a:ext cx="2249487" cy="1890713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1822601" y="3139213"/>
            <a:ext cx="2700337" cy="2249487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V="1">
            <a:off x="1957538" y="2734400"/>
            <a:ext cx="2609850" cy="26543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16"/>
          <p:cNvGrpSpPr>
            <a:grpSpLocks/>
          </p:cNvGrpSpPr>
          <p:nvPr/>
        </p:nvGrpSpPr>
        <p:grpSpPr bwMode="auto">
          <a:xfrm>
            <a:off x="2317901" y="2734400"/>
            <a:ext cx="2205037" cy="2114550"/>
            <a:chOff x="1463" y="1962"/>
            <a:chExt cx="1389" cy="1332"/>
          </a:xfrm>
        </p:grpSpPr>
        <p:sp>
          <p:nvSpPr>
            <p:cNvPr id="17" name="AutoShape 17"/>
            <p:cNvSpPr>
              <a:spLocks/>
            </p:cNvSpPr>
            <p:nvPr/>
          </p:nvSpPr>
          <p:spPr bwMode="auto">
            <a:xfrm>
              <a:off x="2767" y="2585"/>
              <a:ext cx="85" cy="709"/>
            </a:xfrm>
            <a:prstGeom prst="leftBrace">
              <a:avLst>
                <a:gd name="adj1" fmla="val 69510"/>
                <a:gd name="adj2" fmla="val 50000"/>
              </a:avLst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/>
              <a:endParaRPr lang="zh-CN" altLang="en-US" i="0" smtClean="0">
                <a:solidFill>
                  <a:srgbClr val="000000"/>
                </a:solidFill>
              </a:endParaRPr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>
              <a:off x="1463" y="1962"/>
              <a:ext cx="1275" cy="992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29" y="4037737"/>
            <a:ext cx="3105150" cy="220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54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/>
      <p:bldP spid="13" grpId="0" animBg="1"/>
      <p:bldP spid="14" grpId="0" animBg="1"/>
      <p:bldP spid="15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程序的加载和运行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18488" cy="3600400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execve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来加载并执行程序。 </a:t>
            </a:r>
          </a:p>
          <a:p>
            <a:pPr>
              <a:lnSpc>
                <a:spcPct val="125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execve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函数的用法如下：</a:t>
            </a:r>
          </a:p>
          <a:p>
            <a:pPr>
              <a:lnSpc>
                <a:spcPct val="125000"/>
              </a:lnSpc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 err="1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execve</a:t>
            </a:r>
            <a:r>
              <a:rPr lang="en-US" altLang="zh-CN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(char *filename, char *</a:t>
            </a:r>
            <a:r>
              <a:rPr lang="en-US" altLang="zh-CN" dirty="0" err="1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argv</a:t>
            </a:r>
            <a:r>
              <a:rPr lang="en-US" altLang="zh-CN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[], *</a:t>
            </a:r>
            <a:r>
              <a:rPr lang="en-US" altLang="zh-CN" dirty="0" err="1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envp</a:t>
            </a:r>
            <a:r>
              <a:rPr lang="en-US" altLang="zh-CN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[]);</a:t>
            </a:r>
          </a:p>
          <a:p>
            <a:pPr lvl="1">
              <a:lnSpc>
                <a:spcPct val="125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filename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是加载并运行的可执行文件名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>
              <a:lnSpc>
                <a:spcPct val="12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若错误（如找不到指定文件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filename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），则返回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-1</a:t>
            </a:r>
          </a:p>
          <a:p>
            <a:pPr marL="787400" lvl="1" indent="-342900">
              <a:lnSpc>
                <a:spcPct val="125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若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函数执行成功，则不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返回，将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控制权传递到可执行目标中的主函数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main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主函数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main()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的原型形式如下：</a:t>
            </a:r>
          </a:p>
          <a:p>
            <a:pPr>
              <a:lnSpc>
                <a:spcPct val="125000"/>
              </a:lnSpc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 err="1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main(</a:t>
            </a:r>
            <a:r>
              <a:rPr lang="en-US" altLang="zh-CN" dirty="0" err="1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argc</a:t>
            </a:r>
            <a:r>
              <a:rPr lang="en-US" altLang="zh-CN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char **</a:t>
            </a:r>
            <a:r>
              <a:rPr lang="en-US" altLang="zh-CN" dirty="0" err="1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argv</a:t>
            </a:r>
            <a:r>
              <a:rPr lang="en-US" altLang="zh-CN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char **</a:t>
            </a:r>
            <a:r>
              <a:rPr lang="en-US" altLang="zh-CN" dirty="0" err="1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envp</a:t>
            </a:r>
            <a:r>
              <a:rPr lang="en-US" altLang="zh-CN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buFontTx/>
              <a:buNone/>
            </a:pPr>
            <a:r>
              <a:rPr lang="en-US" altLang="zh-CN" dirty="0" smtClean="0">
                <a:solidFill>
                  <a:srgbClr val="99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err="1" smtClean="0">
                <a:solidFill>
                  <a:srgbClr val="99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argv</a:t>
            </a:r>
            <a:r>
              <a:rPr lang="en-US" altLang="zh-CN" dirty="0" smtClean="0">
                <a:solidFill>
                  <a:srgbClr val="99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dirty="0" smtClean="0">
                <a:solidFill>
                  <a:srgbClr val="99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.\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 </a:t>
            </a:r>
            <a:r>
              <a:rPr lang="en-US" altLang="zh-CN" dirty="0"/>
              <a:t>0123456789ABCDEFXXXX</a:t>
            </a:r>
            <a:r>
              <a:rPr lang="zh-CN" altLang="en-US" dirty="0" smtClean="0"/>
              <a:t>▥▧▥▧</a:t>
            </a:r>
            <a:r>
              <a:rPr lang="en-US" altLang="zh-CN" dirty="0">
                <a:solidFill>
                  <a:srgbClr val="99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118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1691680" y="6237312"/>
            <a:ext cx="1123950" cy="366713"/>
            <a:chOff x="1321" y="3974"/>
            <a:chExt cx="708" cy="231"/>
          </a:xfrm>
        </p:grpSpPr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321" y="3974"/>
              <a:ext cx="7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>
                <a:spcBef>
                  <a:spcPct val="50000"/>
                </a:spcBef>
              </a:pPr>
              <a:r>
                <a:rPr lang="en-US" altLang="zh-CN" i="0" dirty="0" err="1" smtClean="0">
                  <a:solidFill>
                    <a:srgbClr val="FF3300"/>
                  </a:solidFill>
                </a:rPr>
                <a:t>argv</a:t>
              </a:r>
              <a:r>
                <a:rPr lang="en-US" altLang="zh-CN" i="0" dirty="0" smtClean="0">
                  <a:solidFill>
                    <a:srgbClr val="FF3300"/>
                  </a:solidFill>
                </a:rPr>
                <a:t>[0]</a:t>
              </a:r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 flipV="1">
              <a:off x="1406" y="3974"/>
              <a:ext cx="482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2748727" y="6237312"/>
            <a:ext cx="4919617" cy="366713"/>
            <a:chOff x="1944" y="3970"/>
            <a:chExt cx="2297" cy="231"/>
          </a:xfrm>
        </p:grpSpPr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2653" y="3970"/>
              <a:ext cx="7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>
                <a:spcBef>
                  <a:spcPct val="50000"/>
                </a:spcBef>
              </a:pPr>
              <a:r>
                <a:rPr lang="en-US" altLang="zh-CN" i="0" dirty="0" err="1" smtClean="0"/>
                <a:t>argv</a:t>
              </a:r>
              <a:r>
                <a:rPr lang="en-US" altLang="zh-CN" i="0" dirty="0" smtClean="0"/>
                <a:t>[1]</a:t>
              </a:r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 flipV="1">
              <a:off x="1944" y="3970"/>
              <a:ext cx="2297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584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8425"/>
            <a:ext cx="8229600" cy="561975"/>
          </a:xfrm>
        </p:spPr>
        <p:txBody>
          <a:bodyPr/>
          <a:lstStyle/>
          <a:p>
            <a:pPr algn="l"/>
            <a:r>
              <a:rPr lang="zh-CN" altLang="en-US" smtClean="0"/>
              <a:t>缓冲区溢出攻击</a:t>
            </a:r>
          </a:p>
        </p:txBody>
      </p:sp>
      <p:sp>
        <p:nvSpPr>
          <p:cNvPr id="806915" name="Rectangle 3"/>
          <p:cNvSpPr>
            <a:spLocks noChangeArrowheads="1"/>
          </p:cNvSpPr>
          <p:nvPr/>
        </p:nvSpPr>
        <p:spPr bwMode="auto">
          <a:xfrm>
            <a:off x="296863" y="1112838"/>
            <a:ext cx="4000500" cy="393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ct val="95000"/>
              </a:lnSpc>
            </a:pPr>
            <a:r>
              <a:rPr lang="en-US" altLang="zh-CN" sz="1900" i="0" dirty="0" smtClean="0">
                <a:solidFill>
                  <a:srgbClr val="0000FF"/>
                </a:solidFill>
              </a:rPr>
              <a:t>#include "</a:t>
            </a:r>
            <a:r>
              <a:rPr lang="en-US" altLang="zh-CN" sz="1900" i="0" dirty="0" err="1" smtClean="0">
                <a:solidFill>
                  <a:srgbClr val="0000FF"/>
                </a:solidFill>
              </a:rPr>
              <a:t>stdio.h</a:t>
            </a:r>
            <a:r>
              <a:rPr lang="en-US" altLang="zh-CN" sz="1900" i="0" dirty="0" smtClean="0">
                <a:solidFill>
                  <a:srgbClr val="0000FF"/>
                </a:solidFill>
              </a:rPr>
              <a:t>"</a:t>
            </a:r>
          </a:p>
          <a:p>
            <a:pPr algn="l">
              <a:lnSpc>
                <a:spcPct val="95000"/>
              </a:lnSpc>
            </a:pPr>
            <a:r>
              <a:rPr lang="en-US" altLang="zh-CN" sz="1900" i="0" dirty="0" smtClean="0">
                <a:solidFill>
                  <a:srgbClr val="0000FF"/>
                </a:solidFill>
              </a:rPr>
              <a:t>char code[]=</a:t>
            </a:r>
          </a:p>
          <a:p>
            <a:pPr algn="l">
              <a:lnSpc>
                <a:spcPct val="95000"/>
              </a:lnSpc>
            </a:pPr>
            <a:r>
              <a:rPr lang="en-US" altLang="zh-CN" sz="1900" i="0" dirty="0" smtClean="0">
                <a:solidFill>
                  <a:srgbClr val="0000FF"/>
                </a:solidFill>
              </a:rPr>
              <a:t>      "0123456789ABCDEFXXXX"</a:t>
            </a:r>
          </a:p>
          <a:p>
            <a:pPr algn="l">
              <a:lnSpc>
                <a:spcPct val="95000"/>
              </a:lnSpc>
            </a:pPr>
            <a:r>
              <a:rPr lang="en-US" altLang="zh-CN" sz="1900" i="0" dirty="0" smtClean="0">
                <a:solidFill>
                  <a:srgbClr val="0000FF"/>
                </a:solidFill>
              </a:rPr>
              <a:t>      "\x11\x84\x04\x08"</a:t>
            </a:r>
          </a:p>
          <a:p>
            <a:pPr algn="l">
              <a:lnSpc>
                <a:spcPct val="95000"/>
              </a:lnSpc>
            </a:pPr>
            <a:r>
              <a:rPr lang="en-US" altLang="zh-CN" sz="1900" i="0" dirty="0" smtClean="0">
                <a:solidFill>
                  <a:srgbClr val="0000FF"/>
                </a:solidFill>
              </a:rPr>
              <a:t>      "\x00"; </a:t>
            </a:r>
          </a:p>
          <a:p>
            <a:pPr algn="l">
              <a:lnSpc>
                <a:spcPct val="95000"/>
              </a:lnSpc>
            </a:pPr>
            <a:r>
              <a:rPr lang="en-US" altLang="zh-CN" sz="1900" i="0" dirty="0" err="1" smtClean="0">
                <a:solidFill>
                  <a:srgbClr val="0000FF"/>
                </a:solidFill>
              </a:rPr>
              <a:t>int</a:t>
            </a:r>
            <a:r>
              <a:rPr lang="en-US" altLang="zh-CN" sz="1900" i="0" dirty="0" smtClean="0">
                <a:solidFill>
                  <a:srgbClr val="0000FF"/>
                </a:solidFill>
              </a:rPr>
              <a:t> main(void)</a:t>
            </a:r>
          </a:p>
          <a:p>
            <a:pPr algn="l">
              <a:lnSpc>
                <a:spcPct val="95000"/>
              </a:lnSpc>
            </a:pPr>
            <a:r>
              <a:rPr lang="en-US" altLang="zh-CN" sz="1900" i="0" dirty="0" smtClean="0">
                <a:solidFill>
                  <a:srgbClr val="0000FF"/>
                </a:solidFill>
              </a:rPr>
              <a:t>{</a:t>
            </a:r>
          </a:p>
          <a:p>
            <a:pPr algn="l">
              <a:lnSpc>
                <a:spcPct val="95000"/>
              </a:lnSpc>
            </a:pPr>
            <a:r>
              <a:rPr lang="en-US" altLang="zh-CN" sz="1900" i="0" dirty="0" smtClean="0">
                <a:solidFill>
                  <a:srgbClr val="0000FF"/>
                </a:solidFill>
              </a:rPr>
              <a:t>      char *</a:t>
            </a:r>
            <a:r>
              <a:rPr lang="en-US" altLang="zh-CN" sz="1900" i="0" dirty="0" err="1" smtClean="0">
                <a:solidFill>
                  <a:srgbClr val="0000FF"/>
                </a:solidFill>
              </a:rPr>
              <a:t>argv</a:t>
            </a:r>
            <a:r>
              <a:rPr lang="en-US" altLang="zh-CN" sz="1900" i="0" dirty="0" smtClean="0">
                <a:solidFill>
                  <a:srgbClr val="0000FF"/>
                </a:solidFill>
              </a:rPr>
              <a:t>[3];</a:t>
            </a:r>
          </a:p>
          <a:p>
            <a:pPr algn="l">
              <a:lnSpc>
                <a:spcPct val="95000"/>
              </a:lnSpc>
            </a:pPr>
            <a:r>
              <a:rPr lang="en-US" altLang="zh-CN" sz="1900" i="0" dirty="0" smtClean="0">
                <a:solidFill>
                  <a:srgbClr val="0000FF"/>
                </a:solidFill>
              </a:rPr>
              <a:t>      </a:t>
            </a:r>
            <a:r>
              <a:rPr lang="en-US" altLang="zh-CN" sz="1900" i="0" dirty="0" err="1" smtClean="0">
                <a:solidFill>
                  <a:srgbClr val="008000"/>
                </a:solidFill>
              </a:rPr>
              <a:t>argv</a:t>
            </a:r>
            <a:r>
              <a:rPr lang="en-US" altLang="zh-CN" sz="1900" i="0" dirty="0" smtClean="0">
                <a:solidFill>
                  <a:srgbClr val="008000"/>
                </a:solidFill>
              </a:rPr>
              <a:t>[0]="./test";</a:t>
            </a:r>
          </a:p>
          <a:p>
            <a:pPr algn="l">
              <a:lnSpc>
                <a:spcPct val="95000"/>
              </a:lnSpc>
            </a:pPr>
            <a:r>
              <a:rPr lang="en-US" altLang="zh-CN" sz="1900" i="0" dirty="0" smtClean="0">
                <a:solidFill>
                  <a:srgbClr val="008000"/>
                </a:solidFill>
              </a:rPr>
              <a:t>      </a:t>
            </a:r>
            <a:r>
              <a:rPr lang="en-US" altLang="zh-CN" sz="1900" i="0" dirty="0" err="1" smtClean="0">
                <a:solidFill>
                  <a:srgbClr val="008000"/>
                </a:solidFill>
              </a:rPr>
              <a:t>argv</a:t>
            </a:r>
            <a:r>
              <a:rPr lang="en-US" altLang="zh-CN" sz="1900" i="0" dirty="0" smtClean="0">
                <a:solidFill>
                  <a:srgbClr val="008000"/>
                </a:solidFill>
              </a:rPr>
              <a:t>[1]=code;</a:t>
            </a:r>
          </a:p>
          <a:p>
            <a:pPr algn="l">
              <a:lnSpc>
                <a:spcPct val="95000"/>
              </a:lnSpc>
            </a:pPr>
            <a:r>
              <a:rPr lang="en-US" altLang="zh-CN" sz="1900" i="0" dirty="0" smtClean="0">
                <a:solidFill>
                  <a:srgbClr val="008000"/>
                </a:solidFill>
              </a:rPr>
              <a:t>      </a:t>
            </a:r>
            <a:r>
              <a:rPr lang="en-US" altLang="zh-CN" sz="1900" i="0" dirty="0" err="1" smtClean="0">
                <a:solidFill>
                  <a:srgbClr val="008000"/>
                </a:solidFill>
              </a:rPr>
              <a:t>argv</a:t>
            </a:r>
            <a:r>
              <a:rPr lang="en-US" altLang="zh-CN" sz="1900" i="0" dirty="0" smtClean="0">
                <a:solidFill>
                  <a:srgbClr val="008000"/>
                </a:solidFill>
              </a:rPr>
              <a:t>[2]=NULL;</a:t>
            </a:r>
          </a:p>
          <a:p>
            <a:pPr algn="l">
              <a:lnSpc>
                <a:spcPct val="95000"/>
              </a:lnSpc>
            </a:pPr>
            <a:r>
              <a:rPr lang="en-US" altLang="zh-CN" sz="1900" i="0" dirty="0" smtClean="0">
                <a:solidFill>
                  <a:srgbClr val="0000FF"/>
                </a:solidFill>
              </a:rPr>
              <a:t>      </a:t>
            </a:r>
            <a:r>
              <a:rPr lang="en-US" altLang="zh-CN" sz="1900" i="0" dirty="0" err="1" smtClean="0">
                <a:solidFill>
                  <a:srgbClr val="FF3300"/>
                </a:solidFill>
              </a:rPr>
              <a:t>execve</a:t>
            </a:r>
            <a:r>
              <a:rPr lang="en-US" altLang="zh-CN" sz="1900" i="0" dirty="0" smtClean="0">
                <a:solidFill>
                  <a:srgbClr val="FF3300"/>
                </a:solidFill>
              </a:rPr>
              <a:t>(</a:t>
            </a:r>
            <a:r>
              <a:rPr lang="en-US" altLang="zh-CN" sz="1900" i="0" dirty="0" err="1" smtClean="0">
                <a:solidFill>
                  <a:srgbClr val="FF3300"/>
                </a:solidFill>
              </a:rPr>
              <a:t>argv</a:t>
            </a:r>
            <a:r>
              <a:rPr lang="en-US" altLang="zh-CN" sz="1900" i="0" dirty="0" smtClean="0">
                <a:solidFill>
                  <a:srgbClr val="FF3300"/>
                </a:solidFill>
              </a:rPr>
              <a:t>[0],</a:t>
            </a:r>
            <a:r>
              <a:rPr lang="en-US" altLang="zh-CN" sz="1900" i="0" dirty="0" err="1" smtClean="0">
                <a:solidFill>
                  <a:srgbClr val="FF3300"/>
                </a:solidFill>
              </a:rPr>
              <a:t>argv,NULL</a:t>
            </a:r>
            <a:r>
              <a:rPr lang="en-US" altLang="zh-CN" sz="1900" i="0" dirty="0" smtClean="0">
                <a:solidFill>
                  <a:srgbClr val="FF3300"/>
                </a:solidFill>
              </a:rPr>
              <a:t>);</a:t>
            </a:r>
          </a:p>
          <a:p>
            <a:pPr algn="l">
              <a:lnSpc>
                <a:spcPct val="95000"/>
              </a:lnSpc>
            </a:pPr>
            <a:r>
              <a:rPr lang="en-US" altLang="zh-CN" sz="1900" i="0" dirty="0" smtClean="0">
                <a:solidFill>
                  <a:srgbClr val="0000FF"/>
                </a:solidFill>
              </a:rPr>
              <a:t>      return 0;</a:t>
            </a:r>
          </a:p>
          <a:p>
            <a:pPr algn="l">
              <a:lnSpc>
                <a:spcPct val="95000"/>
              </a:lnSpc>
            </a:pPr>
            <a:r>
              <a:rPr lang="en-US" altLang="zh-CN" sz="1900" i="0" dirty="0" smtClean="0">
                <a:solidFill>
                  <a:srgbClr val="0000FF"/>
                </a:solidFill>
              </a:rPr>
              <a:t>}</a:t>
            </a:r>
          </a:p>
        </p:txBody>
      </p:sp>
      <p:sp>
        <p:nvSpPr>
          <p:cNvPr id="806916" name="Rectangle 4"/>
          <p:cNvSpPr>
            <a:spLocks noChangeArrowheads="1"/>
          </p:cNvSpPr>
          <p:nvPr/>
        </p:nvSpPr>
        <p:spPr bwMode="auto">
          <a:xfrm>
            <a:off x="4841875" y="53975"/>
            <a:ext cx="3917950" cy="5013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tabLst>
                <a:tab pos="542925" algn="l"/>
              </a:tabLs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tabLst>
                <a:tab pos="542925" algn="l"/>
              </a:tabLs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tabLst>
                <a:tab pos="542925" algn="l"/>
              </a:tabLs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tabLst>
                <a:tab pos="542925" algn="l"/>
              </a:tabLs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tabLst>
                <a:tab pos="542925" algn="l"/>
              </a:tabLs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2925" algn="l"/>
              </a:tabLs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2925" algn="l"/>
              </a:tabLs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2925" algn="l"/>
              </a:tabLs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2925" algn="l"/>
              </a:tabLs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/>
            <a:r>
              <a:rPr lang="en-US" altLang="zh-CN" sz="1900" i="0" smtClean="0">
                <a:solidFill>
                  <a:srgbClr val="0000FF"/>
                </a:solidFill>
              </a:rPr>
              <a:t>#include "stdio.h"</a:t>
            </a:r>
          </a:p>
          <a:p>
            <a:pPr algn="l"/>
            <a:r>
              <a:rPr lang="en-US" altLang="zh-CN" sz="1900" i="0" smtClean="0">
                <a:solidFill>
                  <a:srgbClr val="0000FF"/>
                </a:solidFill>
              </a:rPr>
              <a:t>#include "string.h"</a:t>
            </a:r>
          </a:p>
          <a:p>
            <a:pPr algn="l"/>
            <a:r>
              <a:rPr lang="en-US" altLang="zh-CN" sz="1900" i="0" smtClean="0">
                <a:solidFill>
                  <a:srgbClr val="FF3300"/>
                </a:solidFill>
              </a:rPr>
              <a:t>void outputs(char *str) </a:t>
            </a:r>
          </a:p>
          <a:p>
            <a:pPr algn="l"/>
            <a:r>
              <a:rPr lang="en-US" altLang="zh-CN" sz="1900" i="0" smtClean="0">
                <a:solidFill>
                  <a:srgbClr val="FF3300"/>
                </a:solidFill>
              </a:rPr>
              <a:t>{ </a:t>
            </a:r>
          </a:p>
          <a:p>
            <a:pPr algn="l"/>
            <a:r>
              <a:rPr lang="en-US" altLang="zh-CN" sz="1900" i="0" smtClean="0">
                <a:solidFill>
                  <a:srgbClr val="FF3300"/>
                </a:solidFill>
              </a:rPr>
              <a:t>    char buffer[16]; </a:t>
            </a:r>
          </a:p>
          <a:p>
            <a:pPr algn="l"/>
            <a:r>
              <a:rPr lang="en-US" altLang="zh-CN" sz="1900" i="0" smtClean="0">
                <a:solidFill>
                  <a:srgbClr val="FF3300"/>
                </a:solidFill>
              </a:rPr>
              <a:t>    strcpy(buffer,str); </a:t>
            </a:r>
          </a:p>
          <a:p>
            <a:pPr algn="l"/>
            <a:r>
              <a:rPr lang="en-US" altLang="zh-CN" sz="1900" i="0" smtClean="0">
                <a:solidFill>
                  <a:srgbClr val="FF3300"/>
                </a:solidFill>
              </a:rPr>
              <a:t>    printf("%s \n", buffer);</a:t>
            </a:r>
          </a:p>
          <a:p>
            <a:pPr algn="l"/>
            <a:r>
              <a:rPr lang="en-US" altLang="zh-CN" sz="1900" i="0" smtClean="0">
                <a:solidFill>
                  <a:srgbClr val="FF3300"/>
                </a:solidFill>
              </a:rPr>
              <a:t>}</a:t>
            </a:r>
          </a:p>
          <a:p>
            <a:pPr algn="l"/>
            <a:r>
              <a:rPr lang="en-US" altLang="zh-CN" sz="1900" i="0" smtClean="0">
                <a:solidFill>
                  <a:srgbClr val="007635"/>
                </a:solidFill>
              </a:rPr>
              <a:t>void hacker(void)</a:t>
            </a:r>
          </a:p>
          <a:p>
            <a:pPr algn="l"/>
            <a:r>
              <a:rPr lang="en-US" altLang="zh-CN" sz="1900" i="0" smtClean="0">
                <a:solidFill>
                  <a:srgbClr val="007635"/>
                </a:solidFill>
              </a:rPr>
              <a:t>{</a:t>
            </a:r>
          </a:p>
          <a:p>
            <a:pPr algn="l"/>
            <a:r>
              <a:rPr lang="en-US" altLang="zh-CN" sz="1900" i="0" smtClean="0">
                <a:solidFill>
                  <a:srgbClr val="007635"/>
                </a:solidFill>
              </a:rPr>
              <a:t>    printf("being hacked\n");</a:t>
            </a:r>
          </a:p>
          <a:p>
            <a:pPr algn="l"/>
            <a:r>
              <a:rPr lang="en-US" altLang="zh-CN" sz="1900" i="0" smtClean="0">
                <a:solidFill>
                  <a:srgbClr val="007635"/>
                </a:solidFill>
              </a:rPr>
              <a:t>}</a:t>
            </a:r>
          </a:p>
          <a:p>
            <a:pPr algn="l"/>
            <a:r>
              <a:rPr lang="en-US" altLang="zh-CN" sz="1900" i="0" smtClean="0">
                <a:solidFill>
                  <a:srgbClr val="0000FF"/>
                </a:solidFill>
              </a:rPr>
              <a:t>int main(int argc, char *argv[])</a:t>
            </a:r>
          </a:p>
          <a:p>
            <a:pPr algn="l"/>
            <a:r>
              <a:rPr lang="en-US" altLang="zh-CN" sz="1900" i="0" smtClean="0">
                <a:solidFill>
                  <a:srgbClr val="0000FF"/>
                </a:solidFill>
              </a:rPr>
              <a:t>{</a:t>
            </a:r>
          </a:p>
          <a:p>
            <a:pPr algn="l"/>
            <a:r>
              <a:rPr lang="en-US" altLang="zh-CN" sz="1900" i="0" smtClean="0">
                <a:solidFill>
                  <a:srgbClr val="0000FF"/>
                </a:solidFill>
              </a:rPr>
              <a:t>    </a:t>
            </a:r>
            <a:r>
              <a:rPr lang="en-US" altLang="zh-CN" sz="1900" i="0" smtClean="0">
                <a:solidFill>
                  <a:srgbClr val="CC3300"/>
                </a:solidFill>
              </a:rPr>
              <a:t>outputs(argv[1]);</a:t>
            </a:r>
          </a:p>
          <a:p>
            <a:pPr algn="l"/>
            <a:r>
              <a:rPr lang="en-US" altLang="zh-CN" sz="1900" i="0" smtClean="0">
                <a:solidFill>
                  <a:srgbClr val="0000FF"/>
                </a:solidFill>
              </a:rPr>
              <a:t>    return 0;</a:t>
            </a:r>
          </a:p>
          <a:p>
            <a:pPr algn="l"/>
            <a:r>
              <a:rPr lang="en-US" altLang="zh-CN" sz="1900" i="0" smtClean="0">
                <a:solidFill>
                  <a:srgbClr val="0000FF"/>
                </a:solidFill>
              </a:rPr>
              <a:t>}</a:t>
            </a:r>
          </a:p>
        </p:txBody>
      </p:sp>
      <p:grpSp>
        <p:nvGrpSpPr>
          <p:cNvPr id="806936" name="Group 24"/>
          <p:cNvGrpSpPr>
            <a:grpSpLocks/>
          </p:cNvGrpSpPr>
          <p:nvPr/>
        </p:nvGrpSpPr>
        <p:grpSpPr bwMode="auto">
          <a:xfrm>
            <a:off x="115888" y="5364163"/>
            <a:ext cx="8166100" cy="1395412"/>
            <a:chOff x="102" y="3407"/>
            <a:chExt cx="5144" cy="879"/>
          </a:xfrm>
        </p:grpSpPr>
        <p:sp>
          <p:nvSpPr>
            <p:cNvPr id="118797" name="Text Box 6"/>
            <p:cNvSpPr txBox="1">
              <a:spLocks noChangeArrowheads="1"/>
            </p:cNvSpPr>
            <p:nvPr/>
          </p:nvSpPr>
          <p:spPr bwMode="auto">
            <a:xfrm>
              <a:off x="102" y="3685"/>
              <a:ext cx="485" cy="1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/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just"/>
              <a:r>
                <a:rPr lang="en-US" altLang="zh-CN" sz="2000" i="0" smtClean="0">
                  <a:solidFill>
                    <a:srgbClr val="000000"/>
                  </a:solidFill>
                </a:rPr>
                <a:t>argv</a:t>
              </a:r>
            </a:p>
          </p:txBody>
        </p:sp>
        <p:sp>
          <p:nvSpPr>
            <p:cNvPr id="118798" name="Line 7"/>
            <p:cNvSpPr>
              <a:spLocks noChangeShapeType="1"/>
            </p:cNvSpPr>
            <p:nvPr/>
          </p:nvSpPr>
          <p:spPr bwMode="auto">
            <a:xfrm flipV="1">
              <a:off x="596" y="3763"/>
              <a:ext cx="19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799" name="Rectangle 8"/>
            <p:cNvSpPr>
              <a:spLocks noChangeArrowheads="1"/>
            </p:cNvSpPr>
            <p:nvPr/>
          </p:nvSpPr>
          <p:spPr bwMode="auto">
            <a:xfrm>
              <a:off x="782" y="3634"/>
              <a:ext cx="1009" cy="6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/>
              <a:endParaRPr lang="zh-CN" altLang="en-US" i="0" smtClean="0">
                <a:solidFill>
                  <a:srgbClr val="000000"/>
                </a:solidFill>
              </a:endParaRPr>
            </a:p>
          </p:txBody>
        </p:sp>
        <p:sp>
          <p:nvSpPr>
            <p:cNvPr id="118800" name="Line 9"/>
            <p:cNvSpPr>
              <a:spLocks noChangeShapeType="1"/>
            </p:cNvSpPr>
            <p:nvPr/>
          </p:nvSpPr>
          <p:spPr bwMode="auto">
            <a:xfrm>
              <a:off x="782" y="3861"/>
              <a:ext cx="100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801" name="Text Box 10"/>
            <p:cNvSpPr txBox="1">
              <a:spLocks noChangeArrowheads="1"/>
            </p:cNvSpPr>
            <p:nvPr/>
          </p:nvSpPr>
          <p:spPr bwMode="auto">
            <a:xfrm>
              <a:off x="934" y="3654"/>
              <a:ext cx="645" cy="1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just"/>
              <a:r>
                <a:rPr lang="en-US" altLang="zh-CN" sz="2000" i="0" smtClean="0">
                  <a:solidFill>
                    <a:srgbClr val="000000"/>
                  </a:solidFill>
                </a:rPr>
                <a:t> argv[0]</a:t>
              </a:r>
            </a:p>
          </p:txBody>
        </p:sp>
        <p:sp>
          <p:nvSpPr>
            <p:cNvPr id="118802" name="Text Box 11"/>
            <p:cNvSpPr txBox="1">
              <a:spLocks noChangeArrowheads="1"/>
            </p:cNvSpPr>
            <p:nvPr/>
          </p:nvSpPr>
          <p:spPr bwMode="auto">
            <a:xfrm>
              <a:off x="1009" y="4088"/>
              <a:ext cx="416" cy="1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just"/>
              <a:r>
                <a:rPr lang="en-US" altLang="zh-CN" sz="2000" i="0" smtClean="0">
                  <a:solidFill>
                    <a:srgbClr val="000000"/>
                  </a:solidFill>
                </a:rPr>
                <a:t>  null</a:t>
              </a:r>
            </a:p>
          </p:txBody>
        </p:sp>
        <p:sp>
          <p:nvSpPr>
            <p:cNvPr id="118803" name="Text Box 12"/>
            <p:cNvSpPr txBox="1">
              <a:spLocks noChangeArrowheads="1"/>
            </p:cNvSpPr>
            <p:nvPr/>
          </p:nvSpPr>
          <p:spPr bwMode="auto">
            <a:xfrm>
              <a:off x="1047" y="3407"/>
              <a:ext cx="562" cy="1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just"/>
              <a:r>
                <a:rPr lang="en-US" altLang="zh-CN" sz="2000" i="0" smtClean="0">
                  <a:solidFill>
                    <a:srgbClr val="000000"/>
                  </a:solidFill>
                </a:rPr>
                <a:t>argv[]</a:t>
              </a:r>
            </a:p>
          </p:txBody>
        </p:sp>
        <p:sp>
          <p:nvSpPr>
            <p:cNvPr id="118804" name="Line 13"/>
            <p:cNvSpPr>
              <a:spLocks noChangeShapeType="1"/>
            </p:cNvSpPr>
            <p:nvPr/>
          </p:nvSpPr>
          <p:spPr bwMode="auto">
            <a:xfrm>
              <a:off x="1803" y="3747"/>
              <a:ext cx="277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805" name="Text Box 14"/>
            <p:cNvSpPr txBox="1">
              <a:spLocks noChangeArrowheads="1"/>
            </p:cNvSpPr>
            <p:nvPr/>
          </p:nvSpPr>
          <p:spPr bwMode="auto">
            <a:xfrm>
              <a:off x="2058" y="3634"/>
              <a:ext cx="969" cy="19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0" bIns="0"/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just"/>
              <a:r>
                <a:rPr lang="zh-CN" altLang="en-US" sz="2000" i="0" smtClean="0">
                  <a:solidFill>
                    <a:srgbClr val="000000"/>
                  </a:solidFill>
                </a:rPr>
                <a:t>“</a:t>
              </a:r>
              <a:r>
                <a:rPr lang="en-US" altLang="zh-CN" sz="2000" i="0" smtClean="0">
                  <a:solidFill>
                    <a:srgbClr val="000000"/>
                  </a:solidFill>
                </a:rPr>
                <a:t>./test</a:t>
              </a:r>
              <a:r>
                <a:rPr lang="zh-CN" altLang="en-US" sz="2000" i="0" smtClean="0">
                  <a:solidFill>
                    <a:srgbClr val="000000"/>
                  </a:solidFill>
                </a:rPr>
                <a:t>＂</a:t>
              </a:r>
            </a:p>
          </p:txBody>
        </p:sp>
        <p:sp>
          <p:nvSpPr>
            <p:cNvPr id="118806" name="Rectangle 15"/>
            <p:cNvSpPr>
              <a:spLocks noChangeArrowheads="1"/>
            </p:cNvSpPr>
            <p:nvPr/>
          </p:nvSpPr>
          <p:spPr bwMode="auto">
            <a:xfrm>
              <a:off x="2058" y="3918"/>
              <a:ext cx="3188" cy="19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tIns="0" bIns="0">
              <a:spAutoFit/>
            </a:bodyPr>
            <a:lstStyle>
              <a:lvl1pPr marL="342900" indent="-3429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/>
              <a:r>
                <a:rPr lang="en-US" altLang="zh-CN" sz="2000" i="0" dirty="0" smtClean="0">
                  <a:solidFill>
                    <a:srgbClr val="000000"/>
                  </a:solidFill>
                </a:rPr>
                <a:t>“0123456789ABCDEFXXXX</a:t>
              </a:r>
              <a:r>
                <a:rPr lang="zh-CN" altLang="en-US" sz="2000" i="0" dirty="0" smtClean="0">
                  <a:solidFill>
                    <a:srgbClr val="000000"/>
                  </a:solidFill>
                </a:rPr>
                <a:t>▥▧▥▧</a:t>
              </a:r>
              <a:r>
                <a:rPr lang="en-US" altLang="zh-CN" sz="2000" i="0" dirty="0" smtClean="0">
                  <a:solidFill>
                    <a:srgbClr val="000000"/>
                  </a:solidFill>
                </a:rPr>
                <a:t>”</a:t>
              </a:r>
              <a:endParaRPr lang="zh-CN" altLang="en-US" sz="2000" i="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18807" name="Line 16"/>
            <p:cNvSpPr>
              <a:spLocks noChangeShapeType="1"/>
            </p:cNvSpPr>
            <p:nvPr/>
          </p:nvSpPr>
          <p:spPr bwMode="auto">
            <a:xfrm>
              <a:off x="782" y="4088"/>
              <a:ext cx="100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808" name="Text Box 17"/>
            <p:cNvSpPr txBox="1">
              <a:spLocks noChangeArrowheads="1"/>
            </p:cNvSpPr>
            <p:nvPr/>
          </p:nvSpPr>
          <p:spPr bwMode="auto">
            <a:xfrm>
              <a:off x="924" y="3877"/>
              <a:ext cx="645" cy="1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just"/>
              <a:r>
                <a:rPr lang="en-US" altLang="zh-CN" sz="2000" i="0" smtClean="0">
                  <a:solidFill>
                    <a:srgbClr val="000000"/>
                  </a:solidFill>
                </a:rPr>
                <a:t> argv[1]</a:t>
              </a:r>
            </a:p>
          </p:txBody>
        </p:sp>
        <p:sp>
          <p:nvSpPr>
            <p:cNvPr id="118809" name="Line 18"/>
            <p:cNvSpPr>
              <a:spLocks noChangeShapeType="1"/>
            </p:cNvSpPr>
            <p:nvPr/>
          </p:nvSpPr>
          <p:spPr bwMode="auto">
            <a:xfrm>
              <a:off x="1803" y="4002"/>
              <a:ext cx="277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06931" name="Rectangle 19"/>
          <p:cNvSpPr>
            <a:spLocks noChangeArrowheads="1"/>
          </p:cNvSpPr>
          <p:nvPr/>
        </p:nvSpPr>
        <p:spPr bwMode="auto">
          <a:xfrm>
            <a:off x="5651500" y="4689475"/>
            <a:ext cx="30591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/>
            <a:r>
              <a:rPr lang="zh-CN" altLang="en-US" i="0" smtClean="0">
                <a:solidFill>
                  <a:srgbClr val="000000"/>
                </a:solidFill>
              </a:rPr>
              <a:t>         </a:t>
            </a:r>
            <a:r>
              <a:rPr lang="zh-CN" altLang="en-US" sz="2000" i="0" smtClean="0">
                <a:solidFill>
                  <a:srgbClr val="000000"/>
                </a:solidFill>
              </a:rPr>
              <a:t>可执行文件名为</a:t>
            </a:r>
            <a:r>
              <a:rPr lang="en-US" altLang="zh-CN" sz="2000" i="0" smtClean="0">
                <a:solidFill>
                  <a:srgbClr val="000000"/>
                </a:solidFill>
              </a:rPr>
              <a:t>test</a:t>
            </a:r>
            <a:endParaRPr lang="zh-CN" altLang="en-US" sz="2000" i="0" smtClean="0">
              <a:solidFill>
                <a:srgbClr val="000000"/>
              </a:solidFill>
            </a:endParaRPr>
          </a:p>
        </p:txBody>
      </p:sp>
      <p:sp>
        <p:nvSpPr>
          <p:cNvPr id="806932" name="Rectangle 20"/>
          <p:cNvSpPr>
            <a:spLocks noChangeArrowheads="1"/>
          </p:cNvSpPr>
          <p:nvPr/>
        </p:nvSpPr>
        <p:spPr bwMode="auto">
          <a:xfrm>
            <a:off x="2269149" y="5128419"/>
            <a:ext cx="6811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/>
            <a:r>
              <a:rPr lang="zh-CN" altLang="en-US" sz="2000" i="0" dirty="0" smtClean="0">
                <a:solidFill>
                  <a:srgbClr val="996600"/>
                </a:solidFill>
              </a:rPr>
              <a:t>命令行：</a:t>
            </a:r>
            <a:r>
              <a:rPr lang="en-US" altLang="zh-CN" sz="2000" i="0" dirty="0" smtClean="0">
                <a:solidFill>
                  <a:srgbClr val="FF3300"/>
                </a:solidFill>
              </a:rPr>
              <a:t>.\test</a:t>
            </a:r>
            <a:r>
              <a:rPr lang="en-US" altLang="zh-CN" sz="2000" i="0" dirty="0" smtClean="0">
                <a:solidFill>
                  <a:srgbClr val="996600"/>
                </a:solidFill>
              </a:rPr>
              <a:t> </a:t>
            </a:r>
            <a:r>
              <a:rPr lang="en-US" altLang="zh-CN" sz="2000" i="0" dirty="0" smtClean="0">
                <a:solidFill>
                  <a:srgbClr val="FF3300"/>
                </a:solidFill>
              </a:rPr>
              <a:t>0123456789ABCDEFXXXX</a:t>
            </a:r>
            <a:r>
              <a:rPr lang="zh-CN" altLang="en-US" sz="2000" i="0" dirty="0" smtClean="0">
                <a:solidFill>
                  <a:srgbClr val="FF3300"/>
                </a:solidFill>
              </a:rPr>
              <a:t>▥▧▥▧</a:t>
            </a:r>
          </a:p>
        </p:txBody>
      </p:sp>
      <p:sp>
        <p:nvSpPr>
          <p:cNvPr id="806933" name="Text Box 21"/>
          <p:cNvSpPr txBox="1">
            <a:spLocks noChangeArrowheads="1"/>
          </p:cNvSpPr>
          <p:nvPr/>
        </p:nvSpPr>
        <p:spPr bwMode="auto">
          <a:xfrm>
            <a:off x="5607050" y="5454650"/>
            <a:ext cx="30591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/>
            <a:r>
              <a:rPr lang="zh-CN" altLang="en-US" sz="2000" i="0" smtClean="0">
                <a:solidFill>
                  <a:srgbClr val="008000"/>
                </a:solidFill>
              </a:rPr>
              <a:t>按空格隔开的字符串</a:t>
            </a:r>
          </a:p>
          <a:p>
            <a:pPr algn="l" eaLnBrk="0" hangingPunct="0"/>
            <a:r>
              <a:rPr lang="zh-CN" altLang="en-US" sz="2000" i="0" smtClean="0">
                <a:solidFill>
                  <a:srgbClr val="008000"/>
                </a:solidFill>
              </a:rPr>
              <a:t>被构建成一个</a:t>
            </a:r>
            <a:r>
              <a:rPr lang="zh-CN" altLang="en-US" sz="2000" i="0" smtClean="0">
                <a:solidFill>
                  <a:srgbClr val="FF3300"/>
                </a:solidFill>
              </a:rPr>
              <a:t>指针数组</a:t>
            </a:r>
          </a:p>
        </p:txBody>
      </p:sp>
      <p:sp>
        <p:nvSpPr>
          <p:cNvPr id="806934" name="Line 22"/>
          <p:cNvSpPr>
            <a:spLocks noChangeShapeType="1"/>
          </p:cNvSpPr>
          <p:nvPr/>
        </p:nvSpPr>
        <p:spPr bwMode="auto">
          <a:xfrm flipV="1">
            <a:off x="7812088" y="3878263"/>
            <a:ext cx="360362" cy="189071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6935" name="Line 23"/>
          <p:cNvSpPr>
            <a:spLocks noChangeShapeType="1"/>
          </p:cNvSpPr>
          <p:nvPr/>
        </p:nvSpPr>
        <p:spPr bwMode="auto">
          <a:xfrm flipV="1">
            <a:off x="4167188" y="4284663"/>
            <a:ext cx="1035050" cy="444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6937" name="Line 25"/>
          <p:cNvSpPr>
            <a:spLocks noChangeShapeType="1"/>
          </p:cNvSpPr>
          <p:nvPr/>
        </p:nvSpPr>
        <p:spPr bwMode="auto">
          <a:xfrm flipV="1">
            <a:off x="2501900" y="4464050"/>
            <a:ext cx="4095750" cy="1755775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6938" name="Line 26"/>
          <p:cNvSpPr>
            <a:spLocks noChangeShapeType="1"/>
          </p:cNvSpPr>
          <p:nvPr/>
        </p:nvSpPr>
        <p:spPr bwMode="auto">
          <a:xfrm flipV="1">
            <a:off x="5157788" y="908050"/>
            <a:ext cx="2293937" cy="5221288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935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06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06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06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06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06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06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06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06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06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6915" grpId="0"/>
      <p:bldP spid="806916" grpId="0" animBg="1"/>
      <p:bldP spid="806931" grpId="0"/>
      <p:bldP spid="806932" grpId="0"/>
      <p:bldP spid="806933" grpId="0"/>
      <p:bldP spid="806934" grpId="0" animBg="1"/>
      <p:bldP spid="806935" grpId="0" animBg="1"/>
      <p:bldP spid="806937" grpId="0" animBg="1"/>
      <p:bldP spid="8069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汇编源代码与反汇编代码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12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19048" y="1988840"/>
            <a:ext cx="3454395" cy="3512145"/>
            <a:chOff x="4211960" y="2691355"/>
            <a:chExt cx="3454395" cy="3512145"/>
          </a:xfrm>
        </p:grpSpPr>
        <p:sp>
          <p:nvSpPr>
            <p:cNvPr id="6" name="Rectangle 4"/>
            <p:cNvSpPr>
              <a:spLocks/>
            </p:cNvSpPr>
            <p:nvPr/>
          </p:nvSpPr>
          <p:spPr bwMode="auto">
            <a:xfrm>
              <a:off x="4211961" y="2979565"/>
              <a:ext cx="3454394" cy="3223935"/>
            </a:xfrm>
            <a:prstGeom prst="rect">
              <a:avLst/>
            </a:prstGeom>
            <a:solidFill>
              <a:srgbClr val="F6F5BD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/>
            <a:lstStyle/>
            <a:p>
              <a:pPr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sz="1400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add</a:t>
              </a:r>
              <a:r>
                <a:rPr lang="en-US" altLang="zh-CN" sz="1400" b="1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: </a:t>
              </a:r>
              <a:r>
                <a:rPr lang="en-US" altLang="zh-CN" sz="1400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            </a:t>
              </a:r>
              <a:r>
                <a:rPr lang="en-US" altLang="zh-CN" sz="1400" kern="0" dirty="0" smtClean="0">
                  <a:solidFill>
                    <a:srgbClr val="BEBEE6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#</a:t>
              </a:r>
              <a:r>
                <a:rPr lang="en-US" altLang="zh-CN" sz="1400" kern="0" dirty="0" err="1">
                  <a:solidFill>
                    <a:srgbClr val="BEBEE6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test.s</a:t>
              </a:r>
              <a:endParaRPr lang="en-US" altLang="zh-CN" sz="1400" kern="0" dirty="0">
                <a:solidFill>
                  <a:srgbClr val="BEBEE6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indent="266700"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sz="1400" b="1" i="0" kern="0" dirty="0" err="1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push</a:t>
              </a:r>
              <a:r>
                <a:rPr lang="en-US" altLang="zh-CN" sz="1400" b="1" i="0" kern="0" dirty="0" err="1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</a:t>
              </a:r>
              <a:r>
                <a:rPr lang="en-US" altLang="zh-CN" sz="1400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%</a:t>
              </a:r>
              <a:r>
                <a:rPr lang="en-US" altLang="zh-CN" sz="1400" b="1" i="0" kern="0" dirty="0" err="1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ebp</a:t>
              </a:r>
              <a:r>
                <a:rPr lang="en-US" altLang="zh-CN" sz="1400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     </a:t>
              </a:r>
              <a:r>
                <a:rPr lang="en-US" altLang="zh-CN" sz="1200" kern="0" dirty="0" smtClean="0">
                  <a:solidFill>
                    <a:srgbClr val="BEBEE6"/>
                  </a:solidFill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#</a:t>
              </a:r>
              <a:r>
                <a:rPr lang="zh-CN" altLang="en-US" sz="1200" kern="0" dirty="0">
                  <a:solidFill>
                    <a:srgbClr val="BEBEE6"/>
                  </a:solidFill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保存栈帧</a:t>
              </a:r>
              <a:endParaRPr lang="en-US" altLang="zh-CN" sz="1200" kern="0" dirty="0">
                <a:solidFill>
                  <a:srgbClr val="BEBEE6"/>
                </a:solidFill>
                <a:latin typeface="方正黄草简体" panose="03000509000000000000" pitchFamily="65" charset="-122"/>
                <a:ea typeface="方正黄草简体" panose="03000509000000000000" pitchFamily="65" charset="-122"/>
                <a:cs typeface="Times New Roman" panose="02020603050405020304" pitchFamily="18" charset="0"/>
              </a:endParaRPr>
            </a:p>
            <a:p>
              <a:pPr indent="266700"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sz="1400" b="1" i="0" kern="0" dirty="0" err="1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mov</a:t>
              </a:r>
              <a:r>
                <a:rPr lang="en-US" altLang="zh-CN" sz="1400" b="1" i="0" kern="0" dirty="0" err="1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</a:t>
              </a:r>
              <a:r>
                <a:rPr lang="en-US" altLang="zh-CN" sz="1400" b="1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	</a:t>
              </a:r>
              <a:r>
                <a:rPr lang="en-US" altLang="zh-CN" sz="1400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%</a:t>
              </a:r>
              <a:r>
                <a:rPr lang="en-US" altLang="zh-CN" sz="1400" b="1" i="0" kern="0" dirty="0" err="1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esp</a:t>
              </a:r>
              <a:r>
                <a:rPr lang="en-US" altLang="zh-CN" sz="1400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,%</a:t>
              </a:r>
              <a:r>
                <a:rPr lang="en-US" altLang="zh-CN" sz="1400" b="1" i="0" kern="0" dirty="0" err="1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ebp</a:t>
              </a:r>
              <a:r>
                <a:rPr lang="en-US" altLang="zh-CN" sz="1400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</a:t>
              </a:r>
              <a:r>
                <a:rPr lang="en-US" altLang="zh-CN" sz="1200" kern="0" dirty="0" smtClean="0">
                  <a:solidFill>
                    <a:srgbClr val="BEBEE6"/>
                  </a:solidFill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#</a:t>
              </a:r>
              <a:r>
                <a:rPr lang="zh-CN" altLang="en-US" sz="1200" kern="0" dirty="0">
                  <a:solidFill>
                    <a:srgbClr val="BEBEE6"/>
                  </a:solidFill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切换</a:t>
              </a:r>
              <a:r>
                <a:rPr lang="en-US" altLang="zh-CN" sz="1200" kern="0" dirty="0" err="1">
                  <a:solidFill>
                    <a:srgbClr val="BEBEE6"/>
                  </a:solidFill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ebp</a:t>
              </a:r>
              <a:endParaRPr lang="en-US" altLang="zh-CN" sz="1200" kern="0" dirty="0">
                <a:solidFill>
                  <a:srgbClr val="BEBEE6"/>
                </a:solidFill>
                <a:latin typeface="方正黄草简体" panose="03000509000000000000" pitchFamily="65" charset="-122"/>
                <a:ea typeface="方正黄草简体" panose="03000509000000000000" pitchFamily="65" charset="-122"/>
                <a:cs typeface="Times New Roman" panose="02020603050405020304" pitchFamily="18" charset="0"/>
              </a:endParaRPr>
            </a:p>
            <a:p>
              <a:pPr indent="266700"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sz="1400" b="1" i="0" kern="0" dirty="0" err="1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sub</a:t>
              </a:r>
              <a:r>
                <a:rPr lang="en-US" altLang="zh-CN" sz="1400" b="1" i="0" kern="0" dirty="0" err="1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</a:t>
              </a:r>
              <a:r>
                <a:rPr lang="en-US" altLang="zh-CN" sz="1400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</a:t>
              </a:r>
              <a:r>
                <a:rPr lang="en-US" altLang="zh-CN" sz="1400" b="1" i="0" kern="0" dirty="0" smtClean="0">
                  <a:solidFill>
                    <a:srgbClr val="86BC64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$</a:t>
              </a:r>
              <a:r>
                <a:rPr lang="en-US" altLang="zh-CN" sz="1400" b="1" i="0" kern="0" dirty="0">
                  <a:solidFill>
                    <a:srgbClr val="86BC64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16</a:t>
              </a:r>
              <a:r>
                <a:rPr lang="en-US" altLang="zh-CN" sz="1400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,%</a:t>
              </a:r>
              <a:r>
                <a:rPr lang="en-US" altLang="zh-CN" sz="1400" b="1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esp </a:t>
              </a:r>
              <a:r>
                <a:rPr lang="en-US" altLang="zh-CN" sz="1400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</a:t>
              </a:r>
              <a:r>
                <a:rPr lang="en-US" altLang="zh-CN" sz="1200" kern="0" dirty="0" smtClean="0">
                  <a:solidFill>
                    <a:srgbClr val="BEBEE6"/>
                  </a:solidFill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#</a:t>
              </a:r>
              <a:r>
                <a:rPr lang="zh-CN" altLang="en-US" sz="1200" kern="0" dirty="0">
                  <a:solidFill>
                    <a:srgbClr val="BEBEE6"/>
                  </a:solidFill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预留</a:t>
              </a:r>
              <a:r>
                <a:rPr lang="zh-CN" altLang="en-US" sz="1200" kern="0" dirty="0" smtClean="0">
                  <a:solidFill>
                    <a:srgbClr val="BEBEE6"/>
                  </a:solidFill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局部变量</a:t>
              </a:r>
              <a:endParaRPr lang="en-US" altLang="zh-CN" sz="1200" kern="0" dirty="0" smtClean="0">
                <a:solidFill>
                  <a:srgbClr val="BEBEE6"/>
                </a:solidFill>
                <a:latin typeface="方正黄草简体" panose="03000509000000000000" pitchFamily="65" charset="-122"/>
                <a:ea typeface="方正黄草简体" panose="03000509000000000000" pitchFamily="65" charset="-122"/>
                <a:cs typeface="Times New Roman" panose="02020603050405020304" pitchFamily="18" charset="0"/>
              </a:endParaRPr>
            </a:p>
            <a:p>
              <a:pPr indent="266700"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sz="1400" b="1" i="0" kern="0" dirty="0" err="1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mov</a:t>
              </a:r>
              <a:r>
                <a:rPr lang="en-US" altLang="zh-CN" sz="1400" b="1" i="0" kern="0" dirty="0" err="1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</a:t>
              </a:r>
              <a:r>
                <a:rPr lang="en-US" altLang="zh-CN" sz="1400" b="1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	</a:t>
              </a:r>
              <a:r>
                <a:rPr lang="en-US" altLang="zh-CN" sz="1400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b="1" i="0" kern="0" dirty="0" smtClean="0">
                  <a:solidFill>
                    <a:srgbClr val="86BC64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12</a:t>
              </a:r>
              <a:r>
                <a:rPr lang="en-US" altLang="zh-CN" sz="1400" b="1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(%</a:t>
              </a:r>
              <a:r>
                <a:rPr lang="en-US" altLang="zh-CN" sz="1400" b="1" i="0" kern="0" dirty="0" err="1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ebp</a:t>
              </a:r>
              <a:r>
                <a:rPr lang="en-US" altLang="zh-CN" sz="1400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),%</a:t>
              </a:r>
              <a:r>
                <a:rPr lang="en-US" altLang="zh-CN" sz="1400" b="1" i="0" kern="0" dirty="0" err="1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eax</a:t>
              </a:r>
              <a:r>
                <a:rPr lang="en-US" altLang="zh-CN" sz="1400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</a:t>
              </a:r>
              <a:r>
                <a:rPr lang="en-US" altLang="zh-CN" sz="1200" kern="0" dirty="0" smtClean="0">
                  <a:solidFill>
                    <a:srgbClr val="BEBEE6"/>
                  </a:solidFill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#</a:t>
              </a:r>
              <a:r>
                <a:rPr lang="zh-CN" altLang="en-US" sz="1200" kern="0" dirty="0" smtClean="0">
                  <a:solidFill>
                    <a:srgbClr val="BEBEE6"/>
                  </a:solidFill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形参</a:t>
              </a:r>
              <a:r>
                <a:rPr lang="en-US" altLang="zh-CN" sz="1200" kern="0" dirty="0">
                  <a:solidFill>
                    <a:srgbClr val="BEBEE6"/>
                  </a:solidFill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j</a:t>
              </a:r>
            </a:p>
            <a:p>
              <a:pPr indent="266700"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sz="1400" b="1" i="0" kern="0" dirty="0" err="1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mov</a:t>
              </a:r>
              <a:r>
                <a:rPr lang="en-US" altLang="zh-CN" sz="1400" b="1" i="0" kern="0" dirty="0" err="1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</a:t>
              </a:r>
              <a:r>
                <a:rPr lang="en-US" altLang="zh-CN" sz="1400" b="1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	</a:t>
              </a:r>
              <a:r>
                <a:rPr lang="en-US" altLang="zh-CN" sz="1400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8</a:t>
              </a:r>
              <a:r>
                <a:rPr lang="en-US" altLang="zh-CN" sz="1400" b="1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(%</a:t>
              </a:r>
              <a:r>
                <a:rPr lang="en-US" altLang="zh-CN" sz="1400" b="1" i="0" kern="0" dirty="0" err="1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ebp</a:t>
              </a:r>
              <a:r>
                <a:rPr lang="en-US" altLang="zh-CN" sz="1400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),%</a:t>
              </a:r>
              <a:r>
                <a:rPr lang="en-US" altLang="zh-CN" sz="1400" b="1" i="0" kern="0" dirty="0" err="1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edx</a:t>
              </a:r>
              <a:r>
                <a:rPr lang="en-US" altLang="zh-CN" sz="1400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</a:t>
              </a:r>
              <a:r>
                <a:rPr lang="en-US" altLang="zh-CN" sz="1200" kern="0" dirty="0" smtClean="0">
                  <a:solidFill>
                    <a:srgbClr val="BEBEE6"/>
                  </a:solidFill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#</a:t>
              </a:r>
              <a:r>
                <a:rPr lang="zh-CN" altLang="en-US" sz="1200" kern="0" dirty="0" smtClean="0">
                  <a:solidFill>
                    <a:srgbClr val="BEBEE6"/>
                  </a:solidFill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形参</a:t>
              </a:r>
              <a:r>
                <a:rPr lang="en-US" altLang="zh-CN" sz="1200" kern="0" dirty="0">
                  <a:solidFill>
                    <a:srgbClr val="BEBEE6"/>
                  </a:solidFill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i</a:t>
              </a:r>
              <a:r>
                <a:rPr lang="en-US" altLang="zh-CN" sz="1200" kern="0" dirty="0" smtClean="0">
                  <a:solidFill>
                    <a:srgbClr val="BEBEE6"/>
                  </a:solidFill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 </a:t>
              </a:r>
              <a:endParaRPr lang="en-US" altLang="zh-CN" sz="1200" kern="0" dirty="0">
                <a:solidFill>
                  <a:srgbClr val="BEBEE6"/>
                </a:solidFill>
                <a:latin typeface="方正黄草简体" panose="03000509000000000000" pitchFamily="65" charset="-122"/>
                <a:ea typeface="方正黄草简体" panose="03000509000000000000" pitchFamily="65" charset="-122"/>
                <a:cs typeface="Times New Roman" panose="02020603050405020304" pitchFamily="18" charset="0"/>
              </a:endParaRPr>
            </a:p>
            <a:p>
              <a:pPr indent="266700"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sz="1400" b="1" i="0" kern="0" dirty="0" err="1" smtClean="0">
                  <a:solidFill>
                    <a:srgbClr val="FF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addl</a:t>
              </a:r>
              <a:r>
                <a:rPr lang="en-US" altLang="zh-CN" sz="1400" b="1" i="0" kern="0" dirty="0" smtClean="0">
                  <a:solidFill>
                    <a:srgbClr val="FF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b="1" i="0" kern="0" dirty="0">
                  <a:solidFill>
                    <a:srgbClr val="FF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b="1" i="0" kern="0" dirty="0" smtClean="0">
                  <a:solidFill>
                    <a:srgbClr val="FF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%</a:t>
              </a:r>
              <a:r>
                <a:rPr lang="en-US" altLang="zh-CN" sz="1400" b="1" i="0" kern="0" dirty="0" err="1" smtClean="0">
                  <a:solidFill>
                    <a:srgbClr val="FF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edx</a:t>
              </a:r>
              <a:r>
                <a:rPr lang="en-US" altLang="zh-CN" sz="1400" b="1" i="0" kern="0" dirty="0" smtClean="0">
                  <a:solidFill>
                    <a:srgbClr val="FF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,%</a:t>
              </a:r>
              <a:r>
                <a:rPr lang="en-US" altLang="zh-CN" sz="1400" b="1" i="0" kern="0" dirty="0" err="1" smtClean="0">
                  <a:solidFill>
                    <a:srgbClr val="FF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eax</a:t>
              </a:r>
              <a:r>
                <a:rPr lang="en-US" altLang="zh-CN" sz="1400" b="1" i="0" kern="0" dirty="0" smtClean="0">
                  <a:solidFill>
                    <a:srgbClr val="FF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  </a:t>
              </a:r>
              <a:r>
                <a:rPr lang="en-US" altLang="zh-CN" sz="1200" kern="0" dirty="0" smtClean="0">
                  <a:solidFill>
                    <a:srgbClr val="BEBEE6"/>
                  </a:solidFill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#</a:t>
              </a:r>
              <a:r>
                <a:rPr lang="zh-CN" altLang="en-US" sz="1200" kern="0" dirty="0">
                  <a:solidFill>
                    <a:srgbClr val="BEBEE6"/>
                  </a:solidFill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加法</a:t>
              </a:r>
              <a:endParaRPr lang="en-US" altLang="zh-CN" sz="1200" kern="0" dirty="0">
                <a:solidFill>
                  <a:srgbClr val="BEBEE6"/>
                </a:solidFill>
                <a:latin typeface="方正黄草简体" panose="03000509000000000000" pitchFamily="65" charset="-122"/>
                <a:ea typeface="方正黄草简体" panose="03000509000000000000" pitchFamily="65" charset="-122"/>
                <a:cs typeface="Times New Roman" panose="02020603050405020304" pitchFamily="18" charset="0"/>
              </a:endParaRPr>
            </a:p>
            <a:p>
              <a:pPr indent="266700"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sz="1400" b="1" i="0" kern="0" dirty="0" err="1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mov</a:t>
              </a:r>
              <a:r>
                <a:rPr lang="en-US" altLang="zh-CN" sz="1400" b="1" i="0" kern="0" dirty="0" err="1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</a:t>
              </a:r>
              <a:r>
                <a:rPr lang="en-US" altLang="zh-CN" sz="1400" b="1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	</a:t>
              </a:r>
              <a:r>
                <a:rPr lang="en-US" altLang="zh-CN" sz="1400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%</a:t>
              </a:r>
              <a:r>
                <a:rPr lang="en-US" altLang="zh-CN" sz="1400" b="1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eax</a:t>
              </a:r>
              <a:r>
                <a:rPr lang="en-US" altLang="zh-CN" sz="1400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,-</a:t>
              </a:r>
              <a:r>
                <a:rPr lang="en-US" altLang="zh-CN" sz="1400" b="1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4(%</a:t>
              </a:r>
              <a:r>
                <a:rPr lang="en-US" altLang="zh-CN" sz="1400" b="1" i="0" kern="0" dirty="0" err="1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ebp</a:t>
              </a:r>
              <a:r>
                <a:rPr lang="en-US" altLang="zh-CN" sz="1400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   </a:t>
              </a:r>
              <a:r>
                <a:rPr lang="en-US" altLang="zh-CN" sz="1200" kern="0" dirty="0" smtClean="0">
                  <a:solidFill>
                    <a:srgbClr val="BEBEE6"/>
                  </a:solidFill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#</a:t>
              </a:r>
              <a:r>
                <a:rPr lang="zh-CN" altLang="en-US" sz="1200" kern="0" dirty="0">
                  <a:solidFill>
                    <a:srgbClr val="BEBEE6"/>
                  </a:solidFill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存</a:t>
              </a:r>
              <a:r>
                <a:rPr lang="en-US" altLang="zh-CN" sz="1200" kern="0" dirty="0">
                  <a:solidFill>
                    <a:srgbClr val="BEBEE6"/>
                  </a:solidFill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x </a:t>
              </a:r>
              <a:endParaRPr lang="en-US" altLang="zh-CN" sz="1200" kern="0" dirty="0" smtClean="0">
                <a:solidFill>
                  <a:srgbClr val="BEBEE6"/>
                </a:solidFill>
                <a:latin typeface="方正黄草简体" panose="03000509000000000000" pitchFamily="65" charset="-122"/>
                <a:ea typeface="方正黄草简体" panose="03000509000000000000" pitchFamily="65" charset="-122"/>
                <a:cs typeface="Times New Roman" panose="02020603050405020304" pitchFamily="18" charset="0"/>
              </a:endParaRPr>
            </a:p>
            <a:p>
              <a:pPr indent="266700"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sz="1400" b="1" i="0" kern="0" dirty="0" err="1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mov</a:t>
              </a:r>
              <a:r>
                <a:rPr lang="en-US" altLang="zh-CN" sz="1400" b="1" i="0" kern="0" dirty="0" err="1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</a:t>
              </a:r>
              <a:r>
                <a:rPr lang="en-US" altLang="zh-CN" sz="1400" b="1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	-4(%</a:t>
              </a:r>
              <a:r>
                <a:rPr lang="en-US" altLang="zh-CN" sz="1400" b="1" i="0" kern="0" dirty="0" err="1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ebp</a:t>
              </a:r>
              <a:r>
                <a:rPr lang="en-US" altLang="zh-CN" sz="1400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),%</a:t>
              </a:r>
              <a:r>
                <a:rPr lang="en-US" altLang="zh-CN" sz="1400" b="1" i="0" kern="0" dirty="0" err="1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eax</a:t>
              </a:r>
              <a:r>
                <a:rPr lang="en-US" altLang="zh-CN" sz="1400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</a:t>
              </a:r>
              <a:r>
                <a:rPr lang="en-US" altLang="zh-CN" sz="1200" kern="0" dirty="0" smtClean="0">
                  <a:solidFill>
                    <a:srgbClr val="BEBEE6"/>
                  </a:solidFill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#</a:t>
              </a:r>
              <a:r>
                <a:rPr lang="zh-CN" altLang="en-US" sz="1200" kern="0" dirty="0">
                  <a:solidFill>
                    <a:srgbClr val="BEBEE6"/>
                  </a:solidFill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返回</a:t>
              </a:r>
              <a:r>
                <a:rPr lang="en-US" altLang="zh-CN" sz="1200" kern="0" dirty="0">
                  <a:solidFill>
                    <a:srgbClr val="BEBEE6"/>
                  </a:solidFill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x </a:t>
              </a:r>
              <a:endParaRPr lang="en-US" altLang="zh-CN" sz="1200" kern="0" dirty="0" smtClean="0">
                <a:solidFill>
                  <a:srgbClr val="BEBEE6"/>
                </a:solidFill>
                <a:latin typeface="方正黄草简体" panose="03000509000000000000" pitchFamily="65" charset="-122"/>
                <a:ea typeface="方正黄草简体" panose="03000509000000000000" pitchFamily="65" charset="-122"/>
                <a:cs typeface="Times New Roman" panose="02020603050405020304" pitchFamily="18" charset="0"/>
              </a:endParaRPr>
            </a:p>
            <a:p>
              <a:pPr indent="266700"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sz="1400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leave                   </a:t>
              </a:r>
              <a:endParaRPr lang="en-US" altLang="zh-CN" sz="1400" b="1" i="0" kern="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indent="266700"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sz="1400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ret                 </a:t>
              </a:r>
              <a:r>
                <a:rPr lang="en-US" altLang="zh-CN" sz="1400" kern="0" dirty="0" smtClean="0">
                  <a:solidFill>
                    <a:srgbClr val="BEBEE6"/>
                  </a:solidFill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#</a:t>
              </a:r>
              <a:r>
                <a:rPr lang="zh-CN" altLang="en-US" sz="1400" kern="0" dirty="0" smtClean="0">
                  <a:solidFill>
                    <a:srgbClr val="BEBEE6"/>
                  </a:solidFill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函数返回</a:t>
              </a:r>
              <a:r>
                <a:rPr lang="en-US" altLang="zh-CN" sz="1400" kern="0" dirty="0" smtClean="0">
                  <a:solidFill>
                    <a:srgbClr val="BEBEE6"/>
                  </a:solidFill>
                  <a:latin typeface="方正黄草简体" panose="03000509000000000000" pitchFamily="65" charset="-122"/>
                  <a:ea typeface="方正黄草简体" panose="03000509000000000000" pitchFamily="65" charset="-122"/>
                  <a:cs typeface="Times New Roman" panose="02020603050405020304" pitchFamily="18" charset="0"/>
                </a:rPr>
                <a:t> </a:t>
              </a:r>
              <a:endParaRPr lang="en-US" altLang="zh-CN" sz="1400" kern="0" dirty="0">
                <a:solidFill>
                  <a:srgbClr val="BEBEE6"/>
                </a:solidFill>
                <a:latin typeface="方正黄草简体" panose="03000509000000000000" pitchFamily="65" charset="-122"/>
                <a:ea typeface="方正黄草简体" panose="03000509000000000000" pitchFamily="65" charset="-122"/>
                <a:cs typeface="Times New Roman" panose="02020603050405020304" pitchFamily="18" charset="0"/>
              </a:endParaRPr>
            </a:p>
            <a:p>
              <a:pPr indent="266700" algn="l">
                <a:lnSpc>
                  <a:spcPts val="2200"/>
                </a:lnSpc>
                <a:spcAft>
                  <a:spcPts val="0"/>
                </a:spcAft>
              </a:pPr>
              <a:endParaRPr lang="en-US" altLang="zh-CN" sz="1400" b="1" i="0" kern="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剪去同侧角的矩形 6"/>
            <p:cNvSpPr/>
            <p:nvPr/>
          </p:nvSpPr>
          <p:spPr>
            <a:xfrm>
              <a:off x="4211960" y="2691355"/>
              <a:ext cx="936104" cy="288210"/>
            </a:xfrm>
            <a:prstGeom prst="snip2SameRect">
              <a:avLst/>
            </a:prstGeom>
            <a:solidFill>
              <a:srgbClr val="92D050">
                <a:alpha val="66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eaLnBrk="0" hangingPunct="0"/>
              <a:r>
                <a:rPr lang="en-US" altLang="zh-CN" sz="1200" i="0" dirty="0" err="1" smtClean="0">
                  <a:solidFill>
                    <a:srgbClr val="0076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test.s</a:t>
              </a:r>
              <a:endParaRPr lang="zh-CN" altLang="en-US" sz="1200" i="0" dirty="0">
                <a:solidFill>
                  <a:srgbClr val="00763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149529" y="1977336"/>
            <a:ext cx="4588007" cy="3523649"/>
            <a:chOff x="4149529" y="1977336"/>
            <a:chExt cx="4588007" cy="3535152"/>
          </a:xfrm>
        </p:grpSpPr>
        <p:sp>
          <p:nvSpPr>
            <p:cNvPr id="8" name="Rectangle 4"/>
            <p:cNvSpPr>
              <a:spLocks/>
            </p:cNvSpPr>
            <p:nvPr/>
          </p:nvSpPr>
          <p:spPr bwMode="auto">
            <a:xfrm>
              <a:off x="4149529" y="2265546"/>
              <a:ext cx="4588007" cy="3246942"/>
            </a:xfrm>
            <a:prstGeom prst="rect">
              <a:avLst/>
            </a:prstGeom>
            <a:solidFill>
              <a:srgbClr val="F6F5BD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/>
            <a:lstStyle/>
            <a:p>
              <a:pPr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sz="1400" b="1" i="0" dirty="0">
                  <a:solidFill>
                    <a:srgbClr val="FF0000"/>
                  </a:solidFill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00000000</a:t>
              </a: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&lt;add&gt;: </a:t>
              </a:r>
            </a:p>
            <a:p>
              <a:pPr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 </a:t>
              </a:r>
              <a:r>
                <a:rPr lang="en-US" altLang="zh-CN" sz="1400" b="1" i="0" dirty="0">
                  <a:solidFill>
                    <a:srgbClr val="FF0000"/>
                  </a:solidFill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0</a:t>
              </a: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:  55	 push  %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ebp</a:t>
              </a:r>
              <a:endParaRPr lang="en-US" altLang="zh-CN" sz="1400" b="1" i="0" dirty="0">
                <a:latin typeface="Courier New" panose="02070309020205020404" pitchFamily="49" charset="0"/>
                <a:ea typeface="Arial Unicode MS" panose="020B0604020202020204" pitchFamily="34" charset="-122"/>
                <a:cs typeface="Courier New" panose="02070309020205020404" pitchFamily="49" charset="0"/>
              </a:endParaRPr>
            </a:p>
            <a:p>
              <a:pPr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 </a:t>
              </a:r>
              <a:r>
                <a:rPr lang="en-US" altLang="zh-CN" sz="1400" b="1" i="0" dirty="0">
                  <a:solidFill>
                    <a:srgbClr val="FF0000"/>
                  </a:solidFill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1</a:t>
              </a: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:  89 e5	 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mov</a:t>
              </a: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 %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esp</a:t>
              </a:r>
              <a:r>
                <a:rPr lang="en-US" altLang="zh-CN" sz="1400" b="1" i="0" dirty="0" smtClean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,%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ebp</a:t>
              </a:r>
              <a:endParaRPr lang="en-US" altLang="zh-CN" sz="1400" b="1" i="0" dirty="0">
                <a:latin typeface="Courier New" panose="02070309020205020404" pitchFamily="49" charset="0"/>
                <a:ea typeface="Arial Unicode MS" panose="020B0604020202020204" pitchFamily="34" charset="-122"/>
                <a:cs typeface="Courier New" panose="02070309020205020404" pitchFamily="49" charset="0"/>
              </a:endParaRPr>
            </a:p>
            <a:p>
              <a:pPr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 3:  83 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ec</a:t>
              </a: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10   sub   </a:t>
              </a:r>
              <a:r>
                <a:rPr lang="en-US" altLang="zh-CN" sz="1400" b="1" i="0" dirty="0">
                  <a:solidFill>
                    <a:srgbClr val="86BC64"/>
                  </a:solidFill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$0x10</a:t>
              </a:r>
              <a:r>
                <a:rPr lang="en-US" altLang="zh-CN" sz="1400" b="1" i="0" dirty="0" smtClean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,%</a:t>
              </a: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esp</a:t>
              </a:r>
            </a:p>
            <a:p>
              <a:pPr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 6:  8b 45 0c   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mov</a:t>
              </a: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 </a:t>
              </a:r>
              <a:r>
                <a:rPr lang="en-US" altLang="zh-CN" sz="1400" b="1" i="0" dirty="0">
                  <a:solidFill>
                    <a:srgbClr val="86BC64"/>
                  </a:solidFill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0xc</a:t>
              </a: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(%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ebp</a:t>
              </a:r>
              <a:r>
                <a:rPr lang="en-US" altLang="zh-CN" sz="1400" b="1" i="0" dirty="0" smtClean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),%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eax</a:t>
              </a:r>
              <a:endParaRPr lang="en-US" altLang="zh-CN" sz="1400" b="1" i="0" dirty="0">
                <a:latin typeface="Courier New" panose="02070309020205020404" pitchFamily="49" charset="0"/>
                <a:ea typeface="Arial Unicode MS" panose="020B0604020202020204" pitchFamily="34" charset="-122"/>
                <a:cs typeface="Courier New" panose="02070309020205020404" pitchFamily="49" charset="0"/>
              </a:endParaRPr>
            </a:p>
            <a:p>
              <a:pPr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 9:  8b 55 08   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mov</a:t>
              </a: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 0x8(%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ebp</a:t>
              </a:r>
              <a:r>
                <a:rPr lang="en-US" altLang="zh-CN" sz="1400" b="1" i="0" dirty="0" smtClean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),%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edx</a:t>
              </a:r>
              <a:endParaRPr lang="en-US" altLang="zh-CN" sz="1400" b="1" i="0" dirty="0">
                <a:latin typeface="Courier New" panose="02070309020205020404" pitchFamily="49" charset="0"/>
                <a:ea typeface="Arial Unicode MS" panose="020B0604020202020204" pitchFamily="34" charset="-122"/>
                <a:cs typeface="Courier New" panose="02070309020205020404" pitchFamily="49" charset="0"/>
              </a:endParaRPr>
            </a:p>
            <a:p>
              <a:pPr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 c:  8d 04 02 </a:t>
              </a:r>
              <a:r>
                <a:rPr lang="en-US" altLang="zh-CN" sz="1400" b="1" i="0" dirty="0" smtClean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</a:t>
              </a:r>
              <a:r>
                <a:rPr lang="en-US" altLang="zh-CN" sz="1400" b="1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add  %</a:t>
              </a:r>
              <a:r>
                <a:rPr lang="en-US" altLang="zh-CN" sz="1400" b="1" i="0" kern="0" dirty="0" err="1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edx</a:t>
              </a:r>
              <a:r>
                <a:rPr lang="en-US" altLang="zh-CN" sz="1400" b="1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,%</a:t>
              </a:r>
              <a:r>
                <a:rPr lang="en-US" altLang="zh-CN" sz="1400" b="1" i="0" kern="0" dirty="0" err="1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eax</a:t>
              </a:r>
              <a:endParaRPr lang="en-US" altLang="zh-CN" sz="1400" b="1" i="0" kern="0" dirty="0" smtClean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sz="1400" b="1" i="0" dirty="0" smtClean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 </a:t>
              </a: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f:  89 45 fc   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mov</a:t>
              </a: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 %eax</a:t>
              </a:r>
              <a:r>
                <a:rPr lang="en-US" altLang="zh-CN" sz="1400" b="1" i="0" dirty="0" smtClean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,-</a:t>
              </a: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0x4(%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ebp</a:t>
              </a: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)</a:t>
              </a:r>
            </a:p>
            <a:p>
              <a:pPr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 12: 8b 45 fc   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mov</a:t>
              </a: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 -0x4(%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ebp</a:t>
              </a:r>
              <a:r>
                <a:rPr lang="en-US" altLang="zh-CN" sz="1400" b="1" i="0" dirty="0" smtClean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),%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eax</a:t>
              </a:r>
              <a:endParaRPr lang="en-US" altLang="zh-CN" sz="1400" b="1" i="0" dirty="0">
                <a:latin typeface="Courier New" panose="02070309020205020404" pitchFamily="49" charset="0"/>
                <a:ea typeface="Arial Unicode MS" panose="020B0604020202020204" pitchFamily="34" charset="-122"/>
                <a:cs typeface="Courier New" panose="02070309020205020404" pitchFamily="49" charset="0"/>
              </a:endParaRPr>
            </a:p>
            <a:p>
              <a:pPr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 15: c9         leave  </a:t>
              </a:r>
            </a:p>
            <a:p>
              <a:pPr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 16: c3         ret </a:t>
              </a:r>
            </a:p>
          </p:txBody>
        </p:sp>
        <p:sp>
          <p:nvSpPr>
            <p:cNvPr id="10" name="剪去同侧角的矩形 9"/>
            <p:cNvSpPr/>
            <p:nvPr/>
          </p:nvSpPr>
          <p:spPr>
            <a:xfrm>
              <a:off x="4149529" y="1977336"/>
              <a:ext cx="1491663" cy="288210"/>
            </a:xfrm>
            <a:prstGeom prst="snip2SameRect">
              <a:avLst/>
            </a:prstGeom>
            <a:solidFill>
              <a:srgbClr val="92D050">
                <a:alpha val="66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eaLnBrk="0" hangingPunct="0"/>
              <a:r>
                <a:rPr lang="en-US" altLang="zh-CN" sz="1200" dirty="0" err="1">
                  <a:solidFill>
                    <a:srgbClr val="007635"/>
                  </a:solidFill>
                </a:rPr>
                <a:t>objdump</a:t>
              </a:r>
              <a:r>
                <a:rPr lang="en-US" altLang="zh-CN" sz="1200" dirty="0">
                  <a:solidFill>
                    <a:srgbClr val="007635"/>
                  </a:solidFill>
                </a:rPr>
                <a:t> -d </a:t>
              </a:r>
              <a:r>
                <a:rPr lang="en-US" altLang="zh-CN" sz="1200" dirty="0" err="1">
                  <a:solidFill>
                    <a:srgbClr val="007635"/>
                  </a:solidFill>
                </a:rPr>
                <a:t>test.o</a:t>
              </a:r>
              <a:endParaRPr lang="zh-CN" altLang="en-US" sz="12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61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8425"/>
            <a:ext cx="8229600" cy="561975"/>
          </a:xfrm>
        </p:spPr>
        <p:txBody>
          <a:bodyPr/>
          <a:lstStyle/>
          <a:p>
            <a:pPr algn="l"/>
            <a:r>
              <a:rPr lang="zh-CN" altLang="en-US" smtClean="0"/>
              <a:t>越界访问和缓冲区溢出</a:t>
            </a:r>
          </a:p>
        </p:txBody>
      </p:sp>
      <p:sp>
        <p:nvSpPr>
          <p:cNvPr id="808963" name="Rectangle 3"/>
          <p:cNvSpPr>
            <a:spLocks noChangeArrowheads="1"/>
          </p:cNvSpPr>
          <p:nvPr/>
        </p:nvSpPr>
        <p:spPr bwMode="auto">
          <a:xfrm>
            <a:off x="71438" y="1978025"/>
            <a:ext cx="3805237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ct val="95000"/>
              </a:lnSpc>
            </a:pPr>
            <a:r>
              <a:rPr lang="en-US" altLang="zh-CN" i="0" dirty="0" smtClean="0">
                <a:solidFill>
                  <a:srgbClr val="0000FF"/>
                </a:solidFill>
              </a:rPr>
              <a:t>#include "</a:t>
            </a:r>
            <a:r>
              <a:rPr lang="en-US" altLang="zh-CN" i="0" dirty="0" err="1" smtClean="0">
                <a:solidFill>
                  <a:srgbClr val="0000FF"/>
                </a:solidFill>
              </a:rPr>
              <a:t>stdio.h</a:t>
            </a:r>
            <a:r>
              <a:rPr lang="en-US" altLang="zh-CN" i="0" dirty="0" smtClean="0">
                <a:solidFill>
                  <a:srgbClr val="0000FF"/>
                </a:solidFill>
              </a:rPr>
              <a:t>"</a:t>
            </a:r>
          </a:p>
          <a:p>
            <a:pPr algn="l">
              <a:lnSpc>
                <a:spcPct val="95000"/>
              </a:lnSpc>
            </a:pPr>
            <a:r>
              <a:rPr lang="en-US" altLang="zh-CN" i="0" dirty="0" smtClean="0">
                <a:solidFill>
                  <a:srgbClr val="0000FF"/>
                </a:solidFill>
              </a:rPr>
              <a:t>char code[]=</a:t>
            </a:r>
          </a:p>
          <a:p>
            <a:pPr algn="l">
              <a:lnSpc>
                <a:spcPct val="95000"/>
              </a:lnSpc>
            </a:pPr>
            <a:r>
              <a:rPr lang="en-US" altLang="zh-CN" i="0" dirty="0" smtClean="0">
                <a:solidFill>
                  <a:srgbClr val="0000FF"/>
                </a:solidFill>
              </a:rPr>
              <a:t>      "0123456789ABCDEFXXXX"</a:t>
            </a:r>
          </a:p>
          <a:p>
            <a:pPr algn="l">
              <a:lnSpc>
                <a:spcPct val="95000"/>
              </a:lnSpc>
            </a:pPr>
            <a:r>
              <a:rPr lang="en-US" altLang="zh-CN" i="0" dirty="0" smtClean="0">
                <a:solidFill>
                  <a:srgbClr val="0000FF"/>
                </a:solidFill>
              </a:rPr>
              <a:t>      "\x11\x84\x04\x08"</a:t>
            </a:r>
          </a:p>
          <a:p>
            <a:pPr algn="l">
              <a:lnSpc>
                <a:spcPct val="95000"/>
              </a:lnSpc>
            </a:pPr>
            <a:r>
              <a:rPr lang="en-US" altLang="zh-CN" i="0" dirty="0" smtClean="0">
                <a:solidFill>
                  <a:srgbClr val="0000FF"/>
                </a:solidFill>
              </a:rPr>
              <a:t>      "\x00"; </a:t>
            </a:r>
          </a:p>
          <a:p>
            <a:pPr algn="l">
              <a:lnSpc>
                <a:spcPct val="95000"/>
              </a:lnSpc>
            </a:pPr>
            <a:r>
              <a:rPr lang="en-US" altLang="zh-CN" i="0" dirty="0" err="1" smtClean="0">
                <a:solidFill>
                  <a:srgbClr val="0000FF"/>
                </a:solidFill>
              </a:rPr>
              <a:t>int</a:t>
            </a:r>
            <a:r>
              <a:rPr lang="en-US" altLang="zh-CN" i="0" dirty="0" smtClean="0">
                <a:solidFill>
                  <a:srgbClr val="0000FF"/>
                </a:solidFill>
              </a:rPr>
              <a:t> main(void) {</a:t>
            </a:r>
          </a:p>
          <a:p>
            <a:pPr algn="l">
              <a:lnSpc>
                <a:spcPct val="95000"/>
              </a:lnSpc>
            </a:pPr>
            <a:r>
              <a:rPr lang="en-US" altLang="zh-CN" i="0" dirty="0" smtClean="0">
                <a:solidFill>
                  <a:srgbClr val="0000FF"/>
                </a:solidFill>
              </a:rPr>
              <a:t>      char *</a:t>
            </a:r>
            <a:r>
              <a:rPr lang="en-US" altLang="zh-CN" i="0" dirty="0" err="1" smtClean="0">
                <a:solidFill>
                  <a:srgbClr val="0000FF"/>
                </a:solidFill>
              </a:rPr>
              <a:t>argv</a:t>
            </a:r>
            <a:r>
              <a:rPr lang="en-US" altLang="zh-CN" i="0" dirty="0" smtClean="0">
                <a:solidFill>
                  <a:srgbClr val="0000FF"/>
                </a:solidFill>
              </a:rPr>
              <a:t>[3];</a:t>
            </a:r>
          </a:p>
          <a:p>
            <a:pPr algn="l">
              <a:lnSpc>
                <a:spcPct val="95000"/>
              </a:lnSpc>
            </a:pPr>
            <a:r>
              <a:rPr lang="en-US" altLang="zh-CN" i="0" dirty="0" smtClean="0">
                <a:solidFill>
                  <a:srgbClr val="0000FF"/>
                </a:solidFill>
              </a:rPr>
              <a:t>      </a:t>
            </a:r>
            <a:r>
              <a:rPr lang="en-US" altLang="zh-CN" i="0" dirty="0" err="1" smtClean="0">
                <a:solidFill>
                  <a:srgbClr val="0000FF"/>
                </a:solidFill>
              </a:rPr>
              <a:t>argv</a:t>
            </a:r>
            <a:r>
              <a:rPr lang="en-US" altLang="zh-CN" i="0" dirty="0" smtClean="0">
                <a:solidFill>
                  <a:srgbClr val="0000FF"/>
                </a:solidFill>
              </a:rPr>
              <a:t>[0]="./test";</a:t>
            </a:r>
          </a:p>
          <a:p>
            <a:pPr algn="l">
              <a:lnSpc>
                <a:spcPct val="95000"/>
              </a:lnSpc>
            </a:pPr>
            <a:r>
              <a:rPr lang="en-US" altLang="zh-CN" i="0" dirty="0" smtClean="0">
                <a:solidFill>
                  <a:srgbClr val="0000FF"/>
                </a:solidFill>
              </a:rPr>
              <a:t>      </a:t>
            </a:r>
            <a:r>
              <a:rPr lang="en-US" altLang="zh-CN" i="0" dirty="0" err="1" smtClean="0">
                <a:solidFill>
                  <a:srgbClr val="0000FF"/>
                </a:solidFill>
              </a:rPr>
              <a:t>argv</a:t>
            </a:r>
            <a:r>
              <a:rPr lang="en-US" altLang="zh-CN" i="0" dirty="0" smtClean="0">
                <a:solidFill>
                  <a:srgbClr val="0000FF"/>
                </a:solidFill>
              </a:rPr>
              <a:t>[1]=code;</a:t>
            </a:r>
          </a:p>
          <a:p>
            <a:pPr algn="l">
              <a:lnSpc>
                <a:spcPct val="95000"/>
              </a:lnSpc>
            </a:pPr>
            <a:r>
              <a:rPr lang="en-US" altLang="zh-CN" i="0" dirty="0" smtClean="0">
                <a:solidFill>
                  <a:srgbClr val="0000FF"/>
                </a:solidFill>
              </a:rPr>
              <a:t>      </a:t>
            </a:r>
            <a:r>
              <a:rPr lang="en-US" altLang="zh-CN" i="0" dirty="0" err="1" smtClean="0">
                <a:solidFill>
                  <a:srgbClr val="0000FF"/>
                </a:solidFill>
              </a:rPr>
              <a:t>argv</a:t>
            </a:r>
            <a:r>
              <a:rPr lang="en-US" altLang="zh-CN" i="0" dirty="0" smtClean="0">
                <a:solidFill>
                  <a:srgbClr val="0000FF"/>
                </a:solidFill>
              </a:rPr>
              <a:t>[2]=NULL;</a:t>
            </a:r>
          </a:p>
          <a:p>
            <a:pPr algn="l">
              <a:lnSpc>
                <a:spcPct val="95000"/>
              </a:lnSpc>
            </a:pPr>
            <a:r>
              <a:rPr lang="en-US" altLang="zh-CN" i="0" dirty="0" smtClean="0">
                <a:solidFill>
                  <a:srgbClr val="0000FF"/>
                </a:solidFill>
              </a:rPr>
              <a:t>      </a:t>
            </a:r>
            <a:r>
              <a:rPr lang="en-US" altLang="zh-CN" i="0" dirty="0" err="1" smtClean="0">
                <a:solidFill>
                  <a:srgbClr val="FF3300"/>
                </a:solidFill>
              </a:rPr>
              <a:t>execve</a:t>
            </a:r>
            <a:r>
              <a:rPr lang="en-US" altLang="zh-CN" i="0" dirty="0" smtClean="0">
                <a:solidFill>
                  <a:srgbClr val="FF3300"/>
                </a:solidFill>
              </a:rPr>
              <a:t>(</a:t>
            </a:r>
            <a:r>
              <a:rPr lang="en-US" altLang="zh-CN" i="0" dirty="0" err="1" smtClean="0">
                <a:solidFill>
                  <a:srgbClr val="FF3300"/>
                </a:solidFill>
              </a:rPr>
              <a:t>argv</a:t>
            </a:r>
            <a:r>
              <a:rPr lang="en-US" altLang="zh-CN" i="0" dirty="0" smtClean="0">
                <a:solidFill>
                  <a:srgbClr val="FF3300"/>
                </a:solidFill>
              </a:rPr>
              <a:t>[0],</a:t>
            </a:r>
            <a:r>
              <a:rPr lang="en-US" altLang="zh-CN" i="0" dirty="0" err="1" smtClean="0">
                <a:solidFill>
                  <a:srgbClr val="FF3300"/>
                </a:solidFill>
              </a:rPr>
              <a:t>argv,NULL</a:t>
            </a:r>
            <a:r>
              <a:rPr lang="en-US" altLang="zh-CN" i="0" dirty="0" smtClean="0">
                <a:solidFill>
                  <a:srgbClr val="FF3300"/>
                </a:solidFill>
              </a:rPr>
              <a:t>);</a:t>
            </a:r>
          </a:p>
          <a:p>
            <a:pPr algn="l">
              <a:lnSpc>
                <a:spcPct val="95000"/>
              </a:lnSpc>
            </a:pPr>
            <a:r>
              <a:rPr lang="en-US" altLang="zh-CN" i="0" dirty="0" smtClean="0">
                <a:solidFill>
                  <a:srgbClr val="0000FF"/>
                </a:solidFill>
              </a:rPr>
              <a:t>      return 0;</a:t>
            </a:r>
          </a:p>
          <a:p>
            <a:pPr algn="l">
              <a:lnSpc>
                <a:spcPct val="95000"/>
              </a:lnSpc>
            </a:pPr>
            <a:r>
              <a:rPr lang="en-US" altLang="zh-CN" i="0" dirty="0" smtClean="0">
                <a:solidFill>
                  <a:srgbClr val="0000FF"/>
                </a:solidFill>
              </a:rPr>
              <a:t>}</a:t>
            </a:r>
          </a:p>
        </p:txBody>
      </p:sp>
      <p:sp>
        <p:nvSpPr>
          <p:cNvPr id="808964" name="Rectangle 4"/>
          <p:cNvSpPr>
            <a:spLocks noChangeArrowheads="1"/>
          </p:cNvSpPr>
          <p:nvPr/>
        </p:nvSpPr>
        <p:spPr bwMode="auto">
          <a:xfrm>
            <a:off x="115888" y="5413227"/>
            <a:ext cx="4743450" cy="1422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ct val="125000"/>
              </a:lnSpc>
            </a:pPr>
            <a:r>
              <a:rPr lang="zh-CN" altLang="en-US" sz="1900" i="0" dirty="0" smtClean="0">
                <a:solidFill>
                  <a:srgbClr val="FF0000"/>
                </a:solidFill>
              </a:rPr>
              <a:t>执行上述攻击程序后的输出结果为：</a:t>
            </a:r>
          </a:p>
          <a:p>
            <a:pPr algn="l">
              <a:lnSpc>
                <a:spcPct val="110000"/>
              </a:lnSpc>
            </a:pPr>
            <a:r>
              <a:rPr lang="en-US" altLang="zh-CN" sz="1900" i="0" dirty="0" smtClean="0">
                <a:solidFill>
                  <a:srgbClr val="000000"/>
                </a:solidFill>
              </a:rPr>
              <a:t>"0123456789ABCDEFXXXX</a:t>
            </a:r>
            <a:r>
              <a:rPr lang="zh-CN" altLang="en-US" sz="1900" i="0" dirty="0" smtClean="0">
                <a:solidFill>
                  <a:srgbClr val="000000"/>
                </a:solidFill>
              </a:rPr>
              <a:t>▥▧▥▧</a:t>
            </a:r>
          </a:p>
          <a:p>
            <a:pPr algn="l">
              <a:lnSpc>
                <a:spcPct val="110000"/>
              </a:lnSpc>
            </a:pPr>
            <a:r>
              <a:rPr lang="en-US" altLang="zh-CN" sz="1900" i="0" dirty="0" smtClean="0">
                <a:solidFill>
                  <a:srgbClr val="CC3300"/>
                </a:solidFill>
              </a:rPr>
              <a:t>being hacked</a:t>
            </a:r>
          </a:p>
          <a:p>
            <a:pPr algn="l">
              <a:lnSpc>
                <a:spcPct val="110000"/>
              </a:lnSpc>
            </a:pPr>
            <a:r>
              <a:rPr lang="en-US" altLang="zh-CN" sz="1900" i="0" dirty="0" smtClean="0">
                <a:solidFill>
                  <a:srgbClr val="000000"/>
                </a:solidFill>
              </a:rPr>
              <a:t>Segmentation fault</a:t>
            </a:r>
            <a:r>
              <a:rPr lang="en-US" altLang="zh-CN" b="0" i="0" dirty="0" smtClean="0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808965" name="Group 5"/>
          <p:cNvGrpSpPr>
            <a:grpSpLocks/>
          </p:cNvGrpSpPr>
          <p:nvPr/>
        </p:nvGrpSpPr>
        <p:grpSpPr bwMode="auto">
          <a:xfrm>
            <a:off x="4932363" y="-36513"/>
            <a:ext cx="4095750" cy="5221288"/>
            <a:chOff x="3078" y="317"/>
            <a:chExt cx="2580" cy="3289"/>
          </a:xfrm>
        </p:grpSpPr>
        <p:pic>
          <p:nvPicPr>
            <p:cNvPr id="120843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8" y="317"/>
              <a:ext cx="2524" cy="3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0844" name="Text Box 7"/>
            <p:cNvSpPr txBox="1">
              <a:spLocks noChangeArrowheads="1"/>
            </p:cNvSpPr>
            <p:nvPr/>
          </p:nvSpPr>
          <p:spPr bwMode="auto">
            <a:xfrm>
              <a:off x="4864" y="1791"/>
              <a:ext cx="794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>
                <a:spcBef>
                  <a:spcPct val="50000"/>
                </a:spcBef>
              </a:pPr>
              <a:r>
                <a:rPr lang="zh-CN" altLang="en-US" i="0" smtClean="0">
                  <a:solidFill>
                    <a:srgbClr val="000000"/>
                  </a:solidFill>
                </a:rPr>
                <a:t>共</a:t>
              </a:r>
              <a:r>
                <a:rPr lang="en-US" altLang="zh-CN" i="0" smtClean="0">
                  <a:solidFill>
                    <a:srgbClr val="000000"/>
                  </a:solidFill>
                </a:rPr>
                <a:t>24</a:t>
              </a:r>
              <a:r>
                <a:rPr lang="zh-CN" altLang="en-US" i="0" smtClean="0">
                  <a:solidFill>
                    <a:srgbClr val="000000"/>
                  </a:solidFill>
                </a:rPr>
                <a:t>字节</a:t>
              </a:r>
            </a:p>
          </p:txBody>
        </p:sp>
      </p:grpSp>
      <p:sp>
        <p:nvSpPr>
          <p:cNvPr id="808968" name="Rectangle 8"/>
          <p:cNvSpPr>
            <a:spLocks noChangeArrowheads="1"/>
          </p:cNvSpPr>
          <p:nvPr/>
        </p:nvSpPr>
        <p:spPr bwMode="auto">
          <a:xfrm>
            <a:off x="4976813" y="1133475"/>
            <a:ext cx="2474912" cy="2249488"/>
          </a:xfrm>
          <a:prstGeom prst="rect">
            <a:avLst/>
          </a:prstGeom>
          <a:solidFill>
            <a:srgbClr val="FF0000">
              <a:alpha val="18823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/>
            <a:endParaRPr lang="zh-CN" altLang="en-US" i="0" smtClean="0">
              <a:solidFill>
                <a:srgbClr val="000000"/>
              </a:solidFill>
            </a:endParaRPr>
          </a:p>
        </p:txBody>
      </p:sp>
      <p:grpSp>
        <p:nvGrpSpPr>
          <p:cNvPr id="808969" name="Group 9"/>
          <p:cNvGrpSpPr>
            <a:grpSpLocks/>
          </p:cNvGrpSpPr>
          <p:nvPr/>
        </p:nvGrpSpPr>
        <p:grpSpPr bwMode="auto">
          <a:xfrm>
            <a:off x="26988" y="812800"/>
            <a:ext cx="3600450" cy="1220788"/>
            <a:chOff x="17" y="455"/>
            <a:chExt cx="2268" cy="769"/>
          </a:xfrm>
        </p:grpSpPr>
        <p:sp>
          <p:nvSpPr>
            <p:cNvPr id="120841" name="Rectangle 10"/>
            <p:cNvSpPr>
              <a:spLocks noChangeArrowheads="1"/>
            </p:cNvSpPr>
            <p:nvPr/>
          </p:nvSpPr>
          <p:spPr bwMode="auto">
            <a:xfrm>
              <a:off x="17" y="455"/>
              <a:ext cx="220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/>
              <a:r>
                <a:rPr lang="zh-CN" altLang="en-US" i="0" smtClean="0">
                  <a:solidFill>
                    <a:srgbClr val="3333CC"/>
                  </a:solidFill>
                </a:rPr>
                <a:t>假定</a:t>
              </a:r>
              <a:r>
                <a:rPr lang="en-US" altLang="zh-CN" i="0" smtClean="0">
                  <a:solidFill>
                    <a:srgbClr val="3333CC"/>
                  </a:solidFill>
                </a:rPr>
                <a:t>hacker</a:t>
              </a:r>
              <a:r>
                <a:rPr lang="zh-CN" altLang="en-US" i="0" smtClean="0">
                  <a:solidFill>
                    <a:srgbClr val="3333CC"/>
                  </a:solidFill>
                </a:rPr>
                <a:t>首址为</a:t>
              </a:r>
              <a:r>
                <a:rPr lang="en-US" altLang="zh-CN" i="0" smtClean="0">
                  <a:solidFill>
                    <a:srgbClr val="3333CC"/>
                  </a:solidFill>
                </a:rPr>
                <a:t>0x08048411</a:t>
              </a:r>
              <a:endParaRPr lang="zh-CN" altLang="en-US" i="0" smtClean="0">
                <a:solidFill>
                  <a:srgbClr val="3333CC"/>
                </a:solidFill>
              </a:endParaRPr>
            </a:p>
          </p:txBody>
        </p:sp>
        <p:sp>
          <p:nvSpPr>
            <p:cNvPr id="120842" name="Rectangle 11"/>
            <p:cNvSpPr>
              <a:spLocks noChangeArrowheads="1"/>
            </p:cNvSpPr>
            <p:nvPr/>
          </p:nvSpPr>
          <p:spPr bwMode="auto">
            <a:xfrm>
              <a:off x="45" y="647"/>
              <a:ext cx="2240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/>
              <a:r>
                <a:rPr lang="en-US" altLang="zh-CN" i="0" smtClean="0">
                  <a:solidFill>
                    <a:srgbClr val="007635"/>
                  </a:solidFill>
                </a:rPr>
                <a:t>void hacker(void) {</a:t>
              </a:r>
            </a:p>
            <a:p>
              <a:pPr algn="l" eaLnBrk="0" hangingPunct="0"/>
              <a:r>
                <a:rPr lang="en-US" altLang="zh-CN" i="0" smtClean="0">
                  <a:solidFill>
                    <a:srgbClr val="007635"/>
                  </a:solidFill>
                </a:rPr>
                <a:t>    printf("</a:t>
              </a:r>
              <a:r>
                <a:rPr lang="en-US" altLang="zh-CN" i="0" smtClean="0">
                  <a:solidFill>
                    <a:srgbClr val="CC3300"/>
                  </a:solidFill>
                </a:rPr>
                <a:t>being hacked\n</a:t>
              </a:r>
              <a:r>
                <a:rPr lang="en-US" altLang="zh-CN" i="0" smtClean="0">
                  <a:solidFill>
                    <a:srgbClr val="007635"/>
                  </a:solidFill>
                </a:rPr>
                <a:t>");</a:t>
              </a:r>
            </a:p>
            <a:p>
              <a:pPr algn="l" eaLnBrk="0" hangingPunct="0"/>
              <a:r>
                <a:rPr lang="en-US" altLang="zh-CN" i="0" smtClean="0">
                  <a:solidFill>
                    <a:srgbClr val="007635"/>
                  </a:solidFill>
                </a:rPr>
                <a:t>}</a:t>
              </a:r>
            </a:p>
          </p:txBody>
        </p:sp>
      </p:grpSp>
      <p:sp>
        <p:nvSpPr>
          <p:cNvPr id="808972" name="Rectangle 12"/>
          <p:cNvSpPr>
            <a:spLocks noChangeArrowheads="1"/>
          </p:cNvSpPr>
          <p:nvPr/>
        </p:nvSpPr>
        <p:spPr bwMode="auto">
          <a:xfrm>
            <a:off x="4483100" y="5151438"/>
            <a:ext cx="4589463" cy="160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>
              <a:lnSpc>
                <a:spcPct val="105000"/>
              </a:lnSpc>
            </a:pPr>
            <a:r>
              <a:rPr lang="zh-CN" altLang="en-US" sz="1900" i="0" smtClean="0">
                <a:solidFill>
                  <a:srgbClr val="996600"/>
                </a:solidFill>
              </a:rPr>
              <a:t>最后显示“</a:t>
            </a:r>
            <a:r>
              <a:rPr lang="en-US" altLang="zh-CN" sz="1900" i="0" smtClean="0">
                <a:solidFill>
                  <a:srgbClr val="996600"/>
                </a:solidFill>
              </a:rPr>
              <a:t>Segmentation fault</a:t>
            </a:r>
            <a:r>
              <a:rPr lang="zh-CN" altLang="en-US" sz="1900" i="0" smtClean="0">
                <a:solidFill>
                  <a:srgbClr val="996600"/>
                </a:solidFill>
              </a:rPr>
              <a:t>”，原因是执行到</a:t>
            </a:r>
            <a:r>
              <a:rPr lang="en-US" altLang="zh-CN" sz="1900" i="0" smtClean="0">
                <a:solidFill>
                  <a:srgbClr val="996600"/>
                </a:solidFill>
              </a:rPr>
              <a:t>hacker</a:t>
            </a:r>
            <a:r>
              <a:rPr lang="zh-CN" altLang="en-US" sz="1900" i="0" smtClean="0">
                <a:solidFill>
                  <a:srgbClr val="996600"/>
                </a:solidFill>
              </a:rPr>
              <a:t>过程的</a:t>
            </a:r>
            <a:r>
              <a:rPr lang="en-US" altLang="zh-CN" sz="1900" i="0" smtClean="0">
                <a:solidFill>
                  <a:srgbClr val="996600"/>
                </a:solidFill>
              </a:rPr>
              <a:t>ret</a:t>
            </a:r>
            <a:r>
              <a:rPr lang="zh-CN" altLang="en-US" sz="1900" i="0" smtClean="0">
                <a:solidFill>
                  <a:srgbClr val="996600"/>
                </a:solidFill>
              </a:rPr>
              <a:t>指令时取到的“返回地址”是一个不确定的值，因而可能跳转到数据区或系统区或其他非法访问的存储区执行，因而造成</a:t>
            </a:r>
            <a:r>
              <a:rPr lang="zh-CN" altLang="en-US" sz="1900" i="0" smtClean="0">
                <a:solidFill>
                  <a:srgbClr val="FF3300"/>
                </a:solidFill>
              </a:rPr>
              <a:t>段错误</a:t>
            </a:r>
            <a:r>
              <a:rPr lang="zh-CN" altLang="en-US" sz="1900" i="0" smtClean="0">
                <a:solidFill>
                  <a:srgbClr val="996600"/>
                </a:solidFill>
              </a:rPr>
              <a:t>。</a:t>
            </a:r>
            <a:endParaRPr lang="zh-CN" altLang="en-US" sz="1900" b="0" i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80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8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08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0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08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08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08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63" grpId="0"/>
      <p:bldP spid="808964" grpId="0"/>
      <p:bldP spid="808968" grpId="0" animBg="1"/>
      <p:bldP spid="808972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缓冲区攻击方法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攻击目的：扰乱</a:t>
            </a:r>
            <a:r>
              <a:rPr lang="zh-CN" altLang="en-US" dirty="0"/>
              <a:t>具有某些特权</a:t>
            </a:r>
            <a:r>
              <a:rPr lang="zh-CN" altLang="en-US" dirty="0" smtClean="0"/>
              <a:t>运行的程序</a:t>
            </a:r>
            <a:r>
              <a:rPr lang="zh-CN" altLang="en-US" dirty="0"/>
              <a:t>的功能，这样</a:t>
            </a:r>
            <a:r>
              <a:rPr lang="zh-CN" altLang="en-US" dirty="0" smtClean="0"/>
              <a:t>可以取得</a:t>
            </a:r>
            <a:r>
              <a:rPr lang="zh-CN" altLang="en-US" dirty="0"/>
              <a:t>程序的控制权，如果该程序具有足够的权限，那么整个主机就被控制了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一般而言</a:t>
            </a:r>
            <a:r>
              <a:rPr lang="zh-CN" altLang="en-US" dirty="0"/>
              <a:t>，攻击者攻击</a:t>
            </a:r>
            <a:r>
              <a:rPr lang="en-US" altLang="zh-CN" dirty="0">
                <a:hlinkClick r:id="rId2"/>
              </a:rPr>
              <a:t>root</a:t>
            </a:r>
            <a:r>
              <a:rPr lang="zh-CN" altLang="en-US" dirty="0"/>
              <a:t>程序，然后执行类似“</a:t>
            </a:r>
            <a:r>
              <a:rPr lang="en-US" altLang="zh-CN" dirty="0"/>
              <a:t>exec(</a:t>
            </a:r>
            <a:r>
              <a:rPr lang="en-US" altLang="zh-CN" dirty="0" err="1"/>
              <a:t>sh</a:t>
            </a:r>
            <a:r>
              <a:rPr lang="en-US" altLang="zh-CN" dirty="0"/>
              <a:t>)”</a:t>
            </a:r>
            <a:r>
              <a:rPr lang="zh-CN" altLang="en-US" dirty="0"/>
              <a:t>的执行代码来获得</a:t>
            </a:r>
            <a:r>
              <a:rPr lang="en-US" altLang="zh-CN" dirty="0"/>
              <a:t>root</a:t>
            </a:r>
            <a:r>
              <a:rPr lang="zh-CN" altLang="en-US" dirty="0"/>
              <a:t>权限的</a:t>
            </a:r>
            <a:r>
              <a:rPr lang="en-US" altLang="zh-CN" dirty="0"/>
              <a:t>shell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攻击</a:t>
            </a:r>
            <a:r>
              <a:rPr lang="zh-CN" altLang="en-US" dirty="0"/>
              <a:t>者必须达到如下的两个</a:t>
            </a:r>
            <a:r>
              <a:rPr lang="zh-CN" altLang="en-US" dirty="0" smtClean="0"/>
              <a:t>目标</a:t>
            </a:r>
            <a:endParaRPr lang="zh-CN" altLang="en-US" dirty="0"/>
          </a:p>
          <a:p>
            <a:pPr lvl="1"/>
            <a:r>
              <a:rPr lang="zh-CN" altLang="en-US" dirty="0" smtClean="0"/>
              <a:t>在</a:t>
            </a:r>
            <a:r>
              <a:rPr lang="zh-CN" altLang="en-US" dirty="0"/>
              <a:t>程序的</a:t>
            </a:r>
            <a:r>
              <a:rPr lang="zh-CN" altLang="en-US" dirty="0">
                <a:hlinkClick r:id="rId3"/>
              </a:rPr>
              <a:t>地址空间</a:t>
            </a:r>
            <a:r>
              <a:rPr lang="zh-CN" altLang="en-US" dirty="0"/>
              <a:t>里安排适当的</a:t>
            </a:r>
            <a:r>
              <a:rPr lang="zh-CN" altLang="en-US" dirty="0">
                <a:hlinkClick r:id="rId4"/>
              </a:rPr>
              <a:t>代码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 smtClean="0"/>
              <a:t>通过</a:t>
            </a:r>
            <a:r>
              <a:rPr lang="zh-CN" altLang="en-US" dirty="0"/>
              <a:t>适当的初始化</a:t>
            </a:r>
            <a:r>
              <a:rPr lang="zh-CN" altLang="en-US" dirty="0">
                <a:hlinkClick r:id="rId5"/>
              </a:rPr>
              <a:t>寄存器</a:t>
            </a:r>
            <a:r>
              <a:rPr lang="zh-CN" altLang="en-US" dirty="0"/>
              <a:t>和内存，让程序跳转到入侵者安排的地址空间执行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121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76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如何植入恶意攻击代码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植入法</a:t>
            </a:r>
            <a:endParaRPr lang="zh-CN" altLang="en-US" dirty="0"/>
          </a:p>
          <a:p>
            <a:pPr lvl="1"/>
            <a:r>
              <a:rPr lang="zh-CN" altLang="en-US" dirty="0" smtClean="0"/>
              <a:t>被</a:t>
            </a:r>
            <a:r>
              <a:rPr lang="zh-CN" altLang="en-US" dirty="0"/>
              <a:t>攻击的程序输入一个字符串，程序会把这个字符串放到缓冲区里</a:t>
            </a:r>
            <a:r>
              <a:rPr lang="zh-CN" altLang="en-US" dirty="0" smtClean="0"/>
              <a:t>。字符串包含可以在被攻击硬件</a:t>
            </a:r>
            <a:r>
              <a:rPr lang="zh-CN" altLang="en-US" dirty="0"/>
              <a:t>平台上运行的指令序列</a:t>
            </a:r>
            <a:r>
              <a:rPr lang="zh-CN" altLang="en-US" dirty="0" smtClean="0"/>
              <a:t>。攻击</a:t>
            </a:r>
            <a:r>
              <a:rPr lang="zh-CN" altLang="en-US" dirty="0"/>
              <a:t>者用被攻击</a:t>
            </a:r>
            <a:r>
              <a:rPr lang="zh-CN" altLang="en-US" dirty="0" smtClean="0"/>
              <a:t>程序缓冲区</a:t>
            </a:r>
            <a:r>
              <a:rPr lang="zh-CN" altLang="en-US" dirty="0"/>
              <a:t>来存放攻击代码。缓冲区可以设在任何地方</a:t>
            </a:r>
            <a:r>
              <a:rPr lang="zh-CN" altLang="en-US" dirty="0" smtClean="0"/>
              <a:t>：栈</a:t>
            </a:r>
            <a:r>
              <a:rPr lang="zh-CN" altLang="en-US" dirty="0"/>
              <a:t>（</a:t>
            </a:r>
            <a:r>
              <a:rPr lang="en-US" altLang="zh-CN" dirty="0"/>
              <a:t>stack</a:t>
            </a:r>
            <a:r>
              <a:rPr lang="zh-CN" altLang="en-US" dirty="0"/>
              <a:t>，自动变量）、堆（</a:t>
            </a:r>
            <a:r>
              <a:rPr lang="en-US" altLang="zh-CN" dirty="0">
                <a:hlinkClick r:id="rId2"/>
              </a:rPr>
              <a:t>heap</a:t>
            </a:r>
            <a:r>
              <a:rPr lang="zh-CN" altLang="en-US" dirty="0"/>
              <a:t>，动态分配的内存区）和静态资料区。</a:t>
            </a:r>
          </a:p>
          <a:p>
            <a:r>
              <a:rPr lang="zh-CN" altLang="en-US" dirty="0" smtClean="0"/>
              <a:t>利用</a:t>
            </a:r>
            <a:r>
              <a:rPr lang="zh-CN" altLang="en-US" dirty="0"/>
              <a:t>已经存在的</a:t>
            </a:r>
            <a:r>
              <a:rPr lang="zh-CN" altLang="en-US" dirty="0" smtClean="0"/>
              <a:t>代码</a:t>
            </a:r>
            <a:endParaRPr lang="zh-CN" altLang="en-US" dirty="0"/>
          </a:p>
          <a:p>
            <a:pPr lvl="1"/>
            <a:r>
              <a:rPr lang="zh-CN" altLang="en-US" dirty="0" smtClean="0"/>
              <a:t>攻击</a:t>
            </a:r>
            <a:r>
              <a:rPr lang="zh-CN" altLang="en-US" dirty="0"/>
              <a:t>者想要的代码</a:t>
            </a:r>
            <a:r>
              <a:rPr lang="zh-CN" altLang="en-US" dirty="0" smtClean="0"/>
              <a:t>已在</a:t>
            </a:r>
            <a:r>
              <a:rPr lang="zh-CN" altLang="en-US" dirty="0"/>
              <a:t>被攻击的程序中了，攻击</a:t>
            </a:r>
            <a:r>
              <a:rPr lang="zh-CN" altLang="en-US" dirty="0" smtClean="0"/>
              <a:t>者只需修改代码参数</a:t>
            </a:r>
            <a:r>
              <a:rPr lang="zh-CN" altLang="en-US" dirty="0"/>
              <a:t>。比如，攻击代码要求执行“</a:t>
            </a:r>
            <a:r>
              <a:rPr lang="en-US" altLang="zh-CN" dirty="0"/>
              <a:t>exec (“/</a:t>
            </a:r>
            <a:r>
              <a:rPr lang="en-US" altLang="zh-CN" dirty="0">
                <a:hlinkClick r:id="rId3"/>
              </a:rPr>
              <a:t>bin</a:t>
            </a:r>
            <a:r>
              <a:rPr lang="en-US" altLang="zh-CN" dirty="0"/>
              <a:t>/</a:t>
            </a:r>
            <a:r>
              <a:rPr lang="en-US" altLang="zh-CN" dirty="0" err="1"/>
              <a:t>sh</a:t>
            </a:r>
            <a:r>
              <a:rPr lang="en-US" altLang="zh-CN" dirty="0"/>
              <a:t>”)”</a:t>
            </a:r>
            <a:r>
              <a:rPr lang="zh-CN" altLang="en-US" dirty="0"/>
              <a:t>，而在</a:t>
            </a:r>
            <a:r>
              <a:rPr lang="en-US" altLang="zh-CN" dirty="0" err="1">
                <a:hlinkClick r:id="rId4"/>
              </a:rPr>
              <a:t>libc</a:t>
            </a:r>
            <a:r>
              <a:rPr lang="zh-CN" altLang="en-US" dirty="0"/>
              <a:t>库中的代码执行“</a:t>
            </a:r>
            <a:r>
              <a:rPr lang="en-US" altLang="zh-CN" dirty="0"/>
              <a:t>exec (</a:t>
            </a:r>
            <a:r>
              <a:rPr lang="en-US" altLang="zh-CN" dirty="0" err="1">
                <a:hlinkClick r:id="rId5"/>
              </a:rPr>
              <a:t>arg</a:t>
            </a:r>
            <a:r>
              <a:rPr lang="en-US" altLang="zh-CN" dirty="0"/>
              <a:t>)”</a:t>
            </a:r>
            <a:r>
              <a:rPr lang="zh-CN" altLang="en-US" dirty="0"/>
              <a:t>，其中</a:t>
            </a:r>
            <a:r>
              <a:rPr lang="en-US" altLang="zh-CN" dirty="0" err="1"/>
              <a:t>arg</a:t>
            </a:r>
            <a:r>
              <a:rPr lang="zh-CN" altLang="en-US" dirty="0"/>
              <a:t>使一个指向一个字符串的指针参数</a:t>
            </a:r>
            <a:r>
              <a:rPr lang="zh-CN" altLang="en-US" dirty="0" smtClean="0"/>
              <a:t>，攻击</a:t>
            </a:r>
            <a:r>
              <a:rPr lang="zh-CN" altLang="en-US" dirty="0"/>
              <a:t>者</a:t>
            </a:r>
            <a:r>
              <a:rPr lang="zh-CN" altLang="en-US" dirty="0" smtClean="0"/>
              <a:t>只需传入</a:t>
            </a:r>
            <a:r>
              <a:rPr lang="zh-CN" altLang="en-US" dirty="0"/>
              <a:t>的参数指针改向指向”</a:t>
            </a:r>
            <a:r>
              <a:rPr lang="en-US" altLang="zh-CN" dirty="0"/>
              <a:t>/bin/</a:t>
            </a:r>
            <a:r>
              <a:rPr lang="en-US" altLang="zh-CN" dirty="0" err="1"/>
              <a:t>sh</a:t>
            </a:r>
            <a:r>
              <a:rPr lang="en-US" altLang="zh-CN" dirty="0"/>
              <a:t>”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前面的</a:t>
            </a:r>
            <a:r>
              <a:rPr lang="en-US" altLang="zh-CN" dirty="0" smtClean="0"/>
              <a:t>Hacker</a:t>
            </a:r>
            <a:r>
              <a:rPr lang="zh-CN" altLang="en-US" dirty="0" smtClean="0"/>
              <a:t>程序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122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43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强制</a:t>
            </a:r>
            <a:r>
              <a:rPr lang="zh-CN" altLang="en-US" dirty="0"/>
              <a:t>写正确的代码的</a:t>
            </a:r>
            <a:r>
              <a:rPr lang="zh-CN" altLang="en-US" dirty="0" smtClean="0"/>
              <a:t>方法</a:t>
            </a:r>
            <a:endParaRPr lang="en-US" altLang="zh-CN" dirty="0" smtClean="0"/>
          </a:p>
          <a:p>
            <a:r>
              <a:rPr lang="zh-CN" altLang="en-US" dirty="0"/>
              <a:t>利用</a:t>
            </a:r>
            <a:r>
              <a:rPr lang="zh-CN" altLang="en-US" dirty="0">
                <a:hlinkClick r:id="rId2"/>
              </a:rPr>
              <a:t>编译器</a:t>
            </a:r>
            <a:r>
              <a:rPr lang="zh-CN" altLang="en-US" dirty="0"/>
              <a:t>的边界检查来实现缓冲区的保护</a:t>
            </a:r>
          </a:p>
          <a:p>
            <a:r>
              <a:rPr lang="zh-CN" altLang="en-US" dirty="0" smtClean="0"/>
              <a:t>地址空间随机化（栈位置固定）</a:t>
            </a:r>
            <a:endParaRPr lang="en-US" altLang="zh-CN" dirty="0" smtClean="0"/>
          </a:p>
          <a:p>
            <a:r>
              <a:rPr lang="zh-CN" altLang="en-US" dirty="0" smtClean="0"/>
              <a:t>栈破坏检测，增加哨兵值</a:t>
            </a:r>
            <a:endParaRPr lang="en-US" altLang="zh-CN" dirty="0" smtClean="0"/>
          </a:p>
          <a:p>
            <a:r>
              <a:rPr lang="zh-CN" altLang="en-US" dirty="0" smtClean="0"/>
              <a:t>操作系统强制数据段代码不可执行：</a:t>
            </a:r>
            <a:r>
              <a:rPr lang="zh-CN" altLang="en-US" dirty="0" smtClean="0">
                <a:solidFill>
                  <a:srgbClr val="FF0000"/>
                </a:solidFill>
              </a:rPr>
              <a:t>非</a:t>
            </a:r>
            <a:r>
              <a:rPr lang="zh-CN" altLang="en-US" dirty="0">
                <a:solidFill>
                  <a:srgbClr val="FF0000"/>
                </a:solidFill>
              </a:rPr>
              <a:t>执行的缓冲区技术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缓冲区溢出根源：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Unix</a:t>
            </a:r>
            <a:r>
              <a:rPr lang="zh-CN" altLang="en-US" dirty="0" smtClean="0"/>
              <a:t>和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为实现</a:t>
            </a:r>
            <a:r>
              <a:rPr lang="zh-CN" altLang="en-US" dirty="0"/>
              <a:t>更好的性能和</a:t>
            </a:r>
            <a:r>
              <a:rPr lang="zh-CN" altLang="en-US" dirty="0" smtClean="0"/>
              <a:t>功能，在</a:t>
            </a:r>
            <a:r>
              <a:rPr lang="zh-CN" altLang="en-US" dirty="0"/>
              <a:t>数据段中动态地放入可执行的代码</a:t>
            </a:r>
            <a:endParaRPr lang="en-US" altLang="zh-CN" dirty="0"/>
          </a:p>
          <a:p>
            <a:pPr lvl="2"/>
            <a:r>
              <a:rPr lang="zh-CN" altLang="en-US" dirty="0" smtClean="0"/>
              <a:t>早期</a:t>
            </a:r>
            <a:r>
              <a:rPr lang="en-US" altLang="zh-CN" dirty="0" smtClean="0"/>
              <a:t>Unix</a:t>
            </a:r>
            <a:r>
              <a:rPr lang="zh-CN" altLang="en-US" dirty="0"/>
              <a:t>系统设计中，只允许程序代码在代码段中执行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为保持兼容性，不可能使所有程序的数据段不可执行，可以</a:t>
            </a:r>
            <a:r>
              <a:rPr lang="zh-CN" altLang="en-US" dirty="0"/>
              <a:t>设定堆栈数据段不可执行</a:t>
            </a:r>
            <a:r>
              <a:rPr lang="zh-CN" altLang="en-US" dirty="0" smtClean="0"/>
              <a:t>，几乎</a:t>
            </a:r>
            <a:r>
              <a:rPr lang="zh-CN" altLang="en-US" dirty="0"/>
              <a:t>没有任何</a:t>
            </a:r>
            <a:r>
              <a:rPr lang="zh-CN" altLang="en-US" dirty="0" smtClean="0"/>
              <a:t>合法程序</a:t>
            </a:r>
            <a:r>
              <a:rPr lang="zh-CN" altLang="en-US" dirty="0"/>
              <a:t>会</a:t>
            </a:r>
            <a:r>
              <a:rPr lang="zh-CN" altLang="en-US" dirty="0" smtClean="0"/>
              <a:t>在栈</a:t>
            </a:r>
            <a:r>
              <a:rPr lang="zh-CN" altLang="en-US" dirty="0"/>
              <a:t>中存放代码，这种做法几乎不</a:t>
            </a:r>
            <a:r>
              <a:rPr lang="zh-CN" altLang="en-US" dirty="0" smtClean="0"/>
              <a:t>产生兼容性问题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123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87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程序转换概述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IA-32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指令系统概述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IA-32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常用指令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语言程序的机器级表示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复杂数据类型的分配和访问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越界访问和缓冲区溢出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altLang="zh-CN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X86-64</a:t>
            </a:r>
            <a:r>
              <a:rPr lang="zh-CN" alt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系统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124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4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X86-64</a:t>
            </a:r>
            <a:r>
              <a:rPr lang="zh-CN" altLang="en-US" dirty="0" smtClean="0"/>
              <a:t>架构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18488" cy="5616624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最早推出的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位架构是基于超长指令字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VLIW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IA-64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体系结构，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称其为显式并行指令计算机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EPIC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Explicitly Parallel Instruction Computer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）。安腾和安腾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分别在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年问世，它们是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IA-64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体系结构的最早的具体实现。 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AMD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公司利用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IA-64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架构上的失败，抢先在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年推出兼容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IA-32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位版本指令集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x86-64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AMD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获得了以前属于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的一些高端市场。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AMD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后来将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x86-64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更名为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AMD64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年推出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IA32-EM64T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，它支持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x86-64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指令集。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为了表示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EM64T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位模式特点，又使其与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IA-64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有所区别，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年开始把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EM64T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改名为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 64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125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0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X86-64</a:t>
            </a:r>
            <a:r>
              <a:rPr lang="zh-CN" altLang="en-US" dirty="0" smtClean="0"/>
              <a:t>架构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IA-32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相比，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x86-64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架构的主要特点</a:t>
            </a:r>
          </a:p>
          <a:p>
            <a:pPr lvl="1"/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新增</a:t>
            </a:r>
            <a:r>
              <a:rPr lang="en-US" altLang="zh-CN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通用寄存器：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R8~R15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。可作为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R8B~R15B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R8W~R15W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位寄存器（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R8D~R15D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GPRs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</a:t>
            </a: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位扩充到</a:t>
            </a:r>
            <a:r>
              <a:rPr lang="en-US" altLang="zh-CN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EBX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EDX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EBP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对应扩展寄存器分别为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RBX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RCX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RDX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RBP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RDI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位变为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位，故逻辑</a:t>
            </a: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地址从</a:t>
            </a:r>
            <a:r>
              <a:rPr lang="en-US" altLang="zh-CN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位变为</a:t>
            </a:r>
            <a:r>
              <a:rPr lang="en-US" altLang="zh-CN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过程调用时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通用寄存器而不是栈来传递参数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因此很多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过程不用访问栈，这使得大多数情况下执行时间比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IA-32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代码更短</a:t>
            </a:r>
          </a:p>
          <a:p>
            <a:pPr lvl="1"/>
            <a:r>
              <a:rPr lang="en-US" altLang="zh-CN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位的</a:t>
            </a:r>
            <a:r>
              <a:rPr lang="en-US" altLang="zh-CN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MMX</a:t>
            </a: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寄存器从原来的</a:t>
            </a:r>
            <a:r>
              <a:rPr lang="en-US" altLang="zh-CN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个增加到</a:t>
            </a:r>
            <a:r>
              <a:rPr lang="en-US" altLang="zh-CN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浮点操作采用基于</a:t>
            </a:r>
            <a:r>
              <a:rPr lang="en-US" altLang="zh-CN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SSE</a:t>
            </a: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的面向</a:t>
            </a:r>
            <a:r>
              <a:rPr lang="en-US" altLang="zh-CN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XMM</a:t>
            </a: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寄存器的指令集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，而不采用基于浮点寄存器栈的指令集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x86-64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中，浮点运算采用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指令，</a:t>
            </a:r>
            <a:r>
              <a:rPr lang="zh-CN" altLang="en-US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浮点数存放在</a:t>
            </a:r>
            <a:r>
              <a:rPr lang="en-US" altLang="zh-CN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lang="zh-CN" altLang="en-US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位的</a:t>
            </a:r>
            <a:r>
              <a:rPr lang="en-US" altLang="zh-CN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XMM</a:t>
            </a:r>
            <a:r>
              <a:rPr lang="zh-CN" altLang="en-US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寄存器中</a:t>
            </a:r>
          </a:p>
          <a:p>
            <a:pPr lvl="1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126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6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X86-64</a:t>
            </a:r>
            <a:r>
              <a:rPr lang="zh-CN" altLang="en-US" dirty="0"/>
              <a:t>架构（自学）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>
                <a:ea typeface="微软雅黑" panose="020B0503020204020204" pitchFamily="34" charset="-122"/>
              </a:rPr>
              <a:t>过程调用的参数传递</a:t>
            </a:r>
          </a:p>
          <a:p>
            <a:pPr lvl="1"/>
            <a:r>
              <a:rPr lang="zh-CN" altLang="en-US" dirty="0">
                <a:ea typeface="微软雅黑" panose="020B0503020204020204" pitchFamily="34" charset="-122"/>
              </a:rPr>
              <a:t>通过寄存器传送参数</a:t>
            </a:r>
          </a:p>
          <a:p>
            <a:pPr lvl="1"/>
            <a:r>
              <a:rPr lang="zh-CN" altLang="en-US" dirty="0">
                <a:ea typeface="微软雅黑" panose="020B0503020204020204" pitchFamily="34" charset="-122"/>
              </a:rPr>
              <a:t>最多可有</a:t>
            </a:r>
            <a:r>
              <a:rPr lang="en-US" altLang="zh-CN" dirty="0">
                <a:ea typeface="微软雅黑" panose="020B0503020204020204" pitchFamily="34" charset="-122"/>
              </a:rPr>
              <a:t>6</a:t>
            </a:r>
            <a:r>
              <a:rPr lang="zh-CN" altLang="en-US" dirty="0">
                <a:ea typeface="微软雅黑" panose="020B0503020204020204" pitchFamily="34" charset="-122"/>
              </a:rPr>
              <a:t>个整型或指针型参数通过寄存器传递</a:t>
            </a:r>
          </a:p>
          <a:p>
            <a:pPr lvl="1"/>
            <a:r>
              <a:rPr lang="zh-CN" altLang="en-US" dirty="0">
                <a:ea typeface="微软雅黑" panose="020B0503020204020204" pitchFamily="34" charset="-122"/>
              </a:rPr>
              <a:t>超过</a:t>
            </a:r>
            <a:r>
              <a:rPr lang="en-US" altLang="zh-CN" dirty="0">
                <a:ea typeface="微软雅黑" panose="020B0503020204020204" pitchFamily="34" charset="-122"/>
              </a:rPr>
              <a:t>6</a:t>
            </a:r>
            <a:r>
              <a:rPr lang="zh-CN" altLang="en-US" dirty="0">
                <a:ea typeface="微软雅黑" panose="020B0503020204020204" pitchFamily="34" charset="-122"/>
              </a:rPr>
              <a:t>个入口参数时，后面的通过栈来传递</a:t>
            </a:r>
          </a:p>
          <a:p>
            <a:pPr lvl="1"/>
            <a:r>
              <a:rPr lang="zh-CN" altLang="en-US" dirty="0">
                <a:ea typeface="微软雅黑" panose="020B0503020204020204" pitchFamily="34" charset="-122"/>
              </a:rPr>
              <a:t>在栈中传递的参数</a:t>
            </a:r>
            <a:r>
              <a:rPr lang="zh-CN" altLang="en-US" dirty="0">
                <a:solidFill>
                  <a:srgbClr val="FF3300"/>
                </a:solidFill>
                <a:ea typeface="微软雅黑" panose="020B0503020204020204" pitchFamily="34" charset="-122"/>
              </a:rPr>
              <a:t>若是基本类型，则都被分配</a:t>
            </a:r>
            <a:r>
              <a:rPr lang="en-US" altLang="zh-CN" dirty="0">
                <a:solidFill>
                  <a:srgbClr val="FF3300"/>
                </a:solidFill>
                <a:ea typeface="微软雅黑" panose="020B0503020204020204" pitchFamily="34" charset="-122"/>
              </a:rPr>
              <a:t>8</a:t>
            </a:r>
            <a:r>
              <a:rPr lang="zh-CN" altLang="en-US" dirty="0">
                <a:solidFill>
                  <a:srgbClr val="FF3300"/>
                </a:solidFill>
                <a:ea typeface="微软雅黑" panose="020B0503020204020204" pitchFamily="34" charset="-122"/>
              </a:rPr>
              <a:t>个字节</a:t>
            </a:r>
          </a:p>
          <a:p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127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99233"/>
            <a:ext cx="7342632" cy="2468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720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X86-64</a:t>
            </a:r>
            <a:r>
              <a:rPr lang="zh-CN" altLang="en-US" dirty="0"/>
              <a:t>架构过程调用举例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128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pic>
        <p:nvPicPr>
          <p:cNvPr id="5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0" y="4679950"/>
            <a:ext cx="66421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08278" y="779156"/>
            <a:ext cx="4772025" cy="569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2667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>
              <a:lnSpc>
                <a:spcPct val="95000"/>
              </a:lnSpc>
            </a:pPr>
            <a:r>
              <a:rPr lang="en-US" altLang="zh-CN" sz="2000" i="0" dirty="0" smtClean="0">
                <a:solidFill>
                  <a:srgbClr val="000000"/>
                </a:solidFill>
              </a:rPr>
              <a:t>long caller ( ) </a:t>
            </a:r>
          </a:p>
          <a:p>
            <a:pPr algn="l" eaLnBrk="0" hangingPunct="0">
              <a:lnSpc>
                <a:spcPct val="95000"/>
              </a:lnSpc>
            </a:pPr>
            <a:r>
              <a:rPr lang="en-US" altLang="zh-CN" sz="2000" i="0" dirty="0" smtClean="0">
                <a:solidFill>
                  <a:srgbClr val="000000"/>
                </a:solidFill>
              </a:rPr>
              <a:t>{ </a:t>
            </a:r>
          </a:p>
          <a:p>
            <a:pPr algn="l" eaLnBrk="0" hangingPunct="0">
              <a:lnSpc>
                <a:spcPct val="95000"/>
              </a:lnSpc>
            </a:pPr>
            <a:r>
              <a:rPr lang="en-US" altLang="zh-CN" sz="2000" i="0" dirty="0" smtClean="0">
                <a:solidFill>
                  <a:srgbClr val="000000"/>
                </a:solidFill>
              </a:rPr>
              <a:t>    char a=1</a:t>
            </a:r>
            <a:r>
              <a:rPr lang="zh-CN" altLang="en-US" sz="2000" i="0" dirty="0" smtClean="0">
                <a:solidFill>
                  <a:srgbClr val="000000"/>
                </a:solidFill>
              </a:rPr>
              <a:t>；</a:t>
            </a:r>
          </a:p>
          <a:p>
            <a:pPr algn="l" eaLnBrk="0" hangingPunct="0">
              <a:lnSpc>
                <a:spcPct val="95000"/>
              </a:lnSpc>
            </a:pPr>
            <a:r>
              <a:rPr lang="en-US" altLang="zh-CN" sz="2000" i="0" dirty="0" smtClean="0">
                <a:solidFill>
                  <a:srgbClr val="000000"/>
                </a:solidFill>
              </a:rPr>
              <a:t>    short b=2</a:t>
            </a:r>
            <a:r>
              <a:rPr lang="zh-CN" altLang="en-US" sz="2000" i="0" dirty="0" smtClean="0">
                <a:solidFill>
                  <a:srgbClr val="000000"/>
                </a:solidFill>
              </a:rPr>
              <a:t>；</a:t>
            </a:r>
          </a:p>
          <a:p>
            <a:pPr algn="l" eaLnBrk="0" hangingPunct="0">
              <a:lnSpc>
                <a:spcPct val="95000"/>
              </a:lnSpc>
            </a:pPr>
            <a:r>
              <a:rPr lang="zh-CN" altLang="en-US" sz="2000" i="0" dirty="0" smtClean="0">
                <a:solidFill>
                  <a:srgbClr val="000000"/>
                </a:solidFill>
              </a:rPr>
              <a:t>    </a:t>
            </a:r>
            <a:r>
              <a:rPr lang="en-US" altLang="zh-CN" sz="2000" i="0" dirty="0" err="1" smtClean="0">
                <a:solidFill>
                  <a:srgbClr val="000000"/>
                </a:solidFill>
              </a:rPr>
              <a:t>int</a:t>
            </a:r>
            <a:r>
              <a:rPr lang="en-US" altLang="zh-CN" sz="2000" i="0" dirty="0" smtClean="0">
                <a:solidFill>
                  <a:srgbClr val="000000"/>
                </a:solidFill>
              </a:rPr>
              <a:t> c=3</a:t>
            </a:r>
            <a:r>
              <a:rPr lang="zh-CN" altLang="en-US" sz="2000" i="0" dirty="0" smtClean="0">
                <a:solidFill>
                  <a:srgbClr val="000000"/>
                </a:solidFill>
              </a:rPr>
              <a:t>；</a:t>
            </a:r>
          </a:p>
          <a:p>
            <a:pPr algn="l" eaLnBrk="0" hangingPunct="0">
              <a:lnSpc>
                <a:spcPct val="95000"/>
              </a:lnSpc>
            </a:pPr>
            <a:r>
              <a:rPr lang="en-US" altLang="zh-CN" sz="2000" i="0" dirty="0" smtClean="0">
                <a:solidFill>
                  <a:srgbClr val="000000"/>
                </a:solidFill>
              </a:rPr>
              <a:t>    long d=4</a:t>
            </a:r>
            <a:r>
              <a:rPr lang="zh-CN" altLang="en-US" sz="2000" i="0" dirty="0" smtClean="0">
                <a:solidFill>
                  <a:srgbClr val="000000"/>
                </a:solidFill>
              </a:rPr>
              <a:t>；</a:t>
            </a:r>
          </a:p>
          <a:p>
            <a:pPr algn="l" eaLnBrk="0" hangingPunct="0">
              <a:lnSpc>
                <a:spcPct val="95000"/>
              </a:lnSpc>
            </a:pPr>
            <a:r>
              <a:rPr lang="en-US" altLang="zh-CN" sz="2000" i="0" dirty="0" smtClean="0">
                <a:solidFill>
                  <a:srgbClr val="000000"/>
                </a:solidFill>
              </a:rPr>
              <a:t>    </a:t>
            </a:r>
            <a:r>
              <a:rPr lang="en-US" altLang="zh-CN" sz="2000" i="0" dirty="0" smtClean="0">
                <a:solidFill>
                  <a:srgbClr val="FF3300"/>
                </a:solidFill>
              </a:rPr>
              <a:t>test(a, &amp;a, b, &amp;b, c, &amp;c, </a:t>
            </a:r>
            <a:r>
              <a:rPr lang="en-US" altLang="zh-CN" sz="2000" i="0" dirty="0" smtClean="0">
                <a:solidFill>
                  <a:srgbClr val="007635"/>
                </a:solidFill>
              </a:rPr>
              <a:t>d, &amp;d</a:t>
            </a:r>
            <a:r>
              <a:rPr lang="en-US" altLang="zh-CN" sz="2000" i="0" dirty="0" smtClean="0">
                <a:solidFill>
                  <a:srgbClr val="FF3300"/>
                </a:solidFill>
              </a:rPr>
              <a:t>);</a:t>
            </a:r>
          </a:p>
          <a:p>
            <a:pPr algn="l" eaLnBrk="0" hangingPunct="0">
              <a:lnSpc>
                <a:spcPct val="95000"/>
              </a:lnSpc>
            </a:pPr>
            <a:r>
              <a:rPr lang="en-US" altLang="zh-CN" sz="2000" i="0" dirty="0" smtClean="0">
                <a:solidFill>
                  <a:srgbClr val="000000"/>
                </a:solidFill>
              </a:rPr>
              <a:t>    return  a*</a:t>
            </a:r>
            <a:r>
              <a:rPr lang="en-US" altLang="zh-CN" sz="2000" i="0" dirty="0" err="1" smtClean="0">
                <a:solidFill>
                  <a:srgbClr val="000000"/>
                </a:solidFill>
              </a:rPr>
              <a:t>b+c</a:t>
            </a:r>
            <a:r>
              <a:rPr lang="en-US" altLang="zh-CN" sz="2000" i="0" dirty="0" smtClean="0">
                <a:solidFill>
                  <a:srgbClr val="000000"/>
                </a:solidFill>
              </a:rPr>
              <a:t>*d;</a:t>
            </a:r>
          </a:p>
          <a:p>
            <a:pPr algn="l" eaLnBrk="0" hangingPunct="0">
              <a:lnSpc>
                <a:spcPct val="95000"/>
              </a:lnSpc>
            </a:pPr>
            <a:r>
              <a:rPr lang="en-US" altLang="zh-CN" sz="2000" i="0" dirty="0" smtClean="0">
                <a:solidFill>
                  <a:srgbClr val="000000"/>
                </a:solidFill>
              </a:rPr>
              <a:t>}</a:t>
            </a:r>
          </a:p>
          <a:p>
            <a:pPr algn="l" eaLnBrk="0" hangingPunct="0">
              <a:lnSpc>
                <a:spcPct val="95000"/>
              </a:lnSpc>
            </a:pPr>
            <a:endParaRPr lang="en-US" altLang="zh-CN" sz="800" i="0" dirty="0" smtClean="0">
              <a:solidFill>
                <a:srgbClr val="000000"/>
              </a:solidFill>
            </a:endParaRPr>
          </a:p>
          <a:p>
            <a:pPr algn="l" eaLnBrk="0" hangingPunct="0">
              <a:lnSpc>
                <a:spcPct val="95000"/>
              </a:lnSpc>
            </a:pPr>
            <a:r>
              <a:rPr lang="en-US" altLang="zh-CN" sz="2000" i="0" dirty="0" smtClean="0">
                <a:solidFill>
                  <a:srgbClr val="000000"/>
                </a:solidFill>
              </a:rPr>
              <a:t>void test(char a, char *</a:t>
            </a:r>
            <a:r>
              <a:rPr lang="en-US" altLang="zh-CN" sz="2000" i="0" dirty="0" err="1" smtClean="0">
                <a:solidFill>
                  <a:srgbClr val="000000"/>
                </a:solidFill>
              </a:rPr>
              <a:t>ap</a:t>
            </a:r>
            <a:r>
              <a:rPr lang="en-US" altLang="zh-CN" sz="2000" i="0" dirty="0" smtClean="0">
                <a:solidFill>
                  <a:srgbClr val="000000"/>
                </a:solidFill>
              </a:rPr>
              <a:t>, </a:t>
            </a:r>
          </a:p>
          <a:p>
            <a:pPr algn="l" eaLnBrk="0" hangingPunct="0">
              <a:lnSpc>
                <a:spcPct val="95000"/>
              </a:lnSpc>
            </a:pPr>
            <a:r>
              <a:rPr lang="en-US" altLang="zh-CN" sz="2000" i="0" dirty="0" smtClean="0">
                <a:solidFill>
                  <a:srgbClr val="000000"/>
                </a:solidFill>
              </a:rPr>
              <a:t>               short b, short *</a:t>
            </a:r>
            <a:r>
              <a:rPr lang="en-US" altLang="zh-CN" sz="2000" i="0" dirty="0" err="1" smtClean="0">
                <a:solidFill>
                  <a:srgbClr val="000000"/>
                </a:solidFill>
              </a:rPr>
              <a:t>bp</a:t>
            </a:r>
            <a:r>
              <a:rPr lang="en-US" altLang="zh-CN" sz="2000" i="0" dirty="0" smtClean="0">
                <a:solidFill>
                  <a:srgbClr val="000000"/>
                </a:solidFill>
              </a:rPr>
              <a:t>, </a:t>
            </a:r>
          </a:p>
          <a:p>
            <a:pPr algn="l" eaLnBrk="0" hangingPunct="0">
              <a:lnSpc>
                <a:spcPct val="95000"/>
              </a:lnSpc>
            </a:pPr>
            <a:r>
              <a:rPr lang="en-US" altLang="zh-CN" sz="2000" i="0" dirty="0" smtClean="0">
                <a:solidFill>
                  <a:srgbClr val="000000"/>
                </a:solidFill>
              </a:rPr>
              <a:t>               </a:t>
            </a:r>
            <a:r>
              <a:rPr lang="en-US" altLang="zh-CN" sz="2000" i="0" dirty="0" err="1" smtClean="0">
                <a:solidFill>
                  <a:srgbClr val="000000"/>
                </a:solidFill>
              </a:rPr>
              <a:t>int</a:t>
            </a:r>
            <a:r>
              <a:rPr lang="en-US" altLang="zh-CN" sz="2000" i="0" dirty="0" smtClean="0">
                <a:solidFill>
                  <a:srgbClr val="000000"/>
                </a:solidFill>
              </a:rPr>
              <a:t> c, </a:t>
            </a:r>
            <a:r>
              <a:rPr lang="en-US" altLang="zh-CN" sz="2000" i="0" dirty="0" err="1" smtClean="0">
                <a:solidFill>
                  <a:srgbClr val="000000"/>
                </a:solidFill>
              </a:rPr>
              <a:t>int</a:t>
            </a:r>
            <a:r>
              <a:rPr lang="en-US" altLang="zh-CN" sz="2000" i="0" dirty="0" smtClean="0">
                <a:solidFill>
                  <a:srgbClr val="000000"/>
                </a:solidFill>
              </a:rPr>
              <a:t> *</a:t>
            </a:r>
            <a:r>
              <a:rPr lang="en-US" altLang="zh-CN" sz="2000" i="0" dirty="0" err="1" smtClean="0">
                <a:solidFill>
                  <a:srgbClr val="000000"/>
                </a:solidFill>
              </a:rPr>
              <a:t>cp</a:t>
            </a:r>
            <a:r>
              <a:rPr lang="en-US" altLang="zh-CN" sz="2000" i="0" dirty="0" smtClean="0">
                <a:solidFill>
                  <a:srgbClr val="000000"/>
                </a:solidFill>
              </a:rPr>
              <a:t>, </a:t>
            </a:r>
          </a:p>
          <a:p>
            <a:pPr algn="l" eaLnBrk="0" hangingPunct="0">
              <a:lnSpc>
                <a:spcPct val="95000"/>
              </a:lnSpc>
            </a:pPr>
            <a:r>
              <a:rPr lang="en-US" altLang="zh-CN" sz="2000" i="0" dirty="0" smtClean="0">
                <a:solidFill>
                  <a:srgbClr val="000000"/>
                </a:solidFill>
              </a:rPr>
              <a:t>               long d, long *</a:t>
            </a:r>
            <a:r>
              <a:rPr lang="en-US" altLang="zh-CN" sz="2000" i="0" dirty="0" err="1" smtClean="0">
                <a:solidFill>
                  <a:srgbClr val="000000"/>
                </a:solidFill>
              </a:rPr>
              <a:t>dp</a:t>
            </a:r>
            <a:r>
              <a:rPr lang="en-US" altLang="zh-CN" sz="2000" i="0" dirty="0" smtClean="0">
                <a:solidFill>
                  <a:srgbClr val="000000"/>
                </a:solidFill>
              </a:rPr>
              <a:t>)</a:t>
            </a:r>
          </a:p>
          <a:p>
            <a:pPr algn="l" eaLnBrk="0" hangingPunct="0">
              <a:lnSpc>
                <a:spcPct val="95000"/>
              </a:lnSpc>
            </a:pPr>
            <a:r>
              <a:rPr lang="en-US" altLang="zh-CN" sz="2000" i="0" dirty="0" smtClean="0">
                <a:solidFill>
                  <a:srgbClr val="000000"/>
                </a:solidFill>
              </a:rPr>
              <a:t>{</a:t>
            </a:r>
          </a:p>
          <a:p>
            <a:pPr algn="l" eaLnBrk="0" hangingPunct="0">
              <a:lnSpc>
                <a:spcPct val="95000"/>
              </a:lnSpc>
            </a:pPr>
            <a:r>
              <a:rPr lang="en-US" altLang="zh-CN" sz="2000" i="0" dirty="0" smtClean="0">
                <a:solidFill>
                  <a:srgbClr val="000000"/>
                </a:solidFill>
              </a:rPr>
              <a:t>	*</a:t>
            </a:r>
            <a:r>
              <a:rPr lang="en-US" altLang="zh-CN" sz="2000" i="0" dirty="0" err="1" smtClean="0">
                <a:solidFill>
                  <a:srgbClr val="000000"/>
                </a:solidFill>
              </a:rPr>
              <a:t>ap</a:t>
            </a:r>
            <a:r>
              <a:rPr lang="en-US" altLang="zh-CN" sz="2000" i="0" dirty="0" smtClean="0">
                <a:solidFill>
                  <a:srgbClr val="000000"/>
                </a:solidFill>
              </a:rPr>
              <a:t>+=a;</a:t>
            </a:r>
          </a:p>
          <a:p>
            <a:pPr algn="l" eaLnBrk="0" hangingPunct="0">
              <a:lnSpc>
                <a:spcPct val="95000"/>
              </a:lnSpc>
            </a:pPr>
            <a:r>
              <a:rPr lang="en-US" altLang="zh-CN" sz="2000" i="0" dirty="0" smtClean="0">
                <a:solidFill>
                  <a:srgbClr val="000000"/>
                </a:solidFill>
              </a:rPr>
              <a:t>	*</a:t>
            </a:r>
            <a:r>
              <a:rPr lang="en-US" altLang="zh-CN" sz="2000" i="0" dirty="0" err="1" smtClean="0">
                <a:solidFill>
                  <a:srgbClr val="000000"/>
                </a:solidFill>
              </a:rPr>
              <a:t>bp</a:t>
            </a:r>
            <a:r>
              <a:rPr lang="en-US" altLang="zh-CN" sz="2000" i="0" dirty="0" smtClean="0">
                <a:solidFill>
                  <a:srgbClr val="000000"/>
                </a:solidFill>
              </a:rPr>
              <a:t>+=b;</a:t>
            </a:r>
          </a:p>
          <a:p>
            <a:pPr algn="l" eaLnBrk="0" hangingPunct="0">
              <a:lnSpc>
                <a:spcPct val="95000"/>
              </a:lnSpc>
            </a:pPr>
            <a:r>
              <a:rPr lang="en-US" altLang="zh-CN" sz="2000" i="0" dirty="0" smtClean="0">
                <a:solidFill>
                  <a:srgbClr val="000000"/>
                </a:solidFill>
              </a:rPr>
              <a:t>	*</a:t>
            </a:r>
            <a:r>
              <a:rPr lang="en-US" altLang="zh-CN" sz="2000" i="0" dirty="0" err="1" smtClean="0">
                <a:solidFill>
                  <a:srgbClr val="000000"/>
                </a:solidFill>
              </a:rPr>
              <a:t>cp</a:t>
            </a:r>
            <a:r>
              <a:rPr lang="en-US" altLang="zh-CN" sz="2000" i="0" dirty="0" smtClean="0">
                <a:solidFill>
                  <a:srgbClr val="000000"/>
                </a:solidFill>
              </a:rPr>
              <a:t>+=c;</a:t>
            </a:r>
          </a:p>
          <a:p>
            <a:pPr algn="l" eaLnBrk="0" hangingPunct="0">
              <a:lnSpc>
                <a:spcPct val="95000"/>
              </a:lnSpc>
            </a:pPr>
            <a:r>
              <a:rPr lang="en-US" altLang="zh-CN" sz="2000" i="0" dirty="0" smtClean="0">
                <a:solidFill>
                  <a:srgbClr val="000000"/>
                </a:solidFill>
              </a:rPr>
              <a:t>	*</a:t>
            </a:r>
            <a:r>
              <a:rPr lang="en-US" altLang="zh-CN" sz="2000" i="0" dirty="0" err="1" smtClean="0">
                <a:solidFill>
                  <a:srgbClr val="000000"/>
                </a:solidFill>
              </a:rPr>
              <a:t>dp</a:t>
            </a:r>
            <a:r>
              <a:rPr lang="en-US" altLang="zh-CN" sz="2000" i="0" dirty="0" smtClean="0">
                <a:solidFill>
                  <a:srgbClr val="000000"/>
                </a:solidFill>
              </a:rPr>
              <a:t>+=d;</a:t>
            </a:r>
          </a:p>
          <a:p>
            <a:pPr algn="l" eaLnBrk="0" hangingPunct="0">
              <a:lnSpc>
                <a:spcPct val="95000"/>
              </a:lnSpc>
            </a:pPr>
            <a:r>
              <a:rPr lang="en-US" altLang="zh-CN" sz="2000" i="0" dirty="0" smtClean="0">
                <a:solidFill>
                  <a:srgbClr val="000000"/>
                </a:solidFill>
              </a:rPr>
              <a:t>}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938" y="1312863"/>
            <a:ext cx="4346575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513" y="908050"/>
            <a:ext cx="39147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2051050" y="1628775"/>
            <a:ext cx="4095750" cy="72072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1835695" y="2122488"/>
            <a:ext cx="3591967" cy="46037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2185988" y="1839913"/>
            <a:ext cx="4500562" cy="239712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2051050" y="1538286"/>
            <a:ext cx="5761038" cy="450851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V="1">
            <a:off x="4437063" y="2573338"/>
            <a:ext cx="1260475" cy="90487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3986213" y="2754313"/>
            <a:ext cx="1665287" cy="404812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1331913" y="3114675"/>
            <a:ext cx="2971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>
              <a:spcBef>
                <a:spcPct val="50000"/>
              </a:spcBef>
            </a:pPr>
            <a:r>
              <a:rPr lang="zh-CN" altLang="en-US" sz="2000" i="0" smtClean="0">
                <a:solidFill>
                  <a:srgbClr val="FF3300"/>
                </a:solidFill>
              </a:rPr>
              <a:t>其他</a:t>
            </a:r>
            <a:r>
              <a:rPr lang="en-US" altLang="zh-CN" sz="2000" i="0" smtClean="0">
                <a:solidFill>
                  <a:srgbClr val="FF3300"/>
                </a:solidFill>
              </a:rPr>
              <a:t>6</a:t>
            </a:r>
            <a:r>
              <a:rPr lang="zh-CN" altLang="en-US" sz="2000" i="0" smtClean="0">
                <a:solidFill>
                  <a:srgbClr val="FF3300"/>
                </a:solidFill>
              </a:rPr>
              <a:t>个参数在哪里？</a:t>
            </a:r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3627438" y="3698875"/>
            <a:ext cx="1258887" cy="1755775"/>
          </a:xfrm>
          <a:prstGeom prst="line">
            <a:avLst/>
          </a:prstGeom>
          <a:noFill/>
          <a:ln w="57150">
            <a:solidFill>
              <a:srgbClr val="33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3986213" y="3968750"/>
            <a:ext cx="2251075" cy="1485900"/>
          </a:xfrm>
          <a:prstGeom prst="line">
            <a:avLst/>
          </a:prstGeom>
          <a:noFill/>
          <a:ln w="57150">
            <a:solidFill>
              <a:srgbClr val="33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Line 19"/>
          <p:cNvSpPr>
            <a:spLocks noChangeShapeType="1"/>
          </p:cNvSpPr>
          <p:nvPr/>
        </p:nvSpPr>
        <p:spPr bwMode="auto">
          <a:xfrm>
            <a:off x="3222625" y="4329113"/>
            <a:ext cx="4454525" cy="1079500"/>
          </a:xfrm>
          <a:prstGeom prst="line">
            <a:avLst/>
          </a:prstGeom>
          <a:noFill/>
          <a:ln w="57150">
            <a:solidFill>
              <a:srgbClr val="33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5111750" y="3667837"/>
            <a:ext cx="3170238" cy="73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>
              <a:spcBef>
                <a:spcPct val="50000"/>
              </a:spcBef>
            </a:pPr>
            <a:r>
              <a:rPr lang="zh-CN" altLang="en-US" sz="2200" i="0" dirty="0" smtClean="0">
                <a:solidFill>
                  <a:srgbClr val="FF3300"/>
                </a:solidFill>
              </a:rPr>
              <a:t>    </a:t>
            </a:r>
            <a:r>
              <a:rPr lang="zh-CN" altLang="en-US" sz="2000" i="0" dirty="0" smtClean="0">
                <a:solidFill>
                  <a:srgbClr val="3333CC"/>
                </a:solidFill>
              </a:rPr>
              <a:t>执行到</a:t>
            </a:r>
            <a:r>
              <a:rPr lang="en-US" altLang="zh-CN" sz="2000" i="0" dirty="0" smtClean="0">
                <a:solidFill>
                  <a:srgbClr val="3333CC"/>
                </a:solidFill>
              </a:rPr>
              <a:t>caller</a:t>
            </a:r>
            <a:r>
              <a:rPr lang="zh-CN" altLang="en-US" sz="2000" i="0" dirty="0" smtClean="0">
                <a:solidFill>
                  <a:srgbClr val="3333CC"/>
                </a:solidFill>
              </a:rPr>
              <a:t>的</a:t>
            </a:r>
            <a:r>
              <a:rPr lang="en-US" altLang="zh-CN" sz="2000" i="0" dirty="0" smtClean="0">
                <a:solidFill>
                  <a:srgbClr val="3333CC"/>
                </a:solidFill>
              </a:rPr>
              <a:t>call</a:t>
            </a:r>
            <a:r>
              <a:rPr lang="zh-CN" altLang="en-US" sz="2000" i="0" dirty="0" smtClean="0">
                <a:solidFill>
                  <a:srgbClr val="3333CC"/>
                </a:solidFill>
              </a:rPr>
              <a:t>指令前，栈中的状态如何？</a:t>
            </a:r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>
            <a:off x="2185988" y="3743325"/>
            <a:ext cx="2025650" cy="2881313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2546350" y="3968750"/>
            <a:ext cx="2790825" cy="2251075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Line 26"/>
          <p:cNvSpPr>
            <a:spLocks noChangeShapeType="1"/>
          </p:cNvSpPr>
          <p:nvPr/>
        </p:nvSpPr>
        <p:spPr bwMode="auto">
          <a:xfrm>
            <a:off x="2051050" y="4329113"/>
            <a:ext cx="4995863" cy="15303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826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X86-64</a:t>
            </a:r>
            <a:r>
              <a:rPr lang="zh-CN" altLang="en-US" dirty="0"/>
              <a:t>架构过程调用举例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129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pic>
        <p:nvPicPr>
          <p:cNvPr id="5" name="Picture 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728663"/>
            <a:ext cx="3960813" cy="599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1016000" y="4329113"/>
            <a:ext cx="1081088" cy="2070100"/>
            <a:chOff x="640" y="2755"/>
            <a:chExt cx="681" cy="1248"/>
          </a:xfrm>
        </p:grpSpPr>
        <p:sp>
          <p:nvSpPr>
            <p:cNvPr id="7" name="Line 19"/>
            <p:cNvSpPr>
              <a:spLocks noChangeShapeType="1"/>
            </p:cNvSpPr>
            <p:nvPr/>
          </p:nvSpPr>
          <p:spPr bwMode="auto">
            <a:xfrm>
              <a:off x="1009" y="2755"/>
              <a:ext cx="283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Line 20"/>
            <p:cNvSpPr>
              <a:spLocks noChangeShapeType="1"/>
            </p:cNvSpPr>
            <p:nvPr/>
          </p:nvSpPr>
          <p:spPr bwMode="auto">
            <a:xfrm>
              <a:off x="697" y="3010"/>
              <a:ext cx="283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Line 21"/>
            <p:cNvSpPr>
              <a:spLocks noChangeShapeType="1"/>
            </p:cNvSpPr>
            <p:nvPr/>
          </p:nvSpPr>
          <p:spPr bwMode="auto">
            <a:xfrm>
              <a:off x="1038" y="3266"/>
              <a:ext cx="283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Line 22"/>
            <p:cNvSpPr>
              <a:spLocks noChangeShapeType="1"/>
            </p:cNvSpPr>
            <p:nvPr/>
          </p:nvSpPr>
          <p:spPr bwMode="auto">
            <a:xfrm>
              <a:off x="640" y="3492"/>
              <a:ext cx="283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Line 23"/>
            <p:cNvSpPr>
              <a:spLocks noChangeShapeType="1"/>
            </p:cNvSpPr>
            <p:nvPr/>
          </p:nvSpPr>
          <p:spPr bwMode="auto">
            <a:xfrm>
              <a:off x="1038" y="3748"/>
              <a:ext cx="283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Line 24"/>
            <p:cNvSpPr>
              <a:spLocks noChangeShapeType="1"/>
            </p:cNvSpPr>
            <p:nvPr/>
          </p:nvSpPr>
          <p:spPr bwMode="auto">
            <a:xfrm>
              <a:off x="640" y="4003"/>
              <a:ext cx="283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938" y="1268413"/>
            <a:ext cx="4346575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513" y="908050"/>
            <a:ext cx="39147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Line 7"/>
          <p:cNvSpPr>
            <a:spLocks noChangeShapeType="1"/>
          </p:cNvSpPr>
          <p:nvPr/>
        </p:nvSpPr>
        <p:spPr bwMode="auto">
          <a:xfrm flipH="1" flipV="1">
            <a:off x="7002463" y="2754313"/>
            <a:ext cx="1349375" cy="3014662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4751388" y="4060825"/>
            <a:ext cx="4049712" cy="256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/>
            <a:r>
              <a:rPr lang="en-US" altLang="zh-CN" i="0" smtClean="0">
                <a:solidFill>
                  <a:srgbClr val="000000"/>
                </a:solidFill>
              </a:rPr>
              <a:t>long caller ( ) </a:t>
            </a:r>
          </a:p>
          <a:p>
            <a:pPr algn="l" eaLnBrk="0" hangingPunct="0"/>
            <a:r>
              <a:rPr lang="en-US" altLang="zh-CN" i="0" smtClean="0">
                <a:solidFill>
                  <a:srgbClr val="000000"/>
                </a:solidFill>
              </a:rPr>
              <a:t>{ </a:t>
            </a:r>
          </a:p>
          <a:p>
            <a:pPr algn="l" eaLnBrk="0" hangingPunct="0"/>
            <a:r>
              <a:rPr lang="en-US" altLang="zh-CN" i="0" smtClean="0">
                <a:solidFill>
                  <a:srgbClr val="000000"/>
                </a:solidFill>
              </a:rPr>
              <a:t>    char a=1</a:t>
            </a:r>
            <a:r>
              <a:rPr lang="zh-CN" altLang="en-US" i="0" smtClean="0">
                <a:solidFill>
                  <a:srgbClr val="000000"/>
                </a:solidFill>
              </a:rPr>
              <a:t>；</a:t>
            </a:r>
          </a:p>
          <a:p>
            <a:pPr algn="l" eaLnBrk="0" hangingPunct="0"/>
            <a:r>
              <a:rPr lang="en-US" altLang="zh-CN" i="0" smtClean="0">
                <a:solidFill>
                  <a:srgbClr val="000000"/>
                </a:solidFill>
              </a:rPr>
              <a:t>    short b=2</a:t>
            </a:r>
            <a:r>
              <a:rPr lang="zh-CN" altLang="en-US" i="0" smtClean="0">
                <a:solidFill>
                  <a:srgbClr val="000000"/>
                </a:solidFill>
              </a:rPr>
              <a:t>；</a:t>
            </a:r>
          </a:p>
          <a:p>
            <a:pPr algn="l" eaLnBrk="0" hangingPunct="0"/>
            <a:r>
              <a:rPr lang="zh-CN" altLang="en-US" i="0" smtClean="0">
                <a:solidFill>
                  <a:srgbClr val="000000"/>
                </a:solidFill>
              </a:rPr>
              <a:t>    </a:t>
            </a:r>
            <a:r>
              <a:rPr lang="en-US" altLang="zh-CN" i="0" smtClean="0">
                <a:solidFill>
                  <a:srgbClr val="000000"/>
                </a:solidFill>
              </a:rPr>
              <a:t>int c=3</a:t>
            </a:r>
            <a:r>
              <a:rPr lang="zh-CN" altLang="en-US" i="0" smtClean="0">
                <a:solidFill>
                  <a:srgbClr val="000000"/>
                </a:solidFill>
              </a:rPr>
              <a:t>；</a:t>
            </a:r>
          </a:p>
          <a:p>
            <a:pPr algn="l" eaLnBrk="0" hangingPunct="0"/>
            <a:r>
              <a:rPr lang="en-US" altLang="zh-CN" i="0" smtClean="0">
                <a:solidFill>
                  <a:srgbClr val="000000"/>
                </a:solidFill>
              </a:rPr>
              <a:t>    long d=4</a:t>
            </a:r>
            <a:r>
              <a:rPr lang="zh-CN" altLang="en-US" i="0" smtClean="0">
                <a:solidFill>
                  <a:srgbClr val="000000"/>
                </a:solidFill>
              </a:rPr>
              <a:t>；</a:t>
            </a:r>
          </a:p>
          <a:p>
            <a:pPr algn="l" eaLnBrk="0" hangingPunct="0"/>
            <a:r>
              <a:rPr lang="en-US" altLang="zh-CN" i="0" smtClean="0">
                <a:solidFill>
                  <a:srgbClr val="000000"/>
                </a:solidFill>
              </a:rPr>
              <a:t>    </a:t>
            </a:r>
            <a:r>
              <a:rPr lang="en-US" altLang="zh-CN" i="0" smtClean="0">
                <a:solidFill>
                  <a:srgbClr val="FF3300"/>
                </a:solidFill>
              </a:rPr>
              <a:t>test(a, &amp;a, b, &amp;b, c, &amp;c, </a:t>
            </a:r>
            <a:r>
              <a:rPr lang="en-US" altLang="zh-CN" i="0" smtClean="0">
                <a:solidFill>
                  <a:srgbClr val="007635"/>
                </a:solidFill>
              </a:rPr>
              <a:t>d, &amp;d</a:t>
            </a:r>
            <a:r>
              <a:rPr lang="en-US" altLang="zh-CN" i="0" smtClean="0">
                <a:solidFill>
                  <a:srgbClr val="FF3300"/>
                </a:solidFill>
              </a:rPr>
              <a:t>);</a:t>
            </a:r>
          </a:p>
          <a:p>
            <a:pPr algn="l" eaLnBrk="0" hangingPunct="0"/>
            <a:r>
              <a:rPr lang="en-US" altLang="zh-CN" i="0" smtClean="0">
                <a:solidFill>
                  <a:srgbClr val="000000"/>
                </a:solidFill>
              </a:rPr>
              <a:t>    return  a*b+c*d;</a:t>
            </a:r>
          </a:p>
          <a:p>
            <a:pPr algn="l" eaLnBrk="0" hangingPunct="0"/>
            <a:r>
              <a:rPr lang="en-US" altLang="zh-CN" i="0" smtClean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7" name="Line 10"/>
          <p:cNvSpPr>
            <a:spLocks noChangeShapeType="1"/>
          </p:cNvSpPr>
          <p:nvPr/>
        </p:nvSpPr>
        <p:spPr bwMode="auto">
          <a:xfrm flipH="1" flipV="1">
            <a:off x="6777038" y="3203575"/>
            <a:ext cx="1169987" cy="25654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206375" y="1133475"/>
            <a:ext cx="3825875" cy="1574800"/>
          </a:xfrm>
          <a:prstGeom prst="rect">
            <a:avLst/>
          </a:prstGeom>
          <a:solidFill>
            <a:srgbClr val="0000FF">
              <a:alpha val="1803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/>
            <a:endParaRPr lang="zh-CN" altLang="en-US" i="0" smtClean="0">
              <a:solidFill>
                <a:srgbClr val="000000"/>
              </a:solidFill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206375" y="684213"/>
            <a:ext cx="3851275" cy="450850"/>
          </a:xfrm>
          <a:prstGeom prst="rect">
            <a:avLst/>
          </a:prstGeom>
          <a:solidFill>
            <a:srgbClr val="FF0000">
              <a:alpha val="1686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/>
            <a:endParaRPr lang="zh-CN" altLang="en-US" i="0" smtClean="0">
              <a:solidFill>
                <a:srgbClr val="000000"/>
              </a:solidFill>
            </a:endParaRPr>
          </a:p>
        </p:txBody>
      </p:sp>
      <p:grpSp>
        <p:nvGrpSpPr>
          <p:cNvPr id="20" name="Group 17"/>
          <p:cNvGrpSpPr>
            <a:grpSpLocks/>
          </p:cNvGrpSpPr>
          <p:nvPr/>
        </p:nvGrpSpPr>
        <p:grpSpPr bwMode="auto">
          <a:xfrm>
            <a:off x="206375" y="2528888"/>
            <a:ext cx="5535613" cy="990600"/>
            <a:chOff x="130" y="1678"/>
            <a:chExt cx="3487" cy="624"/>
          </a:xfrm>
        </p:grpSpPr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130" y="1820"/>
              <a:ext cx="2495" cy="482"/>
            </a:xfrm>
            <a:prstGeom prst="rect">
              <a:avLst/>
            </a:prstGeom>
            <a:solidFill>
              <a:schemeClr val="hlink">
                <a:alpha val="2196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/>
              <a:endParaRPr lang="zh-CN" altLang="en-US" i="0" smtClean="0">
                <a:solidFill>
                  <a:srgbClr val="000000"/>
                </a:solidFill>
              </a:endParaRPr>
            </a:p>
          </p:txBody>
        </p:sp>
        <p:sp>
          <p:nvSpPr>
            <p:cNvPr id="22" name="Line 14"/>
            <p:cNvSpPr>
              <a:spLocks noChangeShapeType="1"/>
            </p:cNvSpPr>
            <p:nvPr/>
          </p:nvSpPr>
          <p:spPr bwMode="auto">
            <a:xfrm flipV="1">
              <a:off x="2568" y="1678"/>
              <a:ext cx="1049" cy="31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Group 18"/>
          <p:cNvGrpSpPr>
            <a:grpSpLocks/>
          </p:cNvGrpSpPr>
          <p:nvPr/>
        </p:nvGrpSpPr>
        <p:grpSpPr bwMode="auto">
          <a:xfrm>
            <a:off x="206375" y="3159125"/>
            <a:ext cx="5535613" cy="765175"/>
            <a:chOff x="130" y="2047"/>
            <a:chExt cx="3487" cy="482"/>
          </a:xfrm>
        </p:grpSpPr>
        <p:sp>
          <p:nvSpPr>
            <p:cNvPr id="24" name="Rectangle 15"/>
            <p:cNvSpPr>
              <a:spLocks noChangeArrowheads="1"/>
            </p:cNvSpPr>
            <p:nvPr/>
          </p:nvSpPr>
          <p:spPr bwMode="auto">
            <a:xfrm>
              <a:off x="130" y="2302"/>
              <a:ext cx="2240" cy="227"/>
            </a:xfrm>
            <a:prstGeom prst="rect">
              <a:avLst/>
            </a:prstGeom>
            <a:solidFill>
              <a:schemeClr val="folHlink">
                <a:alpha val="23921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/>
              <a:endParaRPr lang="zh-CN" altLang="en-US" i="0" smtClean="0">
                <a:solidFill>
                  <a:srgbClr val="000000"/>
                </a:solidFill>
              </a:endParaRPr>
            </a:p>
          </p:txBody>
        </p:sp>
        <p:sp>
          <p:nvSpPr>
            <p:cNvPr id="25" name="Line 16"/>
            <p:cNvSpPr>
              <a:spLocks noChangeShapeType="1"/>
            </p:cNvSpPr>
            <p:nvPr/>
          </p:nvSpPr>
          <p:spPr bwMode="auto">
            <a:xfrm flipV="1">
              <a:off x="2398" y="2047"/>
              <a:ext cx="1219" cy="36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4751388" y="1358900"/>
            <a:ext cx="3376612" cy="960438"/>
          </a:xfrm>
          <a:prstGeom prst="rect">
            <a:avLst/>
          </a:prstGeom>
          <a:solidFill>
            <a:srgbClr val="0000FF">
              <a:alpha val="1294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/>
            <a:endParaRPr lang="zh-CN" altLang="en-US" i="0" smtClean="0">
              <a:solidFill>
                <a:srgbClr val="000000"/>
              </a:solidFill>
            </a:endParaRPr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 flipV="1">
            <a:off x="3986213" y="1898650"/>
            <a:ext cx="765175" cy="90488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 Box 30"/>
          <p:cNvSpPr txBox="1">
            <a:spLocks noChangeArrowheads="1"/>
          </p:cNvSpPr>
          <p:nvPr/>
        </p:nvSpPr>
        <p:spPr bwMode="auto">
          <a:xfrm>
            <a:off x="1241425" y="6399213"/>
            <a:ext cx="22050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>
              <a:spcBef>
                <a:spcPct val="50000"/>
              </a:spcBef>
            </a:pPr>
            <a:r>
              <a:rPr lang="zh-CN" altLang="en-US" i="0" smtClean="0">
                <a:solidFill>
                  <a:srgbClr val="FF3300"/>
                </a:solidFill>
              </a:rPr>
              <a:t>第</a:t>
            </a:r>
            <a:r>
              <a:rPr lang="en-US" altLang="zh-CN" i="0" smtClean="0">
                <a:solidFill>
                  <a:srgbClr val="FF3300"/>
                </a:solidFill>
              </a:rPr>
              <a:t>15</a:t>
            </a:r>
            <a:r>
              <a:rPr lang="zh-CN" altLang="en-US" i="0" smtClean="0">
                <a:solidFill>
                  <a:srgbClr val="FF3300"/>
                </a:solidFill>
              </a:rPr>
              <a:t>条指令</a:t>
            </a:r>
          </a:p>
        </p:txBody>
      </p:sp>
    </p:spTree>
    <p:extLst>
      <p:ext uri="{BB962C8B-B14F-4D97-AF65-F5344CB8AC3E}">
        <p14:creationId xmlns:p14="http://schemas.microsoft.com/office/powerpoint/2010/main" val="150253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26" grpId="0" animBg="1"/>
      <p:bldP spid="27" grpId="0" animBg="1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GCC</a:t>
            </a:r>
            <a:r>
              <a:rPr lang="zh-CN" altLang="en-US" dirty="0" smtClean="0"/>
              <a:t>实例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两个源程序文件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test1.c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test2.c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，最终生成可执行文件为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gcc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-O1 test1.c test2.c -o test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-O1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表示一级优化，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-O2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为二级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指出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输出文件名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gcc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-c test1.s 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-o 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test.o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13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37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百度面试题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endParaRPr lang="en-US" altLang="zh-CN" sz="2000" b="1" dirty="0" smtClean="0">
              <a:solidFill>
                <a:srgbClr val="00A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b="1" dirty="0" smtClean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sz="2000" b="1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include &lt;</a:t>
            </a:r>
            <a:r>
              <a:rPr lang="en-US" altLang="zh-CN" sz="2000" b="1" dirty="0" err="1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stdio.h</a:t>
            </a:r>
            <a:r>
              <a:rPr lang="en-US" altLang="zh-CN" sz="2000" b="1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</a:t>
            </a: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 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 </a:t>
            </a:r>
            <a:r>
              <a:rPr lang="en-US" altLang="zh-CN" sz="20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2000" b="1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"a = %d\n"</a:t>
            </a: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0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Tx/>
              <a:buNone/>
              <a:defRPr/>
            </a:pPr>
            <a:r>
              <a:rPr lang="zh-CN" altLang="en-US" sz="2000" dirty="0" smtClean="0"/>
              <a:t>    </a:t>
            </a:r>
            <a:endParaRPr lang="zh-CN" altLang="en-US" sz="2000" dirty="0"/>
          </a:p>
          <a:p>
            <a:pPr>
              <a:buFontTx/>
              <a:buNone/>
              <a:defRPr/>
            </a:pPr>
            <a:r>
              <a:rPr lang="zh-CN" altLang="en-US" sz="2000" dirty="0">
                <a:solidFill>
                  <a:srgbClr val="008000"/>
                </a:solidFill>
              </a:rPr>
              <a:t>在</a:t>
            </a:r>
            <a:r>
              <a:rPr lang="en-US" altLang="zh-CN" sz="2000" dirty="0">
                <a:solidFill>
                  <a:srgbClr val="008000"/>
                </a:solidFill>
              </a:rPr>
              <a:t>IA-32</a:t>
            </a:r>
            <a:r>
              <a:rPr lang="zh-CN" altLang="en-US" sz="2000" dirty="0">
                <a:solidFill>
                  <a:srgbClr val="008000"/>
                </a:solidFill>
              </a:rPr>
              <a:t>上运行时，打印结果为</a:t>
            </a:r>
            <a:r>
              <a:rPr lang="en-US" altLang="zh-CN" sz="2000" dirty="0">
                <a:solidFill>
                  <a:srgbClr val="008000"/>
                </a:solidFill>
              </a:rPr>
              <a:t>a=0</a:t>
            </a:r>
          </a:p>
          <a:p>
            <a:pPr>
              <a:buFontTx/>
              <a:buNone/>
              <a:defRPr/>
            </a:pPr>
            <a:r>
              <a:rPr lang="zh-CN" altLang="en-US" sz="2000" dirty="0">
                <a:solidFill>
                  <a:srgbClr val="008000"/>
                </a:solidFill>
              </a:rPr>
              <a:t>在</a:t>
            </a:r>
            <a:r>
              <a:rPr lang="en-US" altLang="zh-CN" sz="2000" dirty="0">
                <a:solidFill>
                  <a:srgbClr val="008000"/>
                </a:solidFill>
              </a:rPr>
              <a:t>x86-64</a:t>
            </a:r>
            <a:r>
              <a:rPr lang="zh-CN" altLang="en-US" sz="2000" dirty="0">
                <a:solidFill>
                  <a:srgbClr val="008000"/>
                </a:solidFill>
              </a:rPr>
              <a:t>上运行时，打印出来的</a:t>
            </a:r>
            <a:r>
              <a:rPr lang="en-US" altLang="zh-CN" sz="2000" dirty="0">
                <a:solidFill>
                  <a:srgbClr val="008000"/>
                </a:solidFill>
              </a:rPr>
              <a:t>a</a:t>
            </a:r>
            <a:r>
              <a:rPr lang="zh-CN" altLang="en-US" sz="2000" dirty="0">
                <a:solidFill>
                  <a:srgbClr val="008000"/>
                </a:solidFill>
              </a:rPr>
              <a:t>是一个不确定值</a:t>
            </a:r>
          </a:p>
          <a:p>
            <a:pPr>
              <a:buFontTx/>
              <a:buNone/>
              <a:defRPr/>
            </a:pPr>
            <a:r>
              <a:rPr lang="zh-CN" altLang="en-US" sz="2000" dirty="0">
                <a:solidFill>
                  <a:srgbClr val="FF0000"/>
                </a:solidFill>
              </a:rPr>
              <a:t>为什么？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130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292725" y="1179513"/>
            <a:ext cx="3330575" cy="18774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buFontTx/>
              <a:buNone/>
            </a:pP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理解该问题需要知道：</a:t>
            </a:r>
          </a:p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en-US" altLang="zh-CN" sz="2000" b="1" dirty="0">
                <a:solidFill>
                  <a:srgbClr val="3366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IEEE 754 </a:t>
            </a:r>
            <a:r>
              <a:rPr lang="zh-CN" altLang="en-US" sz="2000" b="1" dirty="0">
                <a:solidFill>
                  <a:srgbClr val="3366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的表示</a:t>
            </a:r>
          </a:p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en-US" altLang="zh-CN" sz="2000" b="1" dirty="0">
                <a:solidFill>
                  <a:srgbClr val="3366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X87 FPU</a:t>
            </a:r>
            <a:r>
              <a:rPr lang="zh-CN" altLang="en-US" sz="2000" b="1" dirty="0">
                <a:solidFill>
                  <a:srgbClr val="3366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的体系结构</a:t>
            </a:r>
          </a:p>
          <a:p>
            <a:pPr marL="342900" indent="-342900" algn="l">
              <a:buFont typeface="Wingdings" panose="05000000000000000000" pitchFamily="2" charset="2"/>
              <a:buChar char="u"/>
            </a:pPr>
            <a:r>
              <a:rPr lang="en-US" altLang="zh-CN" sz="2000" b="1" dirty="0">
                <a:solidFill>
                  <a:srgbClr val="3366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IA-32</a:t>
            </a:r>
            <a:r>
              <a:rPr lang="zh-CN" altLang="en-US" sz="2000" b="1" dirty="0">
                <a:solidFill>
                  <a:srgbClr val="3366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和</a:t>
            </a:r>
            <a:r>
              <a:rPr lang="en-US" altLang="zh-CN" sz="2000" b="1" dirty="0">
                <a:solidFill>
                  <a:srgbClr val="3366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x86-64</a:t>
            </a:r>
            <a:r>
              <a:rPr lang="zh-CN" altLang="en-US" sz="2000" b="1" dirty="0">
                <a:solidFill>
                  <a:srgbClr val="3366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中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过程调用的参数</a:t>
            </a:r>
            <a:r>
              <a:rPr lang="zh-CN" alt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传递</a:t>
            </a:r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95536" y="5788938"/>
            <a:ext cx="866775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spcBef>
                <a:spcPct val="10000"/>
              </a:spcBef>
            </a:pPr>
            <a:r>
              <a:rPr lang="zh-CN" altLang="en-US" sz="2200" i="0" dirty="0" smtClean="0">
                <a:solidFill>
                  <a:srgbClr val="0000FF"/>
                </a:solidFill>
              </a:rPr>
              <a:t>在</a:t>
            </a:r>
            <a:r>
              <a:rPr lang="en-US" altLang="zh-CN" sz="2200" i="0" dirty="0" smtClean="0">
                <a:solidFill>
                  <a:srgbClr val="0000FF"/>
                </a:solidFill>
              </a:rPr>
              <a:t>IA-32</a:t>
            </a:r>
            <a:r>
              <a:rPr lang="zh-CN" altLang="en-US" sz="2200" i="0" dirty="0" smtClean="0">
                <a:solidFill>
                  <a:srgbClr val="0000FF"/>
                </a:solidFill>
              </a:rPr>
              <a:t>中</a:t>
            </a:r>
            <a:r>
              <a:rPr lang="en-US" altLang="zh-CN" sz="2200" i="0" dirty="0" smtClean="0">
                <a:solidFill>
                  <a:srgbClr val="0000FF"/>
                </a:solidFill>
              </a:rPr>
              <a:t>a</a:t>
            </a:r>
            <a:r>
              <a:rPr lang="zh-CN" altLang="en-US" sz="2200" i="0" dirty="0" smtClean="0">
                <a:solidFill>
                  <a:srgbClr val="0000FF"/>
                </a:solidFill>
              </a:rPr>
              <a:t>为</a:t>
            </a:r>
            <a:r>
              <a:rPr lang="en-US" altLang="zh-CN" sz="2200" i="0" dirty="0" smtClean="0">
                <a:solidFill>
                  <a:srgbClr val="0000FF"/>
                </a:solidFill>
              </a:rPr>
              <a:t>float</a:t>
            </a:r>
            <a:r>
              <a:rPr lang="zh-CN" altLang="en-US" sz="2200" i="0" dirty="0" smtClean="0">
                <a:solidFill>
                  <a:srgbClr val="0000FF"/>
                </a:solidFill>
              </a:rPr>
              <a:t>型又怎样呢？</a:t>
            </a:r>
            <a:endParaRPr lang="en-US" altLang="zh-CN" sz="2200" i="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28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X86-64</a:t>
            </a:r>
            <a:r>
              <a:rPr lang="zh-CN" altLang="en-US" dirty="0"/>
              <a:t>架构</a:t>
            </a:r>
            <a:r>
              <a:rPr lang="zh-CN" altLang="en-US" dirty="0" smtClean="0"/>
              <a:t>（</a:t>
            </a:r>
            <a:r>
              <a:rPr lang="en-US" altLang="zh-CN" dirty="0" smtClean="0"/>
              <a:t>Windows-IA32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18488" cy="5256584"/>
          </a:xfrm>
          <a:solidFill>
            <a:srgbClr val="FFFFCC"/>
          </a:solidFill>
        </p:spPr>
        <p:txBody>
          <a:bodyPr/>
          <a:lstStyle/>
          <a:p>
            <a:r>
              <a:rPr lang="en-US" altLang="zh-CN" sz="1800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  		double a = 10;</a:t>
            </a:r>
          </a:p>
          <a:p>
            <a:r>
              <a:rPr lang="en-US" altLang="zh-CN" sz="1800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0x00401342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8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mov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$0x0,%eax</a:t>
            </a:r>
          </a:p>
          <a:p>
            <a:r>
              <a:rPr lang="en-US" altLang="zh-CN" sz="1800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0x00401347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mov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$0x40240000,%edx</a:t>
            </a:r>
          </a:p>
          <a:p>
            <a:r>
              <a:rPr lang="en-US" altLang="zh-CN" sz="1800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0x0040134C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8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mov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%eax,0x18(%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esp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800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0x00401350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8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mov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%edx,0x1c(%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esp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 </a:t>
            </a:r>
            <a:r>
              <a:rPr lang="zh-CN" altLang="en-US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800" b="1" dirty="0" smtClean="0">
                <a:solidFill>
                  <a:srgbClr val="86BC64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800" b="1" dirty="0" smtClean="0">
                <a:solidFill>
                  <a:srgbClr val="86BC64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存</a:t>
            </a:r>
            <a:r>
              <a:rPr lang="en-US" altLang="zh-CN" sz="1800" b="1" dirty="0" smtClean="0">
                <a:solidFill>
                  <a:srgbClr val="86BC64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double 10</a:t>
            </a:r>
            <a:endParaRPr lang="en-US" altLang="zh-CN" sz="1800" b="1" dirty="0">
              <a:solidFill>
                <a:srgbClr val="86BC64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800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5  		</a:t>
            </a:r>
            <a:r>
              <a:rPr lang="en-US" altLang="zh-CN" sz="1800" b="1" dirty="0" err="1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printf</a:t>
            </a:r>
            <a:r>
              <a:rPr lang="en-US" altLang="zh-CN" sz="1800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("a = %d\n", a);</a:t>
            </a:r>
          </a:p>
          <a:p>
            <a:r>
              <a:rPr lang="en-US" altLang="zh-CN" sz="1800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0x00401354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mov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0x18(%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esp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),%</a:t>
            </a:r>
            <a:r>
              <a:rPr lang="en-US" altLang="zh-CN" sz="18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eax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800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0x00401358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8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mov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0x1c(%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esp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),%</a:t>
            </a:r>
            <a:r>
              <a:rPr lang="en-US" altLang="zh-CN" sz="18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edx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0x0040135C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8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mov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%eax,0x4(%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esp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</a:p>
          <a:p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0x00401360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	</a:t>
            </a:r>
            <a:r>
              <a:rPr lang="en-US" altLang="zh-CN" sz="18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mov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%edx,0x8(%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esp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  </a:t>
            </a:r>
            <a:r>
              <a:rPr lang="en-US" altLang="zh-CN" sz="1800" b="1" dirty="0" smtClean="0">
                <a:solidFill>
                  <a:srgbClr val="86BC64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800" b="1" dirty="0" smtClean="0">
                <a:solidFill>
                  <a:srgbClr val="86BC64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准备参数</a:t>
            </a:r>
            <a:r>
              <a:rPr lang="en-US" altLang="zh-CN" sz="1800" b="1" dirty="0" smtClean="0">
                <a:solidFill>
                  <a:srgbClr val="86BC64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</a:t>
            </a:r>
            <a:endParaRPr lang="en-US" altLang="zh-CN" sz="1800" b="1" dirty="0">
              <a:solidFill>
                <a:srgbClr val="86BC64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800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0x00401364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	</a:t>
            </a:r>
            <a:r>
              <a:rPr lang="en-US" altLang="zh-CN" sz="18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movl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$0x403024,(%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esp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</a:t>
            </a:r>
            <a:r>
              <a:rPr lang="en-US" altLang="zh-CN" sz="1800" b="1" dirty="0" smtClean="0">
                <a:solidFill>
                  <a:srgbClr val="86BC64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800" b="1" dirty="0" smtClean="0">
                <a:solidFill>
                  <a:srgbClr val="86BC64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准备打印格式参数</a:t>
            </a:r>
            <a:endParaRPr lang="en-US" altLang="zh-CN" sz="1800" b="1" dirty="0">
              <a:solidFill>
                <a:srgbClr val="86BC64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0x0040136B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	call   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0x401ba0 &lt;</a:t>
            </a:r>
            <a:r>
              <a:rPr lang="en-US" altLang="zh-CN" sz="18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printf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131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62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IA-32</a:t>
            </a:r>
            <a:r>
              <a:rPr lang="zh-CN" altLang="en-US" dirty="0"/>
              <a:t>过程调用参数传递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132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65" y="980728"/>
            <a:ext cx="7291387" cy="612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05073" y="6357961"/>
            <a:ext cx="7470775" cy="355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/>
            <a:r>
              <a:rPr lang="en-US" altLang="zh-CN" sz="2000" i="0" dirty="0" smtClean="0">
                <a:solidFill>
                  <a:srgbClr val="000000"/>
                </a:solidFill>
              </a:rPr>
              <a:t>a</a:t>
            </a:r>
            <a:r>
              <a:rPr lang="zh-CN" altLang="en-US" sz="2000" i="0" dirty="0" smtClean="0">
                <a:solidFill>
                  <a:srgbClr val="000000"/>
                </a:solidFill>
              </a:rPr>
              <a:t>的机器数对应十六进制为：</a:t>
            </a:r>
            <a:r>
              <a:rPr lang="en-US" altLang="zh-CN" sz="2000" i="0" dirty="0" smtClean="0">
                <a:solidFill>
                  <a:srgbClr val="000000"/>
                </a:solidFill>
              </a:rPr>
              <a:t>40 24 00 00 00 00 00 00H</a:t>
            </a:r>
            <a:endParaRPr lang="zh-CN" altLang="en-US" sz="2000" i="0" dirty="0" smtClean="0">
              <a:solidFill>
                <a:srgbClr val="000000"/>
              </a:solidFill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82340" y="3411190"/>
            <a:ext cx="790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>
              <a:spcBef>
                <a:spcPct val="50000"/>
              </a:spcBef>
            </a:pPr>
            <a:r>
              <a:rPr lang="zh-CN" altLang="en-US" i="0" smtClean="0">
                <a:solidFill>
                  <a:srgbClr val="FF3300"/>
                </a:solidFill>
              </a:rPr>
              <a:t>参数</a:t>
            </a:r>
            <a:r>
              <a:rPr lang="en-US" altLang="zh-CN" i="0" smtClean="0">
                <a:solidFill>
                  <a:srgbClr val="FF3300"/>
                </a:solidFill>
              </a:rPr>
              <a:t>1</a:t>
            </a:r>
          </a:p>
        </p:txBody>
      </p: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447402" y="2241203"/>
            <a:ext cx="1035050" cy="990600"/>
            <a:chOff x="130" y="1224"/>
            <a:chExt cx="595" cy="624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30" y="1423"/>
              <a:ext cx="51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>
                <a:spcBef>
                  <a:spcPct val="50000"/>
                </a:spcBef>
              </a:pPr>
              <a:r>
                <a:rPr lang="zh-CN" altLang="en-US" i="0" smtClean="0">
                  <a:solidFill>
                    <a:srgbClr val="FF3300"/>
                  </a:solidFill>
                </a:rPr>
                <a:t>参数</a:t>
              </a:r>
              <a:r>
                <a:rPr lang="en-US" altLang="zh-CN" i="0" smtClean="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10" name="AutoShape 7"/>
            <p:cNvSpPr>
              <a:spLocks/>
            </p:cNvSpPr>
            <p:nvPr/>
          </p:nvSpPr>
          <p:spPr bwMode="auto">
            <a:xfrm>
              <a:off x="584" y="1224"/>
              <a:ext cx="141" cy="624"/>
            </a:xfrm>
            <a:prstGeom prst="leftBrace">
              <a:avLst>
                <a:gd name="adj1" fmla="val 36879"/>
                <a:gd name="adj2" fmla="val 50000"/>
              </a:avLst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/>
              <a:endParaRPr lang="zh-CN" altLang="en-US" i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1572940" y="2690465"/>
            <a:ext cx="4005262" cy="1169988"/>
            <a:chOff x="981" y="1536"/>
            <a:chExt cx="2523" cy="737"/>
          </a:xfrm>
        </p:grpSpPr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981" y="1536"/>
              <a:ext cx="2523" cy="341"/>
            </a:xfrm>
            <a:prstGeom prst="rect">
              <a:avLst/>
            </a:prstGeom>
            <a:solidFill>
              <a:srgbClr val="0000FF">
                <a:alpha val="25098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/>
              <a:endParaRPr lang="zh-CN" altLang="en-US" i="0" smtClean="0">
                <a:solidFill>
                  <a:srgbClr val="000000"/>
                </a:solidFill>
              </a:endParaRPr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2341" y="1962"/>
              <a:ext cx="256" cy="311"/>
            </a:xfrm>
            <a:prstGeom prst="rect">
              <a:avLst/>
            </a:prstGeom>
            <a:solidFill>
              <a:srgbClr val="0000FF">
                <a:alpha val="2196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/>
              <a:endParaRPr lang="zh-CN" altLang="en-US" i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 14"/>
          <p:cNvGrpSpPr>
            <a:grpSpLocks/>
          </p:cNvGrpSpPr>
          <p:nvPr/>
        </p:nvGrpSpPr>
        <p:grpSpPr bwMode="auto">
          <a:xfrm>
            <a:off x="5308327" y="1295053"/>
            <a:ext cx="3465513" cy="1441450"/>
            <a:chOff x="3334" y="657"/>
            <a:chExt cx="2183" cy="908"/>
          </a:xfrm>
        </p:grpSpPr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4042" y="657"/>
              <a:ext cx="147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>
                <a:spcBef>
                  <a:spcPct val="50000"/>
                </a:spcBef>
              </a:pPr>
              <a:r>
                <a:rPr lang="zh-CN" altLang="en-US" sz="2000" i="0" smtClean="0">
                  <a:solidFill>
                    <a:srgbClr val="FF3300"/>
                  </a:solidFill>
                </a:rPr>
                <a:t>打印结果总是全</a:t>
              </a:r>
              <a:r>
                <a:rPr lang="en-US" altLang="zh-CN" sz="2000" i="0" smtClean="0">
                  <a:solidFill>
                    <a:srgbClr val="FF3300"/>
                  </a:solidFill>
                </a:rPr>
                <a:t>0</a:t>
              </a: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 flipH="1">
              <a:off x="3334" y="828"/>
              <a:ext cx="765" cy="737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1334588" y="6713561"/>
            <a:ext cx="4965604" cy="315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75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X86-64</a:t>
            </a:r>
            <a:r>
              <a:rPr lang="zh-CN" altLang="en-US" dirty="0"/>
              <a:t>架构（</a:t>
            </a:r>
            <a:r>
              <a:rPr lang="en-US" altLang="zh-CN" dirty="0"/>
              <a:t>Windows-IA32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18488" cy="5256584"/>
          </a:xfrm>
          <a:solidFill>
            <a:srgbClr val="FFFFCC"/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  		float a = 10;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0x00401342</a:t>
            </a:r>
            <a:r>
              <a:rPr lang="en-US" altLang="zh-CN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20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mov</a:t>
            </a:r>
            <a:r>
              <a:rPr lang="en-US" altLang="zh-CN" sz="20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0x40302c,%eax</a:t>
            </a:r>
          </a:p>
          <a:p>
            <a:pPr marL="0" indent="0">
              <a:buNone/>
            </a:pPr>
            <a:r>
              <a:rPr lang="en-US" altLang="zh-CN" sz="2000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0x00401347</a:t>
            </a:r>
            <a:r>
              <a:rPr lang="en-US" altLang="zh-CN" sz="20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</a:t>
            </a:r>
            <a:r>
              <a:rPr lang="en-US" altLang="zh-CN" sz="20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mov</a:t>
            </a:r>
            <a:r>
              <a:rPr lang="en-US" altLang="zh-CN" sz="20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%eax,0x1c(%</a:t>
            </a:r>
            <a:r>
              <a:rPr lang="en-US" altLang="zh-CN" sz="20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esp</a:t>
            </a:r>
            <a:r>
              <a:rPr lang="en-US" altLang="zh-CN" sz="20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   </a:t>
            </a:r>
            <a:r>
              <a:rPr lang="en-US" altLang="zh-CN" sz="2000" b="1" dirty="0">
                <a:solidFill>
                  <a:srgbClr val="86BC64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2000" b="1" dirty="0" smtClean="0">
                <a:solidFill>
                  <a:srgbClr val="86BC64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存</a:t>
            </a:r>
            <a:r>
              <a:rPr lang="en-US" altLang="zh-CN" sz="2000" b="1" dirty="0" smtClean="0">
                <a:solidFill>
                  <a:srgbClr val="86BC64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000" b="1" dirty="0">
                <a:solidFill>
                  <a:srgbClr val="86BC64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10</a:t>
            </a:r>
          </a:p>
          <a:p>
            <a:pPr marL="0" indent="0">
              <a:buNone/>
            </a:pPr>
            <a:r>
              <a:rPr lang="en-US" altLang="zh-CN" sz="20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5  </a:t>
            </a:r>
            <a:r>
              <a:rPr lang="en-US" altLang="zh-CN" sz="2000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2000" b="1" dirty="0" err="1" smtClean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printf</a:t>
            </a:r>
            <a:r>
              <a:rPr lang="en-US" altLang="zh-CN" sz="2000" b="1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("a = %d\n", a);</a:t>
            </a:r>
          </a:p>
          <a:p>
            <a:pPr marL="0" indent="0">
              <a:buNone/>
            </a:pPr>
            <a:r>
              <a:rPr lang="en-US" altLang="zh-CN" sz="2000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0x0040134B</a:t>
            </a:r>
            <a:r>
              <a:rPr lang="en-US" altLang="zh-CN" sz="20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20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flds</a:t>
            </a:r>
            <a:r>
              <a:rPr lang="en-US" altLang="zh-CN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0x1c(%</a:t>
            </a:r>
            <a:r>
              <a:rPr lang="en-US" altLang="zh-CN" sz="20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esp</a:t>
            </a:r>
            <a:r>
              <a:rPr lang="en-US" altLang="zh-CN" sz="20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</a:t>
            </a:r>
            <a:r>
              <a:rPr lang="zh-CN" altLang="en-US" sz="2000" b="1" dirty="0" smtClean="0">
                <a:solidFill>
                  <a:srgbClr val="CC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局部变量</a:t>
            </a:r>
            <a:r>
              <a:rPr lang="zh-CN" altLang="en-US" sz="2000" b="1" dirty="0">
                <a:solidFill>
                  <a:srgbClr val="CC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区→</a:t>
            </a:r>
            <a:r>
              <a:rPr lang="en-US" altLang="zh-CN" sz="2000" b="1" dirty="0">
                <a:solidFill>
                  <a:srgbClr val="CC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ST(0)</a:t>
            </a:r>
          </a:p>
          <a:p>
            <a:pPr marL="0" indent="0">
              <a:buNone/>
            </a:pPr>
            <a:r>
              <a:rPr lang="en-US" altLang="zh-CN" sz="2000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0x0040134F</a:t>
            </a:r>
            <a:r>
              <a:rPr lang="en-US" altLang="zh-CN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20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fstpl</a:t>
            </a:r>
            <a:r>
              <a:rPr lang="en-US" altLang="zh-CN" sz="20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</a:t>
            </a:r>
            <a:r>
              <a:rPr lang="en-US" altLang="zh-CN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0x4(%</a:t>
            </a:r>
            <a:r>
              <a:rPr lang="en-US" altLang="zh-CN" sz="20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esp</a:t>
            </a:r>
            <a:r>
              <a:rPr lang="en-US" altLang="zh-CN" sz="20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 </a:t>
            </a:r>
            <a:r>
              <a:rPr lang="en-US" altLang="zh-CN" sz="2000" b="1" dirty="0" smtClean="0">
                <a:solidFill>
                  <a:srgbClr val="CC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ST(0</a:t>
            </a:r>
            <a:r>
              <a:rPr lang="en-US" altLang="zh-CN" sz="2000" b="1" dirty="0">
                <a:solidFill>
                  <a:srgbClr val="CC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zh-CN" altLang="en-US" sz="2000" b="1" dirty="0">
                <a:solidFill>
                  <a:srgbClr val="CC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→参数</a:t>
            </a:r>
            <a:r>
              <a:rPr lang="zh-CN" altLang="en-US" sz="2000" b="1" dirty="0" smtClean="0">
                <a:solidFill>
                  <a:srgbClr val="CC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区 </a:t>
            </a:r>
            <a:r>
              <a:rPr lang="en-US" altLang="zh-CN" sz="2000" b="1" dirty="0" smtClean="0">
                <a:solidFill>
                  <a:srgbClr val="CC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endParaRPr lang="en-US" altLang="zh-CN" sz="20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0x00401353</a:t>
            </a:r>
            <a:r>
              <a:rPr lang="en-US" altLang="zh-CN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20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movl</a:t>
            </a:r>
            <a:r>
              <a:rPr lang="en-US" altLang="zh-CN" sz="20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  <a:r>
              <a:rPr lang="en-US" altLang="zh-CN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$0x403024,(%</a:t>
            </a:r>
            <a:r>
              <a:rPr lang="en-US" altLang="zh-CN" sz="20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esp</a:t>
            </a:r>
            <a:r>
              <a:rPr lang="en-US" altLang="zh-CN" sz="20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  </a:t>
            </a:r>
            <a:r>
              <a:rPr lang="en-US" altLang="zh-CN" sz="2000" b="1" dirty="0">
                <a:solidFill>
                  <a:srgbClr val="CC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2000" b="1" dirty="0">
                <a:solidFill>
                  <a:srgbClr val="CC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打印参数</a:t>
            </a:r>
            <a:endParaRPr lang="en-US" altLang="zh-CN" sz="2000" b="1" dirty="0">
              <a:solidFill>
                <a:srgbClr val="CC33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0x0040135A</a:t>
            </a:r>
            <a:r>
              <a:rPr lang="en-US" altLang="zh-CN" sz="20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call   0x401b90 &lt;</a:t>
            </a:r>
            <a:r>
              <a:rPr lang="en-US" altLang="zh-CN" sz="20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printf</a:t>
            </a:r>
            <a:r>
              <a:rPr lang="en-US" altLang="zh-CN" sz="20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&gt;</a:t>
            </a:r>
            <a:endParaRPr lang="en-US" altLang="zh-CN" sz="20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133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96863" y="5138738"/>
            <a:ext cx="866775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spcBef>
                <a:spcPct val="10000"/>
              </a:spcBef>
            </a:pPr>
            <a:r>
              <a:rPr lang="zh-CN" altLang="en-US" sz="2200" i="0" smtClean="0">
                <a:solidFill>
                  <a:srgbClr val="008000"/>
                </a:solidFill>
              </a:rPr>
              <a:t>即</a:t>
            </a:r>
            <a:r>
              <a:rPr lang="zh-CN" altLang="en-US" sz="2200" i="0" dirty="0" smtClean="0">
                <a:solidFill>
                  <a:srgbClr val="008000"/>
                </a:solidFill>
              </a:rPr>
              <a:t>：</a:t>
            </a:r>
            <a:r>
              <a:rPr lang="en-US" altLang="zh-CN" sz="2200" i="0" dirty="0" err="1" smtClean="0">
                <a:solidFill>
                  <a:srgbClr val="CC3300"/>
                </a:solidFill>
              </a:rPr>
              <a:t>flds</a:t>
            </a:r>
            <a:r>
              <a:rPr lang="zh-CN" altLang="en-US" sz="2200" i="0" dirty="0" smtClean="0">
                <a:solidFill>
                  <a:srgbClr val="008000"/>
                </a:solidFill>
              </a:rPr>
              <a:t>将</a:t>
            </a:r>
            <a:r>
              <a:rPr lang="en-US" altLang="zh-CN" sz="2200" i="0" dirty="0" smtClean="0">
                <a:solidFill>
                  <a:srgbClr val="008000"/>
                </a:solidFill>
              </a:rPr>
              <a:t>32</a:t>
            </a:r>
            <a:r>
              <a:rPr lang="zh-CN" altLang="en-US" sz="2200" i="0" dirty="0" smtClean="0">
                <a:solidFill>
                  <a:srgbClr val="008000"/>
                </a:solidFill>
              </a:rPr>
              <a:t>位单精度转换为</a:t>
            </a:r>
            <a:r>
              <a:rPr lang="en-US" altLang="zh-CN" sz="2200" i="0" dirty="0" smtClean="0">
                <a:solidFill>
                  <a:srgbClr val="008000"/>
                </a:solidFill>
              </a:rPr>
              <a:t>80</a:t>
            </a:r>
            <a:r>
              <a:rPr lang="zh-CN" altLang="en-US" sz="2200" i="0" dirty="0" smtClean="0">
                <a:solidFill>
                  <a:srgbClr val="008000"/>
                </a:solidFill>
              </a:rPr>
              <a:t>位格式入浮点寄存器栈，</a:t>
            </a:r>
            <a:r>
              <a:rPr lang="en-US" altLang="zh-CN" sz="2200" i="0" dirty="0" err="1" smtClean="0">
                <a:solidFill>
                  <a:srgbClr val="CC3300"/>
                </a:solidFill>
              </a:rPr>
              <a:t>fstpl</a:t>
            </a:r>
            <a:r>
              <a:rPr lang="zh-CN" altLang="en-US" sz="2200" i="0" dirty="0" smtClean="0">
                <a:solidFill>
                  <a:srgbClr val="008000"/>
                </a:solidFill>
              </a:rPr>
              <a:t>再将</a:t>
            </a:r>
            <a:r>
              <a:rPr lang="en-US" altLang="zh-CN" sz="2200" i="0" dirty="0" smtClean="0">
                <a:solidFill>
                  <a:srgbClr val="008000"/>
                </a:solidFill>
              </a:rPr>
              <a:t>80</a:t>
            </a:r>
            <a:r>
              <a:rPr lang="zh-CN" altLang="en-US" sz="2200" i="0" dirty="0" smtClean="0">
                <a:solidFill>
                  <a:srgbClr val="008000"/>
                </a:solidFill>
              </a:rPr>
              <a:t>位转换为</a:t>
            </a:r>
            <a:r>
              <a:rPr lang="en-US" altLang="zh-CN" sz="2200" i="0" dirty="0" smtClean="0">
                <a:solidFill>
                  <a:srgbClr val="008000"/>
                </a:solidFill>
              </a:rPr>
              <a:t>64</a:t>
            </a:r>
            <a:r>
              <a:rPr lang="zh-CN" altLang="en-US" sz="2200" i="0" dirty="0" smtClean="0">
                <a:solidFill>
                  <a:srgbClr val="008000"/>
                </a:solidFill>
              </a:rPr>
              <a:t>位送存储器栈中，故实际上与</a:t>
            </a:r>
            <a:r>
              <a:rPr lang="en-US" altLang="zh-CN" sz="2200" i="0" dirty="0" smtClean="0">
                <a:solidFill>
                  <a:srgbClr val="008000"/>
                </a:solidFill>
              </a:rPr>
              <a:t>a</a:t>
            </a:r>
            <a:r>
              <a:rPr lang="zh-CN" altLang="en-US" sz="2200" i="0" dirty="0" smtClean="0">
                <a:solidFill>
                  <a:srgbClr val="008000"/>
                </a:solidFill>
              </a:rPr>
              <a:t>是</a:t>
            </a:r>
            <a:r>
              <a:rPr lang="en-US" altLang="zh-CN" sz="2200" i="0" dirty="0" smtClean="0">
                <a:solidFill>
                  <a:srgbClr val="008000"/>
                </a:solidFill>
              </a:rPr>
              <a:t>double</a:t>
            </a:r>
            <a:r>
              <a:rPr lang="zh-CN" altLang="en-US" sz="2200" i="0" dirty="0" smtClean="0">
                <a:solidFill>
                  <a:srgbClr val="008000"/>
                </a:solidFill>
              </a:rPr>
              <a:t>效果一样！</a:t>
            </a:r>
            <a:endParaRPr lang="en-US" altLang="zh-CN" sz="2200" i="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36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X86-64</a:t>
            </a:r>
            <a:r>
              <a:rPr lang="zh-CN" altLang="en-US" dirty="0"/>
              <a:t>架构</a:t>
            </a:r>
            <a:r>
              <a:rPr lang="zh-CN" altLang="en-US" dirty="0" smtClean="0"/>
              <a:t>（</a:t>
            </a:r>
            <a:r>
              <a:rPr lang="en-US" altLang="zh-CN" dirty="0" smtClean="0"/>
              <a:t>Windows X86-64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18488" cy="5256584"/>
          </a:xfrm>
          <a:solidFill>
            <a:srgbClr val="FFFFCC"/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  	{</a:t>
            </a:r>
          </a:p>
          <a:p>
            <a:pPr marL="0" indent="0">
              <a:buNone/>
            </a:pP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0x004014F0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sub    $0x28,%rsp</a:t>
            </a:r>
          </a:p>
          <a:p>
            <a:pPr marL="0" indent="0">
              <a:buNone/>
            </a:pP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0x004014F4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callq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0x402260 &lt;__main&gt;</a:t>
            </a:r>
          </a:p>
          <a:p>
            <a:pPr marL="0" indent="0"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  	    double a = </a:t>
            </a:r>
            <a:r>
              <a:rPr lang="en-US" altLang="zh-CN" sz="18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10;</a:t>
            </a:r>
            <a:endParaRPr lang="en-US" altLang="zh-CN" sz="180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5  	    </a:t>
            </a: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printf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("a = %d\n", a);</a:t>
            </a:r>
          </a:p>
          <a:p>
            <a:pPr marL="0" indent="0">
              <a:buNone/>
            </a:pP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0x004014F9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movsd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0x2b07(%rip),%xmm0    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#xmm0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a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0x00401501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movapd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%xmm0,%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xmm1                  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0x00401505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movq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%xmm0,%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rdx        #</a:t>
            </a:r>
            <a:r>
              <a:rPr lang="en-US" altLang="zh-CN" sz="18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rdx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Wingdings" panose="05000000000000000000" pitchFamily="2" charset="2"/>
              </a:rPr>
              <a:t>  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xmm0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0x0040150A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lea    0x2aef(%rip),%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rcx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800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打印参数地址</a:t>
            </a:r>
            <a:r>
              <a:rPr lang="en-US" altLang="zh-CN" sz="1800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0x404000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0x00401511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callq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0x402b18 &lt;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printf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6  	}</a:t>
            </a:r>
          </a:p>
          <a:p>
            <a:pPr marL="0" indent="0">
              <a:buNone/>
            </a:pP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0x00401516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add    $0x28,%rsp</a:t>
            </a:r>
          </a:p>
          <a:p>
            <a:pPr marL="0" indent="0">
              <a:buNone/>
            </a:pP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0x0040151A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retq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134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63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X86-64</a:t>
            </a:r>
            <a:r>
              <a:rPr lang="zh-CN" altLang="en-US" dirty="0"/>
              <a:t>架构</a:t>
            </a:r>
            <a:r>
              <a:rPr lang="zh-CN" altLang="en-US" dirty="0" smtClean="0"/>
              <a:t>（</a:t>
            </a:r>
            <a:r>
              <a:rPr lang="en-US" altLang="zh-CN" dirty="0" smtClean="0"/>
              <a:t>Linux X86-64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18488" cy="5256584"/>
          </a:xfrm>
          <a:solidFill>
            <a:srgbClr val="FFFFCC"/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  	    double a = 10;</a:t>
            </a:r>
          </a:p>
          <a:p>
            <a:pPr marL="0" indent="0"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400515:     </a:t>
            </a:r>
            <a:r>
              <a:rPr lang="en-US" altLang="zh-CN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movabs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$0x4024000000000000,%rax         </a:t>
            </a:r>
            <a:r>
              <a:rPr lang="en-US" altLang="zh-CN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40051f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         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%</a:t>
            </a:r>
            <a:r>
              <a:rPr lang="en-US" altLang="zh-CN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rax,0x8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(%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rbp</a:t>
            </a:r>
            <a:r>
              <a:rPr lang="en-US" altLang="zh-CN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8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5  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    </a:t>
            </a: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printf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("a = %d\n", a);</a:t>
            </a:r>
          </a:p>
          <a:p>
            <a:pPr marL="0" indent="0"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400523:         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0x8(%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rbp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),%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rax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400527:         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%rax,0x28(%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rbp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              </a:t>
            </a:r>
            <a:b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40052b:         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movsd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0x28(%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rbp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),%xmm0  </a:t>
            </a:r>
            <a:r>
              <a:rPr lang="en-US" altLang="zh-CN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#xmm0</a:t>
            </a:r>
            <a:r>
              <a:rPr lang="en-US" altLang="zh-CN" sz="1800" b="1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10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  400530:         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$0x4005d4,%</a:t>
            </a:r>
            <a:r>
              <a:rPr lang="en-US" altLang="zh-CN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edi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altLang="zh-CN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altLang="zh-CN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edi</a:t>
            </a:r>
            <a:r>
              <a:rPr lang="en-US" altLang="zh-CN" sz="18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zh-CN" alt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打印参数位置</a:t>
            </a:r>
            <a:endParaRPr lang="en-US" altLang="zh-CN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400535:         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$0x1,%eax    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#</a:t>
            </a:r>
            <a:r>
              <a:rPr lang="zh-CN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向量寄存器</a:t>
            </a:r>
            <a:r>
              <a:rPr lang="zh-CN" alt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个数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40053a:         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callq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4003e0 &lt;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printf@plt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 </a:t>
            </a:r>
            <a:endParaRPr lang="en-US" altLang="zh-CN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US" altLang="zh-CN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zh-CN" alt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遇到</a:t>
            </a:r>
            <a:r>
              <a:rPr lang="en-US" altLang="zh-CN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%d</a:t>
            </a:r>
            <a:r>
              <a:rPr lang="zh-CN" alt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，默认取</a:t>
            </a:r>
            <a:r>
              <a:rPr lang="en-US" altLang="zh-CN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esi</a:t>
            </a:r>
            <a:r>
              <a:rPr lang="zh-CN" alt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寄存器，而不是</a:t>
            </a:r>
            <a:r>
              <a:rPr lang="en-US" altLang="zh-CN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xmm0</a:t>
            </a:r>
            <a:r>
              <a:rPr lang="zh-CN" alt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，所以每次都是不确定值</a:t>
            </a:r>
            <a:endParaRPr lang="en-US" altLang="zh-CN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           </a:t>
            </a:r>
            <a:r>
              <a:rPr lang="en-US" altLang="zh-CN" sz="1800" b="1" dirty="0"/>
              <a:t> </a:t>
            </a:r>
            <a:br>
              <a:rPr lang="en-US" altLang="zh-CN" sz="1800" b="1" dirty="0"/>
            </a:br>
            <a:endParaRPr lang="en-US" altLang="zh-CN" sz="18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135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95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ABI</a:t>
            </a:r>
            <a:r>
              <a:rPr lang="zh-CN" altLang="en-US" dirty="0" smtClean="0"/>
              <a:t>（</a:t>
            </a:r>
            <a:r>
              <a:rPr lang="en-US" altLang="zh-CN" b="0" dirty="0"/>
              <a:t>application binary interface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描述了应用程序和操作系统之间，一个应用和它的库之间，或者应用的组成部分之间</a:t>
            </a:r>
            <a:r>
              <a:rPr lang="zh-CN" altLang="en-US" dirty="0" smtClean="0"/>
              <a:t>的接口 。</a:t>
            </a:r>
            <a:endParaRPr lang="en-US" altLang="zh-CN" dirty="0" smtClean="0"/>
          </a:p>
          <a:p>
            <a:pPr lvl="1"/>
            <a:r>
              <a:rPr lang="zh-CN" altLang="en-US" dirty="0"/>
              <a:t>数据类型的大小、布局和对齐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调用约定（控制着函数的参数如何传送以及如何接受返回值），例如，是所有的参数都通过栈传递，还是部分参数通过寄存器传递；哪个寄存器用于哪个函数参数；通过栈传递的第一个函数参数是最先</a:t>
            </a:r>
            <a:r>
              <a:rPr lang="en-US" altLang="zh-CN" dirty="0"/>
              <a:t>push</a:t>
            </a:r>
            <a:r>
              <a:rPr lang="zh-CN" altLang="en-US" dirty="0"/>
              <a:t>到栈上还是最后；</a:t>
            </a:r>
          </a:p>
          <a:p>
            <a:pPr lvl="1"/>
            <a:r>
              <a:rPr lang="zh-CN" altLang="en-US" dirty="0">
                <a:hlinkClick r:id="rId2"/>
              </a:rPr>
              <a:t>系统调用</a:t>
            </a:r>
            <a:r>
              <a:rPr lang="zh-CN" altLang="en-US" dirty="0"/>
              <a:t>的编码和一个应用如何向操作系统进行系统调用；</a:t>
            </a:r>
          </a:p>
          <a:p>
            <a:pPr lvl="1"/>
            <a:r>
              <a:rPr lang="zh-CN" altLang="en-US" dirty="0"/>
              <a:t>以及在一个完整的操作系统</a:t>
            </a:r>
            <a:r>
              <a:rPr lang="en-US" altLang="zh-CN" dirty="0"/>
              <a:t>ABI</a:t>
            </a:r>
            <a:r>
              <a:rPr lang="zh-CN" altLang="en-US" dirty="0"/>
              <a:t>中，</a:t>
            </a:r>
            <a:r>
              <a:rPr lang="zh-CN" altLang="en-US" dirty="0">
                <a:hlinkClick r:id="rId3"/>
              </a:rPr>
              <a:t>目标文件</a:t>
            </a:r>
            <a:r>
              <a:rPr lang="zh-CN" altLang="en-US" dirty="0"/>
              <a:t>的</a:t>
            </a:r>
            <a:r>
              <a:rPr lang="zh-CN" altLang="en-US" dirty="0">
                <a:hlinkClick r:id="rId4"/>
              </a:rPr>
              <a:t>二进制</a:t>
            </a:r>
            <a:r>
              <a:rPr lang="zh-CN" altLang="en-US" dirty="0"/>
              <a:t>格式、程序库等等</a:t>
            </a:r>
            <a:r>
              <a:rPr lang="zh-CN" altLang="en-US" dirty="0" smtClean="0"/>
              <a:t>。</a:t>
            </a:r>
            <a:r>
              <a:rPr lang="zh-CN" altLang="en-US" dirty="0"/>
              <a:t> 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136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64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ABI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Linux X86-64</a:t>
            </a:r>
            <a:r>
              <a:rPr lang="zh-CN" altLang="en-US" dirty="0" smtClean="0"/>
              <a:t>参数传递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先</a:t>
            </a:r>
            <a:r>
              <a:rPr lang="en-US" altLang="zh-CN" dirty="0" smtClean="0"/>
              <a:t>rdi,rsi,rdx,rcx,r8</a:t>
            </a:r>
            <a:r>
              <a:rPr lang="zh-CN" altLang="en-US" dirty="0"/>
              <a:t>和</a:t>
            </a:r>
            <a:r>
              <a:rPr lang="en-US" altLang="zh-CN" dirty="0"/>
              <a:t>r9</a:t>
            </a:r>
            <a:r>
              <a:rPr lang="zh-CN" altLang="en-US" dirty="0" smtClean="0"/>
              <a:t>。浮点数</a:t>
            </a:r>
            <a:r>
              <a:rPr lang="en-US" altLang="zh-CN" dirty="0" smtClean="0"/>
              <a:t>xmm0-xmm7</a:t>
            </a:r>
          </a:p>
          <a:p>
            <a:pPr lvl="1"/>
            <a:r>
              <a:rPr lang="zh-CN" altLang="en-US" dirty="0" smtClean="0"/>
              <a:t>剩余的由</a:t>
            </a:r>
            <a:r>
              <a:rPr lang="zh-CN" altLang="en-US" dirty="0"/>
              <a:t>右向左依次入栈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Windows </a:t>
            </a:r>
            <a:r>
              <a:rPr lang="en-US" altLang="zh-CN" dirty="0"/>
              <a:t>X86-64</a:t>
            </a:r>
            <a:r>
              <a:rPr lang="zh-CN" altLang="en-US" dirty="0"/>
              <a:t>参数</a:t>
            </a:r>
            <a:r>
              <a:rPr lang="zh-CN" altLang="en-US" dirty="0" smtClean="0"/>
              <a:t>传递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rcx,rdx,r8,r9</a:t>
            </a:r>
            <a:r>
              <a:rPr lang="zh-CN" altLang="en-US" dirty="0" smtClean="0"/>
              <a:t>，</a:t>
            </a:r>
            <a:r>
              <a:rPr lang="zh-CN" altLang="en-US" dirty="0"/>
              <a:t>浮点数</a:t>
            </a:r>
            <a:r>
              <a:rPr lang="en-US" altLang="zh-CN" dirty="0" smtClean="0"/>
              <a:t>xmm0-xmm3</a:t>
            </a:r>
          </a:p>
          <a:p>
            <a:pPr lvl="1"/>
            <a:r>
              <a:rPr lang="zh-CN" altLang="en-US" dirty="0" smtClean="0"/>
              <a:t>剩余由</a:t>
            </a:r>
            <a:r>
              <a:rPr lang="zh-CN" altLang="en-US" dirty="0"/>
              <a:t>右向左依次入栈。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137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2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10</a:t>
            </a:r>
            <a:r>
              <a:rPr lang="zh-CN" altLang="en-US" dirty="0"/>
              <a:t>、</a:t>
            </a:r>
            <a:r>
              <a:rPr lang="en-US" altLang="zh-CN" dirty="0"/>
              <a:t>11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FF0000"/>
                </a:solidFill>
              </a:rPr>
              <a:t>14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FF0000"/>
                </a:solidFill>
              </a:rPr>
              <a:t>17</a:t>
            </a:r>
            <a:r>
              <a:rPr lang="zh-CN" altLang="en-US" dirty="0"/>
              <a:t>、</a:t>
            </a:r>
            <a:r>
              <a:rPr lang="en-US" altLang="zh-CN" dirty="0"/>
              <a:t>19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FF0000"/>
                </a:solidFill>
              </a:rPr>
              <a:t>21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FF0000"/>
                </a:solidFill>
              </a:rPr>
              <a:t>22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FF0000"/>
                </a:solidFill>
              </a:rPr>
              <a:t>23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rgbClr val="FF0000"/>
                </a:solidFill>
              </a:rPr>
              <a:t>28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138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6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X87 FPU</a:t>
            </a:r>
            <a:r>
              <a:rPr lang="zh-CN" altLang="en-US" dirty="0" smtClean="0"/>
              <a:t>指令</a:t>
            </a:r>
            <a:r>
              <a:rPr lang="en-US" altLang="zh-CN" dirty="0" smtClean="0"/>
              <a:t>---</a:t>
            </a:r>
            <a:r>
              <a:rPr lang="en-US" altLang="en-US" dirty="0" err="1" smtClean="0">
                <a:ea typeface="微软雅黑" panose="020B0503020204020204" pitchFamily="34" charset="-122"/>
              </a:rPr>
              <a:t>数据传送类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err="1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从内存装入栈顶</a:t>
            </a:r>
            <a:r>
              <a:rPr lang="en-US" altLang="zh-CN" dirty="0" err="1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</a:t>
            </a:r>
            <a:r>
              <a:rPr lang="en-US" altLang="zh-CN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(0）</a:t>
            </a:r>
            <a:r>
              <a:rPr lang="zh-CN" altLang="en-US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</a:t>
            </a:r>
            <a:r>
              <a:rPr lang="en-US" altLang="zh-CN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结尾指令表示操作数会</a:t>
            </a:r>
            <a:r>
              <a:rPr lang="en-US" altLang="en-US" dirty="0" err="1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出栈</a:t>
            </a:r>
            <a:r>
              <a:rPr lang="en-US" altLang="en-US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en-US" dirty="0" err="1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</a:t>
            </a:r>
            <a:r>
              <a:rPr lang="en-US" altLang="zh-CN" dirty="0" err="1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en-US" altLang="en-US" dirty="0" err="1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</a:t>
            </a:r>
            <a:r>
              <a:rPr lang="en-US" altLang="en-US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</a:t>
            </a:r>
            <a:r>
              <a:rPr lang="en-US" altLang="zh-CN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dirty="0" err="1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将变</a:t>
            </a:r>
            <a:r>
              <a:rPr lang="en-US" altLang="en-US" dirty="0" err="1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成ST</a:t>
            </a:r>
            <a:r>
              <a:rPr lang="en-US" altLang="en-US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</a:t>
            </a:r>
            <a:r>
              <a:rPr lang="en-US" altLang="zh-CN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en-US" dirty="0" smtClean="0"/>
              <a:t> </a:t>
            </a:r>
          </a:p>
          <a:p>
            <a:pPr lvl="1">
              <a:buFontTx/>
              <a:buNone/>
            </a:pPr>
            <a:r>
              <a:rPr lang="en-US" altLang="zh-CN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1) </a:t>
            </a:r>
            <a:r>
              <a:rPr lang="en-US" altLang="en-US" dirty="0" err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装入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lvl="1"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FLD</a:t>
            </a: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将数据装入浮点寄存器栈顶</a:t>
            </a:r>
            <a:endParaRPr lang="en-US" altLang="en-US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FILD</a:t>
            </a: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将数据从</a:t>
            </a:r>
            <a:r>
              <a:rPr lang="en-US" altLang="zh-CN" dirty="0" err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zh-CN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型转换为浮点格式后，装入浮点寄存器栈顶</a:t>
            </a:r>
            <a:endParaRPr lang="en-US" altLang="en-US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en-US" altLang="en-US" dirty="0" err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endParaRPr lang="en-US" altLang="en-US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en-US" dirty="0" err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FST</a:t>
            </a:r>
            <a:r>
              <a:rPr lang="en-US" altLang="zh-CN" dirty="0" err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x：x</a:t>
            </a:r>
            <a:r>
              <a:rPr lang="zh-CN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s/l</a:t>
            </a:r>
            <a:r>
              <a:rPr lang="zh-CN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时，将栈顶</a:t>
            </a: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ST(0)</a:t>
            </a:r>
            <a:r>
              <a:rPr lang="zh-CN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转换为</a:t>
            </a: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en-US" altLang="zh-CN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双精度</a:t>
            </a:r>
            <a:r>
              <a:rPr lang="zh-CN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格式，然后存入存储单元</a:t>
            </a:r>
            <a:endParaRPr lang="en-US" altLang="en-US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en-US" dirty="0" err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FSTP</a:t>
            </a:r>
            <a:r>
              <a:rPr lang="en-US" altLang="zh-CN" dirty="0" err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：弹出栈顶元素，并完成与</a:t>
            </a:r>
            <a:r>
              <a:rPr lang="en-US" altLang="zh-CN" dirty="0" err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FSTx</a:t>
            </a:r>
            <a:r>
              <a:rPr lang="zh-CN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相同的功能</a:t>
            </a:r>
            <a:endParaRPr lang="en-US" altLang="en-US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en-US" dirty="0" err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FIST</a:t>
            </a:r>
            <a:r>
              <a:rPr lang="en-US" altLang="zh-CN" dirty="0" err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将栈顶数据从</a:t>
            </a:r>
            <a:r>
              <a:rPr lang="en-US" altLang="zh-CN" dirty="0" err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zh-CN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型转换为浮点格式后，存入存储单元</a:t>
            </a:r>
            <a:endParaRPr lang="en-US" altLang="en-US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FISTP</a:t>
            </a: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弹出栈顶元素，并完成与</a:t>
            </a:r>
            <a:r>
              <a:rPr lang="en-US" altLang="zh-CN" dirty="0" err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FISTx</a:t>
            </a:r>
            <a:r>
              <a:rPr lang="zh-CN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相同的功能</a:t>
            </a:r>
            <a:endParaRPr lang="en-US" altLang="en-US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139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475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逆向工程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反汇编 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反汇编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目标文件（执行文件）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汇编语言程序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AT&amp;T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传输方向，寄存器写法，常量写法，括弧区别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objdump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-d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test.o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objdump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-d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–M intel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test.o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400" dirty="0"/>
              <a:t/>
            </a:r>
            <a:br>
              <a:rPr lang="en-US" altLang="zh-CN" sz="1400" dirty="0"/>
            </a:b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14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43768" y="4915919"/>
            <a:ext cx="8070256" cy="1296501"/>
            <a:chOff x="683568" y="3068782"/>
            <a:chExt cx="8139584" cy="1296501"/>
          </a:xfrm>
        </p:grpSpPr>
        <p:sp>
          <p:nvSpPr>
            <p:cNvPr id="6" name="Rectangle 4"/>
            <p:cNvSpPr>
              <a:spLocks/>
            </p:cNvSpPr>
            <p:nvPr/>
          </p:nvSpPr>
          <p:spPr bwMode="auto">
            <a:xfrm>
              <a:off x="683568" y="3356992"/>
              <a:ext cx="8139584" cy="1008291"/>
            </a:xfrm>
            <a:prstGeom prst="rect">
              <a:avLst/>
            </a:prstGeom>
            <a:solidFill>
              <a:srgbClr val="F6F5BD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/>
            <a:lstStyle/>
            <a:p>
              <a:pPr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b="1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12 </a:t>
              </a:r>
              <a:r>
                <a:rPr lang="en-US" altLang="zh-CN" b="1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	    array_16[</a:t>
              </a:r>
              <a:r>
                <a:rPr lang="en-US" altLang="zh-CN" b="1" kern="0" dirty="0" err="1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</a:t>
              </a:r>
              <a:r>
                <a:rPr lang="en-US" altLang="zh-CN" b="1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]=-2;</a:t>
              </a:r>
            </a:p>
            <a:p>
              <a:pPr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0x0040136A</a:t>
              </a:r>
              <a:r>
                <a:rPr lang="en-US" altLang="zh-CN" b="1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	</a:t>
              </a:r>
              <a:r>
                <a:rPr lang="en-US" altLang="zh-CN" b="1" i="0" kern="0" dirty="0" err="1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mov</a:t>
              </a:r>
              <a:r>
                <a:rPr lang="en-US" altLang="zh-CN" b="1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</a:t>
              </a:r>
              <a:r>
                <a:rPr lang="en-US" altLang="zh-CN" b="1" i="0" kern="0" dirty="0" err="1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eax,</a:t>
              </a:r>
              <a:r>
                <a:rPr lang="en-US" altLang="zh-CN" b="1" i="0" kern="0" dirty="0" err="1">
                  <a:solidFill>
                    <a:srgbClr val="FF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DWORD</a:t>
              </a:r>
              <a:r>
                <a:rPr lang="en-US" altLang="zh-CN" b="1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PTR [esp+0xf0c]</a:t>
              </a:r>
            </a:p>
            <a:p>
              <a:pPr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0x00401371</a:t>
              </a:r>
              <a:r>
                <a:rPr lang="en-US" altLang="zh-CN" b="1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	</a:t>
              </a:r>
              <a:r>
                <a:rPr lang="en-US" altLang="zh-CN" b="1" i="0" kern="0" dirty="0" err="1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mov</a:t>
              </a:r>
              <a:r>
                <a:rPr lang="en-US" altLang="zh-CN" b="1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</a:t>
              </a:r>
              <a:r>
                <a:rPr lang="en-US" altLang="zh-CN" b="1" i="0" kern="0" dirty="0">
                  <a:solidFill>
                    <a:srgbClr val="FF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WORD PTR </a:t>
              </a:r>
              <a:r>
                <a:rPr lang="en-US" altLang="zh-CN" b="1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[</a:t>
              </a:r>
              <a:r>
                <a:rPr lang="en-US" altLang="zh-CN" b="1" i="0" kern="0" dirty="0" err="1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esp+eax</a:t>
              </a:r>
              <a:r>
                <a:rPr lang="en-US" altLang="zh-CN" b="1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*2+0xc0c],0xfffe</a:t>
              </a:r>
              <a:endParaRPr lang="zh-CN" altLang="zh-CN" sz="2800" b="1" i="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剪去同侧角的矩形 8"/>
            <p:cNvSpPr/>
            <p:nvPr/>
          </p:nvSpPr>
          <p:spPr>
            <a:xfrm>
              <a:off x="683568" y="3068782"/>
              <a:ext cx="936104" cy="288210"/>
            </a:xfrm>
            <a:prstGeom prst="snip2SameRect">
              <a:avLst/>
            </a:prstGeom>
            <a:solidFill>
              <a:srgbClr val="92D050">
                <a:alpha val="66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eaLnBrk="0" hangingPunct="0"/>
              <a:r>
                <a:rPr lang="en-US" altLang="zh-CN" sz="1200" i="0" dirty="0" smtClean="0">
                  <a:solidFill>
                    <a:srgbClr val="0076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Intel</a:t>
              </a:r>
              <a:r>
                <a:rPr lang="zh-CN" altLang="en-US" sz="1200" i="0" dirty="0" smtClean="0">
                  <a:solidFill>
                    <a:srgbClr val="0076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格式</a:t>
              </a:r>
              <a:endParaRPr lang="zh-CN" altLang="en-US" sz="1200" i="0" dirty="0">
                <a:solidFill>
                  <a:srgbClr val="00763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8868" y="3234184"/>
            <a:ext cx="8055156" cy="1296501"/>
            <a:chOff x="683568" y="4691365"/>
            <a:chExt cx="8139584" cy="1296501"/>
          </a:xfrm>
        </p:grpSpPr>
        <p:sp>
          <p:nvSpPr>
            <p:cNvPr id="7" name="Rectangle 4"/>
            <p:cNvSpPr>
              <a:spLocks/>
            </p:cNvSpPr>
            <p:nvPr/>
          </p:nvSpPr>
          <p:spPr bwMode="auto">
            <a:xfrm>
              <a:off x="683568" y="4979575"/>
              <a:ext cx="8139584" cy="1008291"/>
            </a:xfrm>
            <a:prstGeom prst="rect">
              <a:avLst/>
            </a:prstGeom>
            <a:solidFill>
              <a:srgbClr val="F6F5BD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/>
            <a:lstStyle/>
            <a:p>
              <a:pPr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b="1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12 </a:t>
              </a:r>
              <a:r>
                <a:rPr lang="en-US" altLang="zh-CN" b="1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	    array_16[</a:t>
              </a:r>
              <a:r>
                <a:rPr lang="en-US" altLang="zh-CN" b="1" kern="0" dirty="0" err="1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</a:t>
              </a:r>
              <a:r>
                <a:rPr lang="en-US" altLang="zh-CN" b="1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]=-2;</a:t>
              </a:r>
            </a:p>
            <a:p>
              <a:pPr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i="0" kern="0" dirty="0" smtClean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0x0040136A</a:t>
              </a:r>
              <a:r>
                <a:rPr lang="en-US" altLang="zh-CN" b="1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	</a:t>
              </a:r>
              <a:r>
                <a:rPr lang="en-US" altLang="zh-CN" b="1" i="0" kern="0" dirty="0" err="1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mov</a:t>
              </a:r>
              <a:r>
                <a:rPr lang="en-US" altLang="zh-CN" b="1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0xf0c(</a:t>
              </a:r>
              <a:r>
                <a:rPr lang="en-US" altLang="zh-CN" b="1" i="0" kern="0" dirty="0">
                  <a:solidFill>
                    <a:srgbClr val="00B05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%</a:t>
              </a:r>
              <a:r>
                <a:rPr lang="en-US" altLang="zh-CN" b="1" i="0" kern="0" dirty="0" err="1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esp</a:t>
              </a:r>
              <a:r>
                <a:rPr lang="en-US" altLang="zh-CN" b="1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),</a:t>
              </a:r>
              <a:r>
                <a:rPr lang="en-US" altLang="zh-CN" b="1" i="0" kern="0" dirty="0">
                  <a:solidFill>
                    <a:srgbClr val="00B05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%</a:t>
              </a:r>
              <a:r>
                <a:rPr lang="en-US" altLang="zh-CN" b="1" i="0" kern="0" dirty="0" err="1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eax</a:t>
              </a:r>
              <a:endParaRPr lang="en-US" altLang="zh-CN" b="1" i="0" kern="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l">
                <a:lnSpc>
                  <a:spcPts val="2200"/>
                </a:lnSpc>
                <a:spcAft>
                  <a:spcPts val="0"/>
                </a:spcAft>
              </a:pPr>
              <a:r>
                <a:rPr lang="en-US" altLang="zh-CN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0x00401371</a:t>
              </a:r>
              <a:r>
                <a:rPr lang="en-US" altLang="zh-CN" b="1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	</a:t>
              </a:r>
              <a:r>
                <a:rPr lang="en-US" altLang="zh-CN" b="1" i="0" kern="0" dirty="0" err="1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mov</a:t>
              </a:r>
              <a:r>
                <a:rPr lang="en-US" altLang="zh-CN" b="1" i="0" kern="0" dirty="0" err="1">
                  <a:solidFill>
                    <a:srgbClr val="FF000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w</a:t>
              </a:r>
              <a:r>
                <a:rPr lang="en-US" altLang="zh-CN" b="1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</a:t>
              </a:r>
              <a:r>
                <a:rPr lang="en-US" altLang="zh-CN" b="1" i="0" kern="0" dirty="0">
                  <a:solidFill>
                    <a:srgbClr val="0000FF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$</a:t>
              </a:r>
              <a:r>
                <a:rPr lang="en-US" altLang="zh-CN" b="1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0xfffe,0xc0c(</a:t>
              </a:r>
              <a:r>
                <a:rPr lang="en-US" altLang="zh-CN" b="1" i="0" kern="0" dirty="0">
                  <a:solidFill>
                    <a:srgbClr val="00B05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%</a:t>
              </a:r>
              <a:r>
                <a:rPr lang="en-US" altLang="zh-CN" b="1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esp,</a:t>
              </a:r>
              <a:r>
                <a:rPr lang="en-US" altLang="zh-CN" b="1" i="0" kern="0" dirty="0">
                  <a:solidFill>
                    <a:srgbClr val="00B050"/>
                  </a:solidFill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%</a:t>
              </a:r>
              <a:r>
                <a:rPr lang="en-US" altLang="zh-CN" b="1" i="0" kern="0" dirty="0">
                  <a:latin typeface="Courier New" panose="02070309020205020404" pitchFamily="49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eax,2)</a:t>
              </a:r>
              <a:endParaRPr lang="zh-CN" altLang="zh-CN" sz="2800" b="1" i="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剪去同侧角的矩形 9"/>
            <p:cNvSpPr/>
            <p:nvPr/>
          </p:nvSpPr>
          <p:spPr>
            <a:xfrm>
              <a:off x="683568" y="4691365"/>
              <a:ext cx="936104" cy="288210"/>
            </a:xfrm>
            <a:prstGeom prst="snip2SameRect">
              <a:avLst/>
            </a:prstGeom>
            <a:solidFill>
              <a:srgbClr val="92D050">
                <a:alpha val="66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eaLnBrk="0" hangingPunct="0"/>
              <a:r>
                <a:rPr lang="en-US" altLang="zh-CN" sz="1200" i="0" dirty="0" smtClean="0">
                  <a:solidFill>
                    <a:srgbClr val="0076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AT&amp;T</a:t>
              </a:r>
              <a:r>
                <a:rPr lang="zh-CN" altLang="en-US" sz="1200" i="0" dirty="0" smtClean="0">
                  <a:solidFill>
                    <a:srgbClr val="0076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格式</a:t>
              </a:r>
              <a:endParaRPr lang="zh-CN" altLang="en-US" sz="1200" i="0" dirty="0">
                <a:solidFill>
                  <a:srgbClr val="00763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161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X87 FPU</a:t>
            </a:r>
            <a:r>
              <a:rPr lang="zh-CN" altLang="en-US" dirty="0"/>
              <a:t>指令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(3) </a:t>
            </a:r>
            <a:r>
              <a:rPr lang="en-US" altLang="en-US" dirty="0" err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交换</a:t>
            </a:r>
            <a:endParaRPr lang="en-US" altLang="en-US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FXCH</a:t>
            </a: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交换栈顶和次栈顶两元素</a:t>
            </a:r>
            <a:endParaRPr lang="en-US" altLang="en-US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(4) </a:t>
            </a:r>
            <a:r>
              <a:rPr lang="en-US" altLang="en-US" dirty="0" err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常数装载</a:t>
            </a:r>
            <a:r>
              <a:rPr lang="en-US" altLang="zh-CN" dirty="0" err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zh-CN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栈顶</a:t>
            </a:r>
          </a:p>
          <a:p>
            <a:pPr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FLD1 </a:t>
            </a: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装入常数1.0 </a:t>
            </a:r>
          </a:p>
          <a:p>
            <a:pPr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FLDZ </a:t>
            </a: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装入常数0.0 </a:t>
            </a:r>
          </a:p>
          <a:p>
            <a:pPr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FLDPI </a:t>
            </a: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en-US" dirty="0" err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装入常数pi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(=3.1415926...） </a:t>
            </a:r>
          </a:p>
          <a:p>
            <a:pPr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FLDL2E </a:t>
            </a: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en-US" dirty="0" err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装入常数log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(2)e </a:t>
            </a:r>
          </a:p>
          <a:p>
            <a:pPr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FLDL2T </a:t>
            </a: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en-US" dirty="0" err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装入常数log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(2)10 </a:t>
            </a:r>
          </a:p>
          <a:p>
            <a:pPr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FLDLG2 </a:t>
            </a: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en-US" dirty="0" err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装入常数log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(10)2 </a:t>
            </a:r>
            <a:endParaRPr lang="en-US" altLang="zh-CN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FLDLN2 </a:t>
            </a: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en-US" dirty="0" err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装入常数Log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(e)2 </a:t>
            </a:r>
            <a:endParaRPr lang="zh-CN" altLang="en-US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140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5682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X87 FPU</a:t>
            </a:r>
            <a:r>
              <a:rPr lang="zh-CN" altLang="en-US" dirty="0" smtClean="0"/>
              <a:t>指令</a:t>
            </a:r>
            <a:r>
              <a:rPr lang="en-US" altLang="zh-CN" dirty="0" smtClean="0"/>
              <a:t>---(</a:t>
            </a:r>
            <a:r>
              <a:rPr lang="zh-CN" altLang="en-US" dirty="0" smtClean="0"/>
              <a:t>算术运算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ea typeface="微软雅黑" panose="020B0503020204020204" pitchFamily="34" charset="-122"/>
              </a:rPr>
              <a:t>(1) </a:t>
            </a:r>
            <a:r>
              <a:rPr lang="en-US" altLang="en-US" dirty="0" err="1">
                <a:solidFill>
                  <a:srgbClr val="008000"/>
                </a:solidFill>
                <a:ea typeface="微软雅黑" panose="020B0503020204020204" pitchFamily="34" charset="-122"/>
              </a:rPr>
              <a:t>加法</a:t>
            </a:r>
            <a:endParaRPr lang="en-US" altLang="en-US" dirty="0"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ea typeface="微软雅黑" panose="020B0503020204020204" pitchFamily="34" charset="-122"/>
              </a:rPr>
              <a:t>    </a:t>
            </a:r>
            <a:r>
              <a:rPr lang="en-US" altLang="en-US" dirty="0">
                <a:solidFill>
                  <a:srgbClr val="008000"/>
                </a:solidFill>
                <a:ea typeface="微软雅黑" panose="020B0503020204020204" pitchFamily="34" charset="-122"/>
              </a:rPr>
              <a:t>FADD/FADDP</a:t>
            </a:r>
            <a:r>
              <a:rPr lang="en-US" altLang="zh-CN" dirty="0">
                <a:solidFill>
                  <a:srgbClr val="008000"/>
                </a:solidFill>
                <a:ea typeface="微软雅黑" panose="020B0503020204020204" pitchFamily="34" charset="-122"/>
              </a:rPr>
              <a:t>：</a:t>
            </a:r>
            <a:r>
              <a:rPr lang="en-US" altLang="en-US" dirty="0">
                <a:solidFill>
                  <a:srgbClr val="008000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008000"/>
                </a:solidFill>
                <a:ea typeface="微软雅黑" panose="020B0503020204020204" pitchFamily="34" charset="-122"/>
              </a:rPr>
              <a:t>相加／相加后弹出</a:t>
            </a:r>
            <a:endParaRPr lang="en-US" altLang="en-US" dirty="0">
              <a:solidFill>
                <a:srgbClr val="008000"/>
              </a:solidFill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ea typeface="微软雅黑" panose="020B0503020204020204" pitchFamily="34" charset="-122"/>
              </a:rPr>
              <a:t>    FIADD：</a:t>
            </a:r>
            <a:r>
              <a:rPr lang="zh-CN" altLang="en-US" dirty="0">
                <a:solidFill>
                  <a:srgbClr val="008000"/>
                </a:solidFill>
                <a:ea typeface="微软雅黑" panose="020B0503020204020204" pitchFamily="34" charset="-122"/>
              </a:rPr>
              <a:t>按</a:t>
            </a:r>
            <a:r>
              <a:rPr lang="en-US" altLang="zh-CN" dirty="0" err="1">
                <a:solidFill>
                  <a:srgbClr val="008000"/>
                </a:solidFill>
                <a:ea typeface="微软雅黑" panose="020B0503020204020204" pitchFamily="34" charset="-122"/>
              </a:rPr>
              <a:t>int</a:t>
            </a:r>
            <a:r>
              <a:rPr lang="zh-CN" altLang="en-US" dirty="0">
                <a:solidFill>
                  <a:srgbClr val="008000"/>
                </a:solidFill>
                <a:ea typeface="微软雅黑" panose="020B0503020204020204" pitchFamily="34" charset="-122"/>
              </a:rPr>
              <a:t>型转换后相加</a:t>
            </a:r>
            <a:endParaRPr lang="en-US" altLang="en-US" dirty="0">
              <a:solidFill>
                <a:srgbClr val="008000"/>
              </a:solidFill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ea typeface="微软雅黑" panose="020B0503020204020204" pitchFamily="34" charset="-122"/>
              </a:rPr>
              <a:t>(2) </a:t>
            </a:r>
            <a:r>
              <a:rPr lang="en-US" altLang="en-US" dirty="0" err="1">
                <a:solidFill>
                  <a:srgbClr val="008000"/>
                </a:solidFill>
                <a:ea typeface="微软雅黑" panose="020B0503020204020204" pitchFamily="34" charset="-122"/>
              </a:rPr>
              <a:t>减法</a:t>
            </a:r>
            <a:r>
              <a:rPr lang="en-US" altLang="en-US" dirty="0">
                <a:solidFill>
                  <a:srgbClr val="008000"/>
                </a:solidFill>
                <a:ea typeface="微软雅黑" panose="020B0503020204020204" pitchFamily="34" charset="-122"/>
              </a:rPr>
              <a:t> </a:t>
            </a:r>
          </a:p>
          <a:p>
            <a:pPr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ea typeface="微软雅黑" panose="020B0503020204020204" pitchFamily="34" charset="-122"/>
              </a:rPr>
              <a:t>    </a:t>
            </a:r>
            <a:r>
              <a:rPr lang="en-US" altLang="en-US" dirty="0">
                <a:solidFill>
                  <a:srgbClr val="008000"/>
                </a:solidFill>
                <a:ea typeface="微软雅黑" panose="020B0503020204020204" pitchFamily="34" charset="-122"/>
              </a:rPr>
              <a:t>FSUB/FSUBP </a:t>
            </a:r>
            <a:r>
              <a:rPr lang="en-US" altLang="zh-CN" dirty="0">
                <a:solidFill>
                  <a:srgbClr val="008000"/>
                </a:solidFill>
                <a:ea typeface="微软雅黑" panose="020B0503020204020204" pitchFamily="34" charset="-122"/>
              </a:rPr>
              <a:t>：</a:t>
            </a:r>
            <a:r>
              <a:rPr lang="en-US" altLang="en-US" dirty="0">
                <a:solidFill>
                  <a:srgbClr val="008000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008000"/>
                </a:solidFill>
                <a:ea typeface="微软雅黑" panose="020B0503020204020204" pitchFamily="34" charset="-122"/>
              </a:rPr>
              <a:t>相减／相减后弹出</a:t>
            </a:r>
            <a:endParaRPr lang="en-US" altLang="en-US" dirty="0">
              <a:solidFill>
                <a:srgbClr val="008000"/>
              </a:solidFill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ea typeface="微软雅黑" panose="020B0503020204020204" pitchFamily="34" charset="-122"/>
              </a:rPr>
              <a:t>    FSUBR/FSUBRP</a:t>
            </a:r>
            <a:r>
              <a:rPr lang="zh-CN" altLang="en-US" dirty="0">
                <a:solidFill>
                  <a:srgbClr val="008000"/>
                </a:solidFill>
                <a:ea typeface="微软雅黑" panose="020B0503020204020204" pitchFamily="34" charset="-122"/>
              </a:rPr>
              <a:t>：调换次序相减／相减后弹出</a:t>
            </a:r>
          </a:p>
          <a:p>
            <a:pPr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ea typeface="微软雅黑" panose="020B0503020204020204" pitchFamily="34" charset="-122"/>
              </a:rPr>
              <a:t>    FISUB</a:t>
            </a:r>
            <a:r>
              <a:rPr lang="zh-CN" altLang="en-US" dirty="0">
                <a:solidFill>
                  <a:srgbClr val="008000"/>
                </a:solidFill>
                <a:ea typeface="微软雅黑" panose="020B0503020204020204" pitchFamily="34" charset="-122"/>
              </a:rPr>
              <a:t>：按</a:t>
            </a:r>
            <a:r>
              <a:rPr lang="en-US" altLang="zh-CN" dirty="0" err="1">
                <a:solidFill>
                  <a:srgbClr val="008000"/>
                </a:solidFill>
                <a:ea typeface="微软雅黑" panose="020B0503020204020204" pitchFamily="34" charset="-122"/>
              </a:rPr>
              <a:t>int</a:t>
            </a:r>
            <a:r>
              <a:rPr lang="zh-CN" altLang="en-US" dirty="0">
                <a:solidFill>
                  <a:srgbClr val="008000"/>
                </a:solidFill>
                <a:ea typeface="微软雅黑" panose="020B0503020204020204" pitchFamily="34" charset="-122"/>
              </a:rPr>
              <a:t>型相减</a:t>
            </a:r>
            <a:r>
              <a:rPr lang="en-US" altLang="en-US" dirty="0">
                <a:solidFill>
                  <a:srgbClr val="008000"/>
                </a:solidFill>
                <a:ea typeface="微软雅黑" panose="020B0503020204020204" pitchFamily="34" charset="-122"/>
              </a:rPr>
              <a:t> </a:t>
            </a:r>
          </a:p>
          <a:p>
            <a:pPr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ea typeface="微软雅黑" panose="020B0503020204020204" pitchFamily="34" charset="-122"/>
              </a:rPr>
              <a:t>    </a:t>
            </a:r>
            <a:r>
              <a:rPr lang="en-US" altLang="en-US" dirty="0">
                <a:solidFill>
                  <a:srgbClr val="008000"/>
                </a:solidFill>
                <a:ea typeface="微软雅黑" panose="020B0503020204020204" pitchFamily="34" charset="-122"/>
              </a:rPr>
              <a:t>FISUBR</a:t>
            </a:r>
            <a:r>
              <a:rPr lang="en-US" altLang="zh-CN" dirty="0">
                <a:solidFill>
                  <a:srgbClr val="008000"/>
                </a:solidFill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008000"/>
                </a:solidFill>
                <a:ea typeface="微软雅黑" panose="020B0503020204020204" pitchFamily="34" charset="-122"/>
              </a:rPr>
              <a:t>按</a:t>
            </a:r>
            <a:r>
              <a:rPr lang="en-US" altLang="zh-CN" dirty="0" err="1">
                <a:solidFill>
                  <a:srgbClr val="008000"/>
                </a:solidFill>
                <a:ea typeface="微软雅黑" panose="020B0503020204020204" pitchFamily="34" charset="-122"/>
              </a:rPr>
              <a:t>int</a:t>
            </a:r>
            <a:r>
              <a:rPr lang="zh-CN" altLang="en-US" dirty="0">
                <a:solidFill>
                  <a:srgbClr val="008000"/>
                </a:solidFill>
                <a:ea typeface="微软雅黑" panose="020B0503020204020204" pitchFamily="34" charset="-122"/>
              </a:rPr>
              <a:t>型相减，调换相减</a:t>
            </a:r>
            <a:r>
              <a:rPr lang="zh-CN" altLang="en-US" dirty="0" smtClean="0">
                <a:solidFill>
                  <a:srgbClr val="008000"/>
                </a:solidFill>
                <a:ea typeface="微软雅黑" panose="020B0503020204020204" pitchFamily="34" charset="-122"/>
              </a:rPr>
              <a:t>次序</a:t>
            </a:r>
            <a:endParaRPr lang="en-US" altLang="zh-CN" dirty="0" smtClean="0">
              <a:solidFill>
                <a:srgbClr val="008000"/>
              </a:solidFill>
              <a:ea typeface="微软雅黑" panose="020B0503020204020204" pitchFamily="34" charset="-122"/>
            </a:endParaRPr>
          </a:p>
          <a:p>
            <a:pPr>
              <a:lnSpc>
                <a:spcPct val="115000"/>
              </a:lnSpc>
              <a:spcBef>
                <a:spcPct val="100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en-US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指令未带操作数，</a:t>
            </a:r>
            <a:r>
              <a:rPr lang="en-US" altLang="zh-CN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</a:t>
            </a:r>
            <a:r>
              <a:rPr lang="en-US" altLang="en-US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默认操作数为</a:t>
            </a:r>
            <a:r>
              <a:rPr lang="en-US" altLang="zh-CN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</a:t>
            </a:r>
            <a:r>
              <a:rPr lang="en-US" altLang="zh-CN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(0）</a:t>
            </a: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ST(1</a:t>
            </a:r>
            <a:r>
              <a:rPr lang="en-US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5000"/>
              </a:lnSpc>
              <a:spcBef>
                <a:spcPct val="10000"/>
              </a:spcBef>
            </a:pPr>
            <a:r>
              <a:rPr lang="en-US" altLang="zh-CN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en-US" dirty="0" err="1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</a:t>
            </a:r>
            <a:r>
              <a:rPr lang="en-US" altLang="en-US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后缀指令是</a:t>
            </a: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指操作数顺序变反</a:t>
            </a:r>
            <a:r>
              <a:rPr lang="en-US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en-US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>
              <a:lnSpc>
                <a:spcPct val="115000"/>
              </a:lnSpc>
              <a:spcBef>
                <a:spcPct val="10000"/>
              </a:spcBef>
            </a:pPr>
            <a:r>
              <a:rPr lang="en-US" altLang="zh-CN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en-US" dirty="0" err="1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fsub</a:t>
            </a:r>
            <a:r>
              <a:rPr lang="en-US" altLang="en-US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执行的是</a:t>
            </a:r>
            <a:r>
              <a:rPr lang="en-US" altLang="zh-CN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-y</a:t>
            </a: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fsubr</a:t>
            </a:r>
            <a:r>
              <a:rPr lang="en-US" altLang="en-US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执行的就是y</a:t>
            </a:r>
            <a:r>
              <a:rPr lang="en-US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-x</a:t>
            </a:r>
            <a:endParaRPr lang="zh-CN" altLang="en-US" dirty="0">
              <a:solidFill>
                <a:srgbClr val="008000"/>
              </a:solidFill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141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71366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X87 FPU</a:t>
            </a:r>
            <a:r>
              <a:rPr lang="zh-CN" altLang="en-US" dirty="0" smtClean="0"/>
              <a:t>指令</a:t>
            </a:r>
            <a:r>
              <a:rPr lang="en-US" altLang="zh-CN" dirty="0" smtClean="0"/>
              <a:t>---(</a:t>
            </a:r>
            <a:r>
              <a:rPr lang="zh-CN" altLang="en-US" dirty="0" smtClean="0"/>
              <a:t>算术运算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(3) </a:t>
            </a:r>
            <a:r>
              <a:rPr lang="en-US" altLang="en-US" dirty="0" err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乘法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FMUL/FMULP</a:t>
            </a: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相乘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 err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相乘</a:t>
            </a:r>
            <a:r>
              <a:rPr lang="zh-CN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后出栈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FIMUL</a:t>
            </a: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</a:t>
            </a:r>
            <a:r>
              <a:rPr lang="en-US" altLang="zh-CN" dirty="0" err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zh-CN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型相乘</a:t>
            </a:r>
            <a:endParaRPr lang="en-US" altLang="en-US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(4) </a:t>
            </a:r>
            <a:r>
              <a:rPr lang="en-US" altLang="en-US" dirty="0" err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除法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FDIV/FDIVP </a:t>
            </a: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</a:t>
            </a:r>
            <a:r>
              <a:rPr lang="zh-CN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</a:t>
            </a:r>
            <a:r>
              <a:rPr lang="zh-CN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除后出栈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FIDIV</a:t>
            </a: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</a:t>
            </a:r>
            <a:r>
              <a:rPr lang="en-US" altLang="zh-CN" dirty="0" err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zh-CN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型相除</a:t>
            </a:r>
            <a:endParaRPr lang="en-US" altLang="en-US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FDIVR/FDIVRP</a:t>
            </a:r>
          </a:p>
          <a:p>
            <a:pPr>
              <a:buFontTx/>
              <a:buNone/>
            </a:pP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FIDIVR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142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22309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又</a:t>
            </a:r>
            <a:r>
              <a:rPr lang="zh-CN" altLang="zh-CN" dirty="0" smtClean="0"/>
              <a:t>一</a:t>
            </a:r>
            <a:r>
              <a:rPr lang="zh-CN" altLang="zh-CN" dirty="0"/>
              <a:t>个奇怪的程序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6528" y="5619928"/>
            <a:ext cx="9147696" cy="667776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dirty="0" smtClean="0">
                <a:solidFill>
                  <a:srgbClr val="0000FF"/>
                </a:solidFill>
              </a:rPr>
              <a:t>老版</a:t>
            </a:r>
            <a:r>
              <a:rPr lang="en-US" altLang="zh-CN" dirty="0" err="1" smtClean="0">
                <a:solidFill>
                  <a:srgbClr val="0000FF"/>
                </a:solidFill>
              </a:rPr>
              <a:t>gcc</a:t>
            </a:r>
            <a:r>
              <a:rPr lang="en-US" altLang="zh-CN" dirty="0" smtClean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–O2</a:t>
            </a:r>
            <a:r>
              <a:rPr lang="zh-CN" altLang="en-US" dirty="0">
                <a:solidFill>
                  <a:srgbClr val="0000FF"/>
                </a:solidFill>
              </a:rPr>
              <a:t>编译时，程序一输出</a:t>
            </a:r>
            <a:r>
              <a:rPr lang="en-US" altLang="zh-CN" dirty="0">
                <a:solidFill>
                  <a:srgbClr val="0000FF"/>
                </a:solidFill>
              </a:rPr>
              <a:t>0</a:t>
            </a:r>
            <a:r>
              <a:rPr lang="zh-CN" altLang="en-US" dirty="0">
                <a:solidFill>
                  <a:srgbClr val="0000FF"/>
                </a:solidFill>
              </a:rPr>
              <a:t>，程序二输出却是</a:t>
            </a:r>
            <a:r>
              <a:rPr lang="en-US" altLang="zh-CN" dirty="0">
                <a:solidFill>
                  <a:srgbClr val="0000FF"/>
                </a:solidFill>
              </a:rPr>
              <a:t>1  </a:t>
            </a:r>
            <a:r>
              <a:rPr lang="en-US" altLang="zh-CN" dirty="0">
                <a:solidFill>
                  <a:srgbClr val="FF0000"/>
                </a:solidFill>
              </a:rPr>
              <a:t>Why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95537" y="980726"/>
            <a:ext cx="3816424" cy="4460195"/>
          </a:xfrm>
          <a:prstGeom prst="rect">
            <a:avLst/>
          </a:prstGeom>
          <a:solidFill>
            <a:srgbClr val="FFFFCC">
              <a:alpha val="74000"/>
            </a:srgbClr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57200" algn="l"/>
              </a:tabLs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spcAft>
                <a:spcPts val="0"/>
              </a:spcAft>
              <a:buNone/>
            </a:pPr>
            <a:r>
              <a:rPr lang="en-US" altLang="zh-CN" sz="2000" b="1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 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>
              <a:spcAft>
                <a:spcPts val="0"/>
              </a:spcAft>
              <a:buNone/>
            </a:pP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 </a:t>
            </a:r>
            <a:r>
              <a:rPr lang="en-US" altLang="zh-CN" sz="2000" b="1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 </a:t>
            </a:r>
            <a:r>
              <a:rPr lang="en-US" altLang="zh-CN" sz="2000" b="1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1.0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2000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x 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  <a:buNone/>
            </a:pP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algn="l">
              <a:spcAft>
                <a:spcPts val="0"/>
              </a:spcAft>
              <a:buNone/>
            </a:pP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  <a:buNone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 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000" b="1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endParaRPr lang="en-US" altLang="zh-CN" sz="2000" b="1" kern="0" dirty="0" smtClean="0">
              <a:solidFill>
                <a:srgbClr val="FF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  <a:buNone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  <a:buNone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  <a:buNone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</a:p>
          <a:p>
            <a:pPr algn="l">
              <a:spcAft>
                <a:spcPts val="0"/>
              </a:spcAft>
              <a:buNone/>
            </a:pPr>
            <a:endParaRPr lang="en-US" altLang="zh-CN" sz="2000" b="1" kern="0" dirty="0" smtClean="0">
              <a:solidFill>
                <a:srgbClr val="FF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  <a:buNone/>
            </a:pP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=(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==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  <a:buNone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"%d\n"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  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  <a:buNone/>
            </a:pP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870376" y="980727"/>
            <a:ext cx="3816424" cy="4460195"/>
          </a:xfrm>
          <a:prstGeom prst="rect">
            <a:avLst/>
          </a:prstGeom>
          <a:solidFill>
            <a:srgbClr val="FFFFCC">
              <a:alpha val="74000"/>
            </a:srgbClr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57200" algn="l"/>
              </a:tabLs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57200" algn="l"/>
              </a:tabLst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spcAft>
                <a:spcPts val="0"/>
              </a:spcAft>
              <a:buNone/>
            </a:pPr>
            <a:endParaRPr lang="en-US" altLang="zh-CN" sz="2000" b="1" kern="0" dirty="0" smtClean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  <a:buNone/>
            </a:pPr>
            <a:endParaRPr lang="en-US" altLang="zh-CN" sz="2000" b="1" kern="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  <a:buNone/>
            </a:pPr>
            <a:r>
              <a:rPr lang="en-US" altLang="zh-CN" sz="2000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</a:p>
          <a:p>
            <a:pPr algn="l">
              <a:spcAft>
                <a:spcPts val="0"/>
              </a:spcAft>
              <a:buNone/>
            </a:pP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  <a:buNone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 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000" b="1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endParaRPr lang="en-US" altLang="zh-CN" sz="2000" b="1" kern="0" dirty="0" smtClean="0">
              <a:solidFill>
                <a:srgbClr val="FF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  <a:buNone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  <a:buNone/>
            </a:pP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40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  <a:buNone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000" b="1" kern="0" dirty="0" smtClean="0">
              <a:solidFill>
                <a:srgbClr val="FF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  <a:buNone/>
            </a:pPr>
            <a:r>
              <a:rPr lang="en-US" altLang="zh-CN" sz="2000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c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000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40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  <a:buNone/>
            </a:pPr>
            <a:r>
              <a:rPr lang="en-US" altLang="zh-CN" sz="2000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b="1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=(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==</a:t>
            </a:r>
            <a:r>
              <a:rPr lang="en-US" altLang="zh-CN" sz="20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  <a:buNone/>
            </a:pP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"%d\n"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0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  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  <a:buNone/>
            </a:pPr>
            <a:r>
              <a:rPr lang="en-US" altLang="zh-CN" sz="2000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32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5148064" y="3501008"/>
            <a:ext cx="1728192" cy="432048"/>
          </a:xfrm>
          <a:prstGeom prst="rect">
            <a:avLst/>
          </a:prstGeom>
          <a:solidFill>
            <a:srgbClr val="FFFF00">
              <a:alpha val="28000"/>
            </a:srgbClr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154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微软雅黑" panose="020B0503020204020204" pitchFamily="34" charset="-122"/>
              </a:rPr>
              <a:t>IA-32</a:t>
            </a:r>
            <a:r>
              <a:rPr lang="zh-CN" altLang="en-US" dirty="0">
                <a:ea typeface="微软雅黑" panose="020B0503020204020204" pitchFamily="34" charset="-122"/>
              </a:rPr>
              <a:t>浮点操作举例</a:t>
            </a:r>
            <a:r>
              <a:rPr lang="zh-CN" altLang="en-US" sz="3200" dirty="0"/>
              <a:t>（自学）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144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581400" y="989609"/>
            <a:ext cx="4760919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altLang="zh-CN" sz="2000" i="0" dirty="0"/>
              <a:t>8048328:    55              push   %</a:t>
            </a:r>
            <a:r>
              <a:rPr lang="en-US" altLang="zh-CN" sz="2000" i="0" dirty="0" err="1"/>
              <a:t>ebp</a:t>
            </a:r>
            <a:endParaRPr lang="en-US" altLang="zh-CN" sz="2000" i="0" dirty="0"/>
          </a:p>
          <a:p>
            <a:pPr algn="l"/>
            <a:r>
              <a:rPr lang="en-US" altLang="zh-CN" sz="2000" i="0" dirty="0"/>
              <a:t>8048329:    89 e5         </a:t>
            </a:r>
            <a:r>
              <a:rPr lang="en-US" altLang="zh-CN" sz="2000" i="0" dirty="0" err="1"/>
              <a:t>mov</a:t>
            </a:r>
            <a:r>
              <a:rPr lang="en-US" altLang="zh-CN" sz="2000" i="0" dirty="0"/>
              <a:t>    %</a:t>
            </a:r>
            <a:r>
              <a:rPr lang="en-US" altLang="zh-CN" sz="2000" i="0" dirty="0" err="1"/>
              <a:t>esp</a:t>
            </a:r>
            <a:r>
              <a:rPr lang="en-US" altLang="zh-CN" sz="2000" i="0" dirty="0"/>
              <a:t>,%</a:t>
            </a:r>
            <a:r>
              <a:rPr lang="en-US" altLang="zh-CN" sz="2000" i="0" dirty="0" err="1"/>
              <a:t>ebp</a:t>
            </a:r>
            <a:endParaRPr lang="en-US" altLang="zh-CN" sz="2000" i="0" dirty="0"/>
          </a:p>
          <a:p>
            <a:pPr algn="l"/>
            <a:r>
              <a:rPr lang="en-US" altLang="zh-CN" sz="2000" i="0" dirty="0"/>
              <a:t>804832b:    d9 e8         </a:t>
            </a:r>
            <a:r>
              <a:rPr lang="en-US" altLang="zh-CN" sz="2000" i="0" dirty="0">
                <a:solidFill>
                  <a:srgbClr val="FF3300"/>
                </a:solidFill>
              </a:rPr>
              <a:t>fld1 </a:t>
            </a:r>
            <a:r>
              <a:rPr lang="en-US" altLang="zh-CN" sz="2000" i="0" dirty="0"/>
              <a:t>  </a:t>
            </a:r>
          </a:p>
          <a:p>
            <a:pPr algn="l"/>
            <a:r>
              <a:rPr lang="en-US" altLang="zh-CN" sz="2000" i="0" dirty="0"/>
              <a:t>804832d:    da 75 08    </a:t>
            </a:r>
            <a:r>
              <a:rPr lang="en-US" altLang="zh-CN" sz="2000" i="0" dirty="0" err="1">
                <a:solidFill>
                  <a:srgbClr val="FF3300"/>
                </a:solidFill>
              </a:rPr>
              <a:t>fidivl</a:t>
            </a:r>
            <a:r>
              <a:rPr lang="en-US" altLang="zh-CN" sz="2000" i="0" dirty="0">
                <a:solidFill>
                  <a:srgbClr val="FF3300"/>
                </a:solidFill>
              </a:rPr>
              <a:t> 0x8(%</a:t>
            </a:r>
            <a:r>
              <a:rPr lang="en-US" altLang="zh-CN" sz="2000" i="0" dirty="0" err="1">
                <a:solidFill>
                  <a:srgbClr val="FF3300"/>
                </a:solidFill>
              </a:rPr>
              <a:t>ebp</a:t>
            </a:r>
            <a:r>
              <a:rPr lang="en-US" altLang="zh-CN" sz="2000" i="0" dirty="0">
                <a:solidFill>
                  <a:srgbClr val="FF3300"/>
                </a:solidFill>
              </a:rPr>
              <a:t>)</a:t>
            </a:r>
            <a:r>
              <a:rPr lang="en-US" altLang="zh-CN" sz="2000" i="0" dirty="0"/>
              <a:t> </a:t>
            </a:r>
          </a:p>
          <a:p>
            <a:pPr algn="l"/>
            <a:r>
              <a:rPr lang="en-US" altLang="zh-CN" sz="2000" i="0" dirty="0"/>
              <a:t>8048330:    c9               leave  </a:t>
            </a:r>
          </a:p>
          <a:p>
            <a:pPr algn="l"/>
            <a:r>
              <a:rPr lang="en-US" altLang="zh-CN" sz="2000" i="0" dirty="0"/>
              <a:t>8048331:    c3               ret</a:t>
            </a:r>
            <a:r>
              <a:rPr lang="en-US" altLang="zh-CN" i="0" dirty="0"/>
              <a:t>   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31800" y="1112005"/>
            <a:ext cx="2430463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l"/>
            <a:r>
              <a:rPr lang="en-US" altLang="zh-CN" sz="2200" i="0" dirty="0"/>
              <a:t>double f(</a:t>
            </a:r>
            <a:r>
              <a:rPr lang="en-US" altLang="zh-CN" sz="2200" i="0" dirty="0" err="1"/>
              <a:t>int</a:t>
            </a:r>
            <a:r>
              <a:rPr lang="en-US" altLang="zh-CN" sz="2200" i="0" dirty="0"/>
              <a:t> x)</a:t>
            </a:r>
          </a:p>
          <a:p>
            <a:pPr algn="l"/>
            <a:r>
              <a:rPr lang="en-US" altLang="zh-CN" sz="2200" i="0" dirty="0"/>
              <a:t>{</a:t>
            </a:r>
          </a:p>
          <a:p>
            <a:pPr algn="l"/>
            <a:r>
              <a:rPr lang="en-US" altLang="zh-CN" sz="2200" i="0" dirty="0"/>
              <a:t>     return 1.0 / x ;</a:t>
            </a:r>
          </a:p>
          <a:p>
            <a:pPr algn="l"/>
            <a:r>
              <a:rPr lang="en-US" altLang="zh-CN" sz="2200" i="0" dirty="0"/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90274" y="3123932"/>
            <a:ext cx="6582251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40000"/>
              </a:lnSpc>
            </a:pPr>
            <a:r>
              <a:rPr lang="zh-CN" altLang="en-US" sz="2000" i="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两条重要指令的功能如下。</a:t>
            </a:r>
          </a:p>
          <a:p>
            <a:pPr algn="l">
              <a:lnSpc>
                <a:spcPct val="140000"/>
              </a:lnSpc>
            </a:pPr>
            <a:r>
              <a:rPr lang="en-US" altLang="zh-CN" sz="2000" i="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fld1</a:t>
            </a:r>
            <a:r>
              <a:rPr lang="zh-CN" altLang="en-US" sz="2000" i="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：将常数</a:t>
            </a:r>
            <a:r>
              <a:rPr lang="en-US" altLang="zh-CN" sz="2000" i="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i="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压入栈顶</a:t>
            </a:r>
            <a:r>
              <a:rPr lang="en-US" altLang="zh-CN" sz="2000" i="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ST(0)</a:t>
            </a:r>
          </a:p>
          <a:p>
            <a:pPr algn="l">
              <a:lnSpc>
                <a:spcPct val="140000"/>
              </a:lnSpc>
            </a:pPr>
            <a:r>
              <a:rPr lang="en-US" altLang="zh-CN" sz="2000" i="0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fidivl</a:t>
            </a:r>
            <a:r>
              <a:rPr lang="zh-CN" altLang="en-US" sz="2000" i="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：将指定存储单元</a:t>
            </a:r>
            <a:r>
              <a:rPr lang="zh-CN" altLang="en-US" sz="2000" i="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操作数</a:t>
            </a:r>
            <a:r>
              <a:rPr lang="en-US" altLang="zh-CN" sz="2000" i="0" dirty="0" err="1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zh-CN" altLang="en-US" sz="2000" i="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型数转换为</a:t>
            </a:r>
            <a:r>
              <a:rPr lang="en-US" altLang="zh-CN" sz="2000" i="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double</a:t>
            </a:r>
            <a:r>
              <a:rPr lang="zh-CN" altLang="en-US" sz="2000" i="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型，</a:t>
            </a:r>
          </a:p>
          <a:p>
            <a:pPr algn="l">
              <a:lnSpc>
                <a:spcPct val="140000"/>
              </a:lnSpc>
            </a:pPr>
            <a:r>
              <a:rPr lang="zh-CN" altLang="en-US" sz="2000" i="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再将</a:t>
            </a:r>
            <a:r>
              <a:rPr lang="en-US" altLang="zh-CN" sz="2000" i="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ST(0)</a:t>
            </a:r>
            <a:r>
              <a:rPr lang="zh-CN" altLang="en-US" sz="2000" i="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除以该数，并将结果存入</a:t>
            </a:r>
            <a:r>
              <a:rPr lang="en-US" altLang="zh-CN" sz="2000" i="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ST(0)</a:t>
            </a:r>
            <a:r>
              <a:rPr lang="zh-CN" altLang="en-US" sz="2000" i="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34938" y="5597525"/>
            <a:ext cx="8982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2000" i="0">
                <a:latin typeface="微软雅黑" panose="020B0503020204020204" pitchFamily="34" charset="-122"/>
                <a:ea typeface="微软雅黑" panose="020B0503020204020204" pitchFamily="34" charset="-122"/>
              </a:rPr>
              <a:t>0.1=0.00011[0011]B= 0.00011 0011 0011 0011 0011 0011 0011</a:t>
            </a:r>
            <a:r>
              <a:rPr lang="en-US" altLang="en-US" sz="2000" i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en-US" altLang="zh-CN" sz="2000" i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61925" y="5146675"/>
            <a:ext cx="22955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sz="2000" i="0">
                <a:latin typeface="微软雅黑" panose="020B0503020204020204" pitchFamily="34" charset="-122"/>
                <a:ea typeface="微软雅黑" panose="020B0503020204020204" pitchFamily="34" charset="-122"/>
              </a:rPr>
              <a:t>f(10)=0.1</a:t>
            </a:r>
          </a:p>
        </p:txBody>
      </p:sp>
    </p:spTree>
    <p:extLst>
      <p:ext uri="{BB962C8B-B14F-4D97-AF65-F5344CB8AC3E}">
        <p14:creationId xmlns:p14="http://schemas.microsoft.com/office/powerpoint/2010/main" val="219789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微软雅黑" panose="020B0503020204020204" pitchFamily="34" charset="-122"/>
              </a:rPr>
              <a:t>IA-32</a:t>
            </a:r>
            <a:r>
              <a:rPr lang="zh-CN" altLang="en-US" dirty="0">
                <a:ea typeface="微软雅黑" panose="020B0503020204020204" pitchFamily="34" charset="-122"/>
              </a:rPr>
              <a:t>浮点操作举例</a:t>
            </a:r>
            <a:r>
              <a:rPr lang="zh-CN" altLang="en-US" sz="3200" dirty="0"/>
              <a:t>（自学）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145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074" y="940970"/>
            <a:ext cx="6922189" cy="5906232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/>
        </p:spPr>
        <p:txBody>
          <a:bodyPr wrap="square" lIns="0" tIns="0" rIns="0" bIns="0" anchor="ctr">
            <a:spAutoFit/>
          </a:bodyPr>
          <a:lstStyle>
            <a:lvl1pPr indent="2667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95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08048334 &lt;main&gt;:</a:t>
            </a:r>
          </a:p>
          <a:p>
            <a:pPr algn="l">
              <a:lnSpc>
                <a:spcPct val="95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8048334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      55                    </a:t>
            </a:r>
            <a:r>
              <a:rPr lang="en-US" altLang="zh-CN" sz="16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push   %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ebp</a:t>
            </a:r>
            <a:endParaRPr lang="en-US" altLang="zh-CN" sz="16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95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8048335:       89 e5                 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mov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%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esp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,%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ebp</a:t>
            </a:r>
            <a:endParaRPr lang="en-US" altLang="zh-CN" sz="16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95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8048337:       83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ec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08             sub    $0x8,%esp</a:t>
            </a:r>
          </a:p>
          <a:p>
            <a:pPr algn="l">
              <a:lnSpc>
                <a:spcPct val="95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804833a:       83 e4 f0            </a:t>
            </a:r>
            <a:r>
              <a:rPr lang="en-US" altLang="zh-CN" sz="16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    $0xfffffff0,%esp</a:t>
            </a:r>
          </a:p>
          <a:p>
            <a:pPr algn="l">
              <a:lnSpc>
                <a:spcPct val="95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804833d:       83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ec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0c             sub    $0xc,%esp</a:t>
            </a:r>
          </a:p>
          <a:p>
            <a:pPr algn="l">
              <a:lnSpc>
                <a:spcPct val="95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8048340:       6a 0a                  push   $0xa</a:t>
            </a:r>
          </a:p>
          <a:p>
            <a:pPr algn="l">
              <a:lnSpc>
                <a:spcPct val="95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8048342:       e8 e1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ff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ff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ff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6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call   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8048328 &lt;f&gt; </a:t>
            </a:r>
            <a:r>
              <a:rPr lang="en-US" altLang="zh-CN" sz="16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	</a:t>
            </a:r>
            <a:r>
              <a:rPr lang="en-US" altLang="zh-CN" sz="1600" i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a=f(10)</a:t>
            </a:r>
          </a:p>
          <a:p>
            <a:pPr algn="l">
              <a:lnSpc>
                <a:spcPct val="95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8048347:      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dd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5d f8             </a:t>
            </a:r>
            <a:r>
              <a:rPr lang="en-US" altLang="zh-CN" sz="1600" i="0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fstpl</a:t>
            </a:r>
            <a:r>
              <a:rPr lang="en-US" altLang="zh-CN" sz="1600" i="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0xfffffff8(%</a:t>
            </a:r>
            <a:r>
              <a:rPr lang="en-US" altLang="zh-CN" sz="1600" i="0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ebp</a:t>
            </a:r>
            <a:r>
              <a:rPr lang="en-US" altLang="zh-CN" sz="1600" i="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en-US" altLang="zh-CN" sz="1600" i="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i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en-US" altLang="zh-CN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存入内存</a:t>
            </a:r>
          </a:p>
          <a:p>
            <a:pPr algn="l">
              <a:lnSpc>
                <a:spcPct val="95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804834a:       c7 04 24 0a 00 00 00   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movl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$0xa,(%esp,1)</a:t>
            </a:r>
          </a:p>
          <a:p>
            <a:pPr algn="l">
              <a:lnSpc>
                <a:spcPct val="95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8048351:       e8 d2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ff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ff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ff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call   8048328 &lt;f&gt; </a:t>
            </a:r>
            <a:r>
              <a:rPr lang="en-US" altLang="zh-CN" sz="16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i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b=f(10)</a:t>
            </a:r>
            <a:endParaRPr lang="en-US" altLang="zh-CN" sz="16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95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8048356:      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dd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45 f8             </a:t>
            </a:r>
            <a:r>
              <a:rPr lang="en-US" altLang="zh-CN" sz="1600" i="0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fldl</a:t>
            </a:r>
            <a:r>
              <a:rPr lang="en-US" altLang="zh-CN" sz="1600" i="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0xfffffff8(%</a:t>
            </a:r>
            <a:r>
              <a:rPr lang="en-US" altLang="zh-CN" sz="1600" i="0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ebp</a:t>
            </a:r>
            <a:r>
              <a:rPr lang="en-US" altLang="zh-CN" sz="1600" i="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1600" i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en-US" altLang="zh-CN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入栈顶</a:t>
            </a:r>
          </a:p>
          <a:p>
            <a:pPr algn="l">
              <a:lnSpc>
                <a:spcPct val="95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8048359:       58                       pop    %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eax</a:t>
            </a:r>
            <a:endParaRPr lang="en-US" altLang="zh-CN" sz="16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95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804835a:       da e9                 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fucompp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600" i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比较</a:t>
            </a:r>
            <a:r>
              <a:rPr lang="en-US" altLang="zh-CN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ST(0)</a:t>
            </a:r>
            <a:r>
              <a:rPr lang="en-US" altLang="zh-CN" sz="1600" i="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ST(1)</a:t>
            </a:r>
            <a:r>
              <a:rPr lang="en-US" altLang="zh-CN" sz="1600" i="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  <a:p>
            <a:pPr algn="l">
              <a:lnSpc>
                <a:spcPct val="95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804835c:      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df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e0                  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fnstsw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%ax  </a:t>
            </a:r>
            <a:r>
              <a:rPr lang="en-US" altLang="zh-CN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en-US" altLang="zh-CN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FPU</a:t>
            </a:r>
            <a:r>
              <a:rPr lang="zh-CN" altLang="en-US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状态字送到</a:t>
            </a:r>
            <a:r>
              <a:rPr lang="en-US" altLang="zh-CN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</a:t>
            </a:r>
            <a:endParaRPr lang="zh-CN" altLang="en-US" sz="1600" i="0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95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804835e:       80 e4 45             and    $0x45,%ah</a:t>
            </a:r>
          </a:p>
          <a:p>
            <a:pPr algn="l">
              <a:lnSpc>
                <a:spcPct val="95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8048361:       80 fc 40             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cmp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$0x40,%ah</a:t>
            </a:r>
          </a:p>
          <a:p>
            <a:pPr algn="l">
              <a:lnSpc>
                <a:spcPct val="95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8048364:       0f 94 c0             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sete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%al</a:t>
            </a:r>
          </a:p>
          <a:p>
            <a:pPr algn="l">
              <a:lnSpc>
                <a:spcPct val="95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8048367:       5a                       pop    %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edx</a:t>
            </a:r>
            <a:endParaRPr lang="en-US" altLang="zh-CN" sz="16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95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8048368:       0f b6 c0            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movzbl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%al,%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eax</a:t>
            </a:r>
            <a:endParaRPr lang="en-US" altLang="zh-CN" sz="16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95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804836b:       50                      push   %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eax</a:t>
            </a:r>
            <a:endParaRPr lang="en-US" altLang="zh-CN" sz="16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95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804836c:       68 d8 83 04 08  push   $0x80483d8</a:t>
            </a:r>
          </a:p>
          <a:p>
            <a:pPr algn="l">
              <a:lnSpc>
                <a:spcPct val="95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8048371:       e8 f2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fe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ff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ff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call   8048268 &lt;_init+0x38&gt;</a:t>
            </a:r>
          </a:p>
          <a:p>
            <a:pPr algn="l">
              <a:lnSpc>
                <a:spcPct val="95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8048376:       c9                      leave  </a:t>
            </a:r>
          </a:p>
          <a:p>
            <a:pPr algn="l">
              <a:lnSpc>
                <a:spcPct val="95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8048377:       c3                      ret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9893" y="949300"/>
            <a:ext cx="1384515" cy="1382713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en-US" altLang="zh-CN" dirty="0"/>
              <a:t> …</a:t>
            </a:r>
          </a:p>
          <a:p>
            <a:pPr algn="l"/>
            <a:r>
              <a:rPr lang="en-US" altLang="zh-CN" dirty="0"/>
              <a:t> a = f(10) ;</a:t>
            </a:r>
          </a:p>
          <a:p>
            <a:pPr algn="l"/>
            <a:r>
              <a:rPr lang="en-US" altLang="zh-CN" dirty="0"/>
              <a:t> b = f(10) ;</a:t>
            </a:r>
          </a:p>
          <a:p>
            <a:pPr algn="l"/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 = a == b;</a:t>
            </a:r>
          </a:p>
          <a:p>
            <a:pPr algn="l"/>
            <a:r>
              <a:rPr lang="en-US" altLang="zh-CN" dirty="0"/>
              <a:t> … 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5978816" y="4695243"/>
            <a:ext cx="2744788" cy="15240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2000" tIns="72000" rIns="72000" bIns="72000" anchor="ctr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>
                <a:solidFill>
                  <a:srgbClr val="CC3300"/>
                </a:solidFill>
              </a:rPr>
              <a:t>0.1</a:t>
            </a:r>
            <a:r>
              <a:rPr lang="zh-CN" altLang="en-US">
                <a:solidFill>
                  <a:srgbClr val="CC3300"/>
                </a:solidFill>
              </a:rPr>
              <a:t>是无限循环小数，无法精确表示，因而，</a:t>
            </a:r>
            <a:r>
              <a:rPr lang="zh-CN" altLang="en-US">
                <a:solidFill>
                  <a:srgbClr val="FF3300"/>
                </a:solidFill>
              </a:rPr>
              <a:t>比较时，</a:t>
            </a:r>
            <a:r>
              <a:rPr lang="en-US" altLang="zh-CN">
                <a:solidFill>
                  <a:srgbClr val="FF3300"/>
                </a:solidFill>
              </a:rPr>
              <a:t>a</a:t>
            </a:r>
            <a:r>
              <a:rPr lang="zh-CN" altLang="en-US">
                <a:solidFill>
                  <a:srgbClr val="FF3300"/>
                </a:solidFill>
              </a:rPr>
              <a:t>舍入过而</a:t>
            </a:r>
            <a:r>
              <a:rPr lang="en-US" altLang="zh-CN">
                <a:solidFill>
                  <a:srgbClr val="FF3300"/>
                </a:solidFill>
              </a:rPr>
              <a:t>b</a:t>
            </a:r>
            <a:r>
              <a:rPr lang="zh-CN" altLang="en-US">
                <a:solidFill>
                  <a:srgbClr val="FF3300"/>
                </a:solidFill>
              </a:rPr>
              <a:t>没有舍入过，故 </a:t>
            </a:r>
            <a:r>
              <a:rPr lang="en-US" altLang="zh-CN">
                <a:solidFill>
                  <a:srgbClr val="FF3300"/>
                </a:solidFill>
              </a:rPr>
              <a:t>a</a:t>
            </a:r>
            <a:r>
              <a:rPr lang="en-US" altLang="zh-CN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≠b</a:t>
            </a:r>
            <a:endParaRPr lang="en-US" altLang="en-US">
              <a:solidFill>
                <a:srgbClr val="FF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6926509" y="2740685"/>
            <a:ext cx="1557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zh-CN" altLang="en-US" dirty="0">
                <a:ea typeface="微软雅黑" panose="020B0503020204020204" pitchFamily="34" charset="-122"/>
                <a:cs typeface="Arial" panose="020B0604020202020204" pitchFamily="34" charset="0"/>
              </a:rPr>
              <a:t>→</a:t>
            </a:r>
            <a:r>
              <a:rPr lang="en-US" altLang="zh-CN" dirty="0">
                <a:ea typeface="微软雅黑" panose="020B0503020204020204" pitchFamily="34" charset="-122"/>
                <a:cs typeface="Arial" panose="020B0604020202020204" pitchFamily="34" charset="0"/>
              </a:rPr>
              <a:t>64</a:t>
            </a:r>
            <a:r>
              <a:rPr lang="zh-CN" altLang="en-US" dirty="0">
                <a:ea typeface="微软雅黑" panose="020B0503020204020204" pitchFamily="34" charset="-122"/>
                <a:cs typeface="Arial" panose="020B0604020202020204" pitchFamily="34" charset="0"/>
              </a:rPr>
              <a:t>位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6889675" y="3507369"/>
            <a:ext cx="1557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zh-CN" altLang="en-US" dirty="0">
                <a:ea typeface="微软雅黑" panose="020B0503020204020204" pitchFamily="34" charset="-122"/>
                <a:cs typeface="Arial" panose="020B0604020202020204" pitchFamily="34" charset="0"/>
              </a:rPr>
              <a:t>→</a:t>
            </a:r>
            <a:r>
              <a:rPr lang="en-US" altLang="zh-CN" dirty="0">
                <a:ea typeface="微软雅黑" panose="020B0503020204020204" pitchFamily="34" charset="-122"/>
                <a:cs typeface="Arial" panose="020B0604020202020204" pitchFamily="34" charset="0"/>
              </a:rPr>
              <a:t>80</a:t>
            </a:r>
            <a:r>
              <a:rPr lang="zh-CN" altLang="en-US" dirty="0">
                <a:ea typeface="微软雅黑" panose="020B0503020204020204" pitchFamily="34" charset="-122"/>
                <a:cs typeface="Arial" panose="020B0604020202020204" pitchFamily="34" charset="0"/>
              </a:rPr>
              <a:t>位</a:t>
            </a:r>
          </a:p>
        </p:txBody>
      </p:sp>
    </p:spTree>
    <p:extLst>
      <p:ext uri="{BB962C8B-B14F-4D97-AF65-F5344CB8AC3E}">
        <p14:creationId xmlns:p14="http://schemas.microsoft.com/office/powerpoint/2010/main" val="362722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微软雅黑" panose="020B0503020204020204" pitchFamily="34" charset="-122"/>
              </a:rPr>
              <a:t>IA-32</a:t>
            </a:r>
            <a:r>
              <a:rPr lang="zh-CN" altLang="en-US" dirty="0">
                <a:ea typeface="微软雅黑" panose="020B0503020204020204" pitchFamily="34" charset="-122"/>
              </a:rPr>
              <a:t>浮点操作举例</a:t>
            </a:r>
            <a:r>
              <a:rPr lang="zh-CN" altLang="en-US" sz="3200" dirty="0"/>
              <a:t>（自学）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146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074" y="2349163"/>
            <a:ext cx="8657278" cy="3791807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/>
        </p:spPr>
        <p:txBody>
          <a:bodyPr wrap="square" lIns="0" tIns="0" rIns="0" bIns="0" anchor="ctr">
            <a:spAutoFit/>
          </a:bodyPr>
          <a:lstStyle>
            <a:lvl1pPr indent="2667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8048342:       e8 e1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ff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ff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ff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call   8048328 &lt;f&gt; </a:t>
            </a:r>
            <a:r>
              <a:rPr lang="en-US" altLang="zh-CN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  <a:p>
            <a:pPr algn="l">
              <a:lnSpc>
                <a:spcPct val="110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8048347:      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dd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5d f8           </a:t>
            </a:r>
            <a:r>
              <a:rPr lang="en-US" altLang="zh-CN" sz="1600" i="0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fstpl</a:t>
            </a:r>
            <a:r>
              <a:rPr lang="en-US" altLang="zh-CN" sz="1600" i="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0xfffffff8(%</a:t>
            </a:r>
            <a:r>
              <a:rPr lang="en-US" altLang="zh-CN" sz="1600" i="0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ebp</a:t>
            </a:r>
            <a:r>
              <a:rPr lang="en-US" altLang="zh-CN" sz="1600" i="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en-US" altLang="zh-CN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存回</a:t>
            </a:r>
            <a:r>
              <a:rPr lang="zh-CN" altLang="en-US" sz="1600" i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内存，</a:t>
            </a:r>
            <a:r>
              <a:rPr lang="en-US" altLang="zh-CN" sz="1600" i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en-US" altLang="zh-CN" sz="1600" i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64,</a:t>
            </a:r>
            <a:r>
              <a:rPr lang="zh-CN" altLang="en-US" sz="1600" i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精度</a:t>
            </a:r>
            <a:r>
              <a:rPr lang="zh-CN" altLang="en-US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损失</a:t>
            </a:r>
          </a:p>
          <a:p>
            <a:pPr algn="l">
              <a:lnSpc>
                <a:spcPct val="110000"/>
              </a:lnSpc>
            </a:pPr>
            <a:r>
              <a:rPr lang="zh-CN" altLang="en-US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804834a:       c7 04 24 0a 00 00 00   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movl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$0xa,(%esp,1)</a:t>
            </a:r>
          </a:p>
          <a:p>
            <a:pPr algn="l">
              <a:lnSpc>
                <a:spcPct val="110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8048351:       e8 d2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ff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ff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ff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call   8048328 &lt;f&gt; </a:t>
            </a:r>
            <a:r>
              <a:rPr lang="en-US" altLang="zh-CN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  <a:p>
            <a:pPr algn="l">
              <a:lnSpc>
                <a:spcPct val="110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8048356:      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dd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5d f0           </a:t>
            </a:r>
            <a:r>
              <a:rPr lang="en-US" altLang="zh-CN" sz="1600" i="0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fstpl</a:t>
            </a:r>
            <a:r>
              <a:rPr lang="en-US" altLang="zh-CN" sz="1600" i="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0xfffffff0(%</a:t>
            </a:r>
            <a:r>
              <a:rPr lang="en-US" altLang="zh-CN" sz="1600" i="0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ebp</a:t>
            </a:r>
            <a:r>
              <a:rPr lang="en-US" altLang="zh-CN" sz="1600" i="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en-US" altLang="zh-CN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en-US" altLang="zh-CN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存回内存，</a:t>
            </a:r>
            <a:r>
              <a:rPr lang="en-US" altLang="zh-CN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en-US" altLang="zh-CN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64,</a:t>
            </a:r>
            <a:r>
              <a:rPr lang="zh-CN" altLang="en-US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精度损失</a:t>
            </a:r>
          </a:p>
          <a:p>
            <a:pPr algn="l">
              <a:lnSpc>
                <a:spcPct val="110000"/>
              </a:lnSpc>
            </a:pPr>
            <a:r>
              <a:rPr lang="en-US" altLang="zh-CN" sz="16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8048359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      c7 04 24 0a 00 00 00    </a:t>
            </a:r>
            <a:r>
              <a:rPr lang="en-US" altLang="zh-CN" sz="1600" i="0" dirty="0" err="1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movl</a:t>
            </a:r>
            <a:r>
              <a:rPr lang="en-US" altLang="zh-CN" sz="1600" i="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$0xa,(%esp,1)</a:t>
            </a:r>
          </a:p>
          <a:p>
            <a:pPr algn="l">
              <a:lnSpc>
                <a:spcPct val="110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8048360:       e8 c3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ff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ff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ff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600" i="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   8048328 &lt;f&gt;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  <a:p>
            <a:pPr algn="l">
              <a:lnSpc>
                <a:spcPct val="110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8048365:      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dd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d8                </a:t>
            </a:r>
            <a:r>
              <a:rPr lang="en-US" altLang="zh-CN" sz="1600" i="0" dirty="0" err="1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fstp</a:t>
            </a:r>
            <a:r>
              <a:rPr lang="en-US" altLang="zh-CN" sz="1600" i="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%</a:t>
            </a:r>
            <a:r>
              <a:rPr lang="en-US" altLang="zh-CN" sz="1600" i="0" dirty="0" err="1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</a:t>
            </a:r>
            <a:r>
              <a:rPr lang="en-US" altLang="zh-CN" sz="1600" i="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(0)</a:t>
            </a:r>
          </a:p>
          <a:p>
            <a:pPr algn="l">
              <a:lnSpc>
                <a:spcPct val="110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8048367:      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dd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45 f8           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fldl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0xfffffff8(%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ebp</a:t>
            </a:r>
            <a:r>
              <a:rPr lang="en-US" altLang="zh-CN" sz="16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  </a:t>
            </a:r>
            <a:r>
              <a:rPr lang="en-US" altLang="zh-CN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从内存中载入</a:t>
            </a:r>
            <a:r>
              <a:rPr lang="en-US" altLang="zh-CN" sz="1600" i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</a:t>
            </a:r>
            <a:r>
              <a:rPr lang="en-US" altLang="zh-CN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i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en-US" altLang="zh-CN" sz="1600" i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80,</a:t>
            </a:r>
            <a:r>
              <a:rPr lang="zh-CN" altLang="en-US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精度损失</a:t>
            </a:r>
          </a:p>
          <a:p>
            <a:pPr algn="l">
              <a:lnSpc>
                <a:spcPct val="110000"/>
              </a:lnSpc>
            </a:pPr>
            <a:r>
              <a:rPr lang="en-US" altLang="zh-CN" sz="16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804836a:      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dd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45 f0           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fldl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0xfffffff0(%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ebp</a:t>
            </a:r>
            <a:r>
              <a:rPr lang="en-US" altLang="zh-CN" sz="16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i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//</a:t>
            </a:r>
            <a:r>
              <a:rPr lang="zh-CN" altLang="en-US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从内存中</a:t>
            </a:r>
            <a:r>
              <a:rPr lang="zh-CN" altLang="en-US" sz="1600" i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载入</a:t>
            </a:r>
            <a:r>
              <a:rPr lang="en-US" altLang="zh-CN" sz="1600" i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b, </a:t>
            </a:r>
            <a:r>
              <a:rPr lang="en-US" altLang="zh-CN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en-US" altLang="zh-CN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80,</a:t>
            </a:r>
            <a:r>
              <a:rPr lang="zh-CN" altLang="en-US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精度损失</a:t>
            </a:r>
            <a:endParaRPr lang="en-US" altLang="zh-CN" sz="1600" i="0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804836d:       d9 c9                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fxch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%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 </a:t>
            </a:r>
          </a:p>
          <a:p>
            <a:pPr algn="l">
              <a:lnSpc>
                <a:spcPct val="110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804836f:       58                       pop    %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eax</a:t>
            </a:r>
            <a:endParaRPr lang="en-US" altLang="zh-CN" sz="16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8048370:       da e9                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fucompp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sz="1600" i="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比较</a:t>
            </a:r>
            <a:r>
              <a:rPr lang="en-US" altLang="zh-CN" sz="1600" i="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, b</a:t>
            </a:r>
          </a:p>
          <a:p>
            <a:pPr algn="l">
              <a:lnSpc>
                <a:spcPct val="110000"/>
              </a:lnSpc>
            </a:pP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8048372:      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df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e0                  </a:t>
            </a:r>
            <a:r>
              <a:rPr lang="en-US" altLang="zh-CN" sz="1600" i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fnstsw</a:t>
            </a:r>
            <a:r>
              <a:rPr lang="en-US" altLang="zh-CN" sz="16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%ax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56868" y="814994"/>
            <a:ext cx="1384515" cy="1661993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en-US" altLang="zh-CN" dirty="0"/>
              <a:t> …</a:t>
            </a:r>
          </a:p>
          <a:p>
            <a:pPr algn="l"/>
            <a:r>
              <a:rPr lang="en-US" altLang="zh-CN" dirty="0"/>
              <a:t> a = f(10) ;</a:t>
            </a:r>
          </a:p>
          <a:p>
            <a:pPr algn="l"/>
            <a:r>
              <a:rPr lang="en-US" altLang="zh-CN" dirty="0"/>
              <a:t> b = f(10) ;</a:t>
            </a:r>
          </a:p>
          <a:p>
            <a:pPr algn="l"/>
            <a:r>
              <a:rPr lang="en-US" altLang="zh-CN" dirty="0"/>
              <a:t> </a:t>
            </a:r>
            <a:r>
              <a:rPr lang="en-US" altLang="zh-CN" dirty="0">
                <a:solidFill>
                  <a:srgbClr val="CC3300"/>
                </a:solidFill>
              </a:rPr>
              <a:t>c = f(10) ;</a:t>
            </a:r>
          </a:p>
          <a:p>
            <a:pPr algn="l"/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 = a == b;</a:t>
            </a:r>
          </a:p>
          <a:p>
            <a:pPr algn="l"/>
            <a:r>
              <a:rPr lang="en-US" altLang="zh-CN" dirty="0"/>
              <a:t> … 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5652120" y="5301208"/>
            <a:ext cx="2384425" cy="123825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6000" tIns="36000" rIns="36000" bIns="36000" anchor="ctr">
            <a:spAutoFit/>
          </a:bodyPr>
          <a:lstStyle/>
          <a:p>
            <a:r>
              <a:rPr lang="en-US" altLang="zh-CN" sz="1900" dirty="0">
                <a:solidFill>
                  <a:srgbClr val="CC3300"/>
                </a:solidFill>
              </a:rPr>
              <a:t>0.1</a:t>
            </a:r>
            <a:r>
              <a:rPr lang="zh-CN" altLang="en-US" sz="1900" dirty="0">
                <a:solidFill>
                  <a:srgbClr val="CC3300"/>
                </a:solidFill>
              </a:rPr>
              <a:t>是无限循环小数，无法精确表示，因而，</a:t>
            </a:r>
            <a:r>
              <a:rPr lang="zh-CN" altLang="en-US" sz="1900" dirty="0">
                <a:solidFill>
                  <a:srgbClr val="FF3300"/>
                </a:solidFill>
              </a:rPr>
              <a:t>比较时，</a:t>
            </a:r>
            <a:r>
              <a:rPr lang="en-US" altLang="zh-CN" sz="1900" dirty="0">
                <a:solidFill>
                  <a:srgbClr val="FF3300"/>
                </a:solidFill>
              </a:rPr>
              <a:t>a</a:t>
            </a:r>
            <a:r>
              <a:rPr lang="zh-CN" altLang="en-US" sz="1900" dirty="0">
                <a:solidFill>
                  <a:srgbClr val="FF3300"/>
                </a:solidFill>
              </a:rPr>
              <a:t>和</a:t>
            </a:r>
            <a:r>
              <a:rPr lang="en-US" altLang="zh-CN" sz="1900" dirty="0">
                <a:solidFill>
                  <a:srgbClr val="FF3300"/>
                </a:solidFill>
              </a:rPr>
              <a:t>b</a:t>
            </a:r>
            <a:r>
              <a:rPr lang="zh-CN" altLang="en-US" sz="1900" dirty="0">
                <a:solidFill>
                  <a:srgbClr val="FF3300"/>
                </a:solidFill>
              </a:rPr>
              <a:t>都是舍入过的，故 </a:t>
            </a:r>
            <a:r>
              <a:rPr lang="en-US" altLang="zh-CN" sz="1900" dirty="0">
                <a:solidFill>
                  <a:srgbClr val="FF3300"/>
                </a:solidFill>
              </a:rPr>
              <a:t>a</a:t>
            </a:r>
            <a:r>
              <a:rPr lang="en-US" altLang="zh-CN" sz="1900" dirty="0">
                <a:solidFill>
                  <a:srgbClr val="FF3300"/>
                </a:solidFill>
                <a:cs typeface="Arial" panose="020B0604020202020204" pitchFamily="34" charset="0"/>
              </a:rPr>
              <a:t>=b</a:t>
            </a:r>
            <a:r>
              <a:rPr lang="zh-CN" altLang="en-US" sz="1900" dirty="0">
                <a:solidFill>
                  <a:srgbClr val="FF3300"/>
                </a:solidFill>
                <a:cs typeface="Arial" panose="020B0604020202020204" pitchFamily="34" charset="0"/>
              </a:rPr>
              <a:t>！</a:t>
            </a:r>
            <a:endParaRPr lang="en-US" altLang="en-US" sz="1900" dirty="0">
              <a:solidFill>
                <a:srgbClr val="FF33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40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4815" y="205463"/>
            <a:ext cx="8229600" cy="582612"/>
          </a:xfrm>
        </p:spPr>
        <p:txBody>
          <a:bodyPr/>
          <a:lstStyle/>
          <a:p>
            <a:r>
              <a:rPr lang="zh-CN" altLang="en-US" dirty="0"/>
              <a:t>栈帧</a:t>
            </a:r>
            <a:r>
              <a:rPr lang="zh-CN" altLang="en-US" dirty="0" smtClean="0"/>
              <a:t>结构动态过程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16632"/>
            <a:ext cx="4275984" cy="662747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lnSpc>
                <a:spcPts val="2200"/>
              </a:lnSpc>
              <a:buNone/>
            </a:pPr>
            <a:r>
              <a:rPr lang="en-US" altLang="zh-CN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</a:t>
            </a:r>
            <a:r>
              <a:rPr lang="en-US" altLang="zh-CN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caller( </a:t>
            </a:r>
            <a:r>
              <a:rPr lang="en-US" altLang="zh-CN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en-US" altLang="zh-CN" sz="1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//IA32 caller</a:t>
            </a:r>
            <a:endParaRPr lang="en-US" altLang="zh-CN" sz="1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69900" lvl="1" indent="-203200">
              <a:lnSpc>
                <a:spcPts val="2200"/>
              </a:lnSpc>
              <a:buNone/>
            </a:pPr>
            <a:r>
              <a:rPr lang="en-US" altLang="zh-CN" sz="1400" dirty="0" err="1" smtClean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altLang="zh-CN" sz="1400" dirty="0" smtClean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altLang="zh-CN" sz="1400" dirty="0" err="1" smtClean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altLang="zh-CN" sz="1400" dirty="0">
              <a:solidFill>
                <a:srgbClr val="33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69900" lvl="1" indent="-203200">
              <a:lnSpc>
                <a:spcPts val="2200"/>
              </a:lnSpc>
              <a:buNone/>
            </a:pPr>
            <a:r>
              <a:rPr lang="en-US" altLang="zh-CN" sz="1400" dirty="0" err="1" smtClean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altLang="zh-CN" sz="1400" dirty="0" smtClean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altLang="zh-CN" sz="140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altLang="zh-CN" sz="140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altLang="zh-CN" sz="140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altLang="zh-CN" sz="1400" dirty="0">
              <a:solidFill>
                <a:srgbClr val="33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66700" lvl="1" indent="0">
              <a:lnSpc>
                <a:spcPts val="2200"/>
              </a:lnSpc>
              <a:buNone/>
            </a:pPr>
            <a:r>
              <a:rPr lang="en-US" altLang="zh-CN" sz="1400" dirty="0" err="1" smtClean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subl</a:t>
            </a:r>
            <a:r>
              <a:rPr lang="en-US" altLang="zh-CN" sz="1400" dirty="0" smtClean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40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$24, %</a:t>
            </a:r>
            <a:r>
              <a:rPr lang="en-US" altLang="zh-CN" sz="1400" dirty="0" err="1" smtClean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endParaRPr lang="en-US" altLang="zh-CN" sz="1400" dirty="0" smtClean="0">
              <a:solidFill>
                <a:srgbClr val="33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lnSpc>
                <a:spcPts val="2200"/>
              </a:lnSpc>
              <a:buNone/>
            </a:pPr>
            <a:r>
              <a:rPr lang="en-US" altLang="zh-CN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</a:t>
            </a:r>
            <a:r>
              <a:rPr lang="en-US" altLang="zh-CN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temp1 = 125;</a:t>
            </a:r>
          </a:p>
          <a:p>
            <a:pPr marL="469900" lvl="1" indent="-203200">
              <a:lnSpc>
                <a:spcPts val="2200"/>
              </a:lnSpc>
              <a:buNone/>
            </a:pPr>
            <a:r>
              <a:rPr lang="en-US" altLang="zh-CN" sz="1400" dirty="0" err="1" smtClean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altLang="zh-CN" sz="1400" dirty="0" smtClean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$125, -12(%</a:t>
            </a:r>
            <a:r>
              <a:rPr lang="en-US" altLang="zh-CN" sz="140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altLang="zh-CN" sz="140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endParaRPr lang="en-US" altLang="zh-CN" sz="1400" dirty="0" smtClean="0">
              <a:solidFill>
                <a:srgbClr val="33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ts val="2200"/>
              </a:lnSpc>
              <a:buNone/>
            </a:pPr>
            <a:r>
              <a:rPr lang="en-US" altLang="zh-CN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</a:t>
            </a:r>
            <a:r>
              <a:rPr lang="en-US" altLang="zh-CN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temp2 = 80;</a:t>
            </a:r>
          </a:p>
          <a:p>
            <a:pPr marL="469900" lvl="1" indent="-203200">
              <a:lnSpc>
                <a:spcPts val="2200"/>
              </a:lnSpc>
              <a:buNone/>
            </a:pPr>
            <a:r>
              <a:rPr lang="en-US" altLang="zh-CN" sz="1400" dirty="0" err="1" smtClean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altLang="zh-CN" sz="1400" dirty="0" smtClean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CN" sz="140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$80, -8(%</a:t>
            </a:r>
            <a:r>
              <a:rPr lang="en-US" altLang="zh-CN" sz="140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altLang="zh-CN" sz="140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lvl="1" indent="0">
              <a:lnSpc>
                <a:spcPts val="2200"/>
              </a:lnSpc>
              <a:buNone/>
            </a:pPr>
            <a:r>
              <a:rPr lang="en-US" altLang="zh-CN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</a:t>
            </a:r>
            <a:r>
              <a:rPr lang="en-US" altLang="zh-CN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sum = add (temp1, temp2);</a:t>
            </a:r>
          </a:p>
          <a:p>
            <a:pPr marL="469900" lvl="1" indent="-203200">
              <a:lnSpc>
                <a:spcPts val="2200"/>
              </a:lnSpc>
              <a:buNone/>
            </a:pPr>
            <a:r>
              <a:rPr lang="en-US" altLang="zh-CN" sz="1400" dirty="0" err="1" smtClean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altLang="zh-CN" sz="1400" dirty="0" smtClean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-8(%</a:t>
            </a:r>
            <a:r>
              <a:rPr lang="en-US" altLang="zh-CN" sz="140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altLang="zh-CN" sz="140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altLang="zh-CN" sz="140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altLang="zh-CN" sz="1400" dirty="0">
              <a:solidFill>
                <a:srgbClr val="33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69900" lvl="1" indent="-203200">
              <a:lnSpc>
                <a:spcPts val="2200"/>
              </a:lnSpc>
              <a:buNone/>
            </a:pPr>
            <a:r>
              <a:rPr lang="en-US" altLang="zh-CN" sz="1400" dirty="0" err="1" smtClean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altLang="zh-CN" sz="1400" dirty="0" smtClean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altLang="zh-CN" sz="140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altLang="zh-CN" sz="140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4(%</a:t>
            </a:r>
            <a:r>
              <a:rPr lang="en-US" altLang="zh-CN" sz="140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altLang="zh-CN" sz="140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69900" lvl="1" indent="-203200">
              <a:lnSpc>
                <a:spcPts val="2200"/>
              </a:lnSpc>
              <a:buNone/>
            </a:pPr>
            <a:r>
              <a:rPr lang="en-US" altLang="zh-CN" sz="1400" dirty="0" err="1" smtClean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altLang="zh-CN" sz="1400" dirty="0" smtClean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-12(%</a:t>
            </a:r>
            <a:r>
              <a:rPr lang="en-US" altLang="zh-CN" sz="140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altLang="zh-CN" sz="140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altLang="zh-CN" sz="140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altLang="zh-CN" sz="140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469900" lvl="1" indent="-203200">
              <a:lnSpc>
                <a:spcPts val="2200"/>
              </a:lnSpc>
              <a:buNone/>
            </a:pPr>
            <a:r>
              <a:rPr lang="en-US" altLang="zh-CN" sz="1400" dirty="0" err="1" smtClean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altLang="zh-CN" sz="1400" dirty="0" smtClean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altLang="zh-CN" sz="140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altLang="zh-CN" sz="140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(%</a:t>
            </a:r>
            <a:r>
              <a:rPr lang="en-US" altLang="zh-CN" sz="140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altLang="zh-CN" sz="140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</a:p>
          <a:p>
            <a:pPr marL="469900" lvl="1" indent="-203200">
              <a:lnSpc>
                <a:spcPts val="2200"/>
              </a:lnSpc>
              <a:buNone/>
            </a:pPr>
            <a:r>
              <a:rPr lang="en-US" altLang="zh-CN" sz="1400" dirty="0" smtClean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n-US" altLang="zh-CN" sz="140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add	      #push </a:t>
            </a:r>
            <a:r>
              <a:rPr lang="en-US" altLang="zh-CN" sz="1400" dirty="0" err="1" smtClean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eip,jmp</a:t>
            </a:r>
            <a:endParaRPr lang="en-US" altLang="zh-CN" sz="1400" dirty="0">
              <a:solidFill>
                <a:srgbClr val="33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69900" lvl="1" indent="-203200">
              <a:lnSpc>
                <a:spcPts val="2200"/>
              </a:lnSpc>
              <a:buNone/>
            </a:pPr>
            <a:r>
              <a:rPr lang="en-US" altLang="zh-CN" sz="1400" dirty="0" err="1" smtClean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altLang="zh-CN" sz="1400" dirty="0" smtClean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altLang="zh-CN" sz="140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altLang="zh-CN" sz="140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-4(%</a:t>
            </a:r>
            <a:r>
              <a:rPr lang="en-US" altLang="zh-CN" sz="140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altLang="zh-CN" sz="140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	#</a:t>
            </a:r>
            <a:r>
              <a:rPr lang="en-US" altLang="zh-CN" sz="1400" dirty="0" smtClean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</a:p>
          <a:p>
            <a:pPr marL="0" lvl="1" indent="0">
              <a:lnSpc>
                <a:spcPts val="2200"/>
              </a:lnSpc>
              <a:buNone/>
            </a:pPr>
            <a:r>
              <a:rPr lang="en-US" altLang="zh-CN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 return sum;</a:t>
            </a:r>
          </a:p>
          <a:p>
            <a:pPr marL="469900" lvl="1" indent="-203200">
              <a:lnSpc>
                <a:spcPts val="2200"/>
              </a:lnSpc>
              <a:buNone/>
            </a:pPr>
            <a:r>
              <a:rPr lang="en-US" altLang="zh-CN" sz="1400" dirty="0" err="1" smtClean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altLang="zh-CN" sz="1400" dirty="0" smtClean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140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-4(%</a:t>
            </a:r>
            <a:r>
              <a:rPr lang="en-US" altLang="zh-CN" sz="140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altLang="zh-CN" sz="140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%</a:t>
            </a:r>
            <a:r>
              <a:rPr lang="en-US" altLang="zh-CN" sz="140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altLang="zh-CN" sz="140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</a:t>
            </a:r>
            <a:r>
              <a:rPr lang="zh-CN" altLang="en-US" sz="140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返回</a:t>
            </a:r>
            <a:r>
              <a:rPr lang="zh-CN" altLang="en-US" sz="1400" dirty="0" smtClean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值</a:t>
            </a:r>
            <a:endParaRPr lang="en-US" altLang="zh-CN" sz="1400" dirty="0">
              <a:solidFill>
                <a:srgbClr val="33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lnSpc>
                <a:spcPts val="2200"/>
              </a:lnSpc>
              <a:buNone/>
            </a:pPr>
            <a:r>
              <a:rPr lang="en-US" altLang="zh-CN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}</a:t>
            </a:r>
          </a:p>
          <a:p>
            <a:pPr marL="469900" lvl="1" indent="-203200">
              <a:lnSpc>
                <a:spcPts val="2200"/>
              </a:lnSpc>
              <a:buNone/>
            </a:pPr>
            <a:r>
              <a:rPr lang="en-US" altLang="zh-CN" sz="1400" dirty="0" smtClean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leave    #</a:t>
            </a:r>
            <a:r>
              <a:rPr lang="en-US" altLang="zh-CN" sz="140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</a:t>
            </a:r>
            <a:r>
              <a:rPr lang="en-US" altLang="zh-CN" sz="140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</a:t>
            </a:r>
            <a:r>
              <a:rPr lang="en-US" altLang="zh-CN" sz="140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altLang="zh-CN" sz="140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,%</a:t>
            </a:r>
            <a:r>
              <a:rPr lang="en-US" altLang="zh-CN" sz="140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altLang="zh-CN" sz="140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pop </a:t>
            </a:r>
            <a:r>
              <a:rPr lang="en-US" altLang="zh-CN" sz="140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endParaRPr lang="en-US" altLang="zh-CN" sz="1400" dirty="0">
              <a:solidFill>
                <a:srgbClr val="33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69900" lvl="1" indent="-203200">
              <a:lnSpc>
                <a:spcPts val="2200"/>
              </a:lnSpc>
              <a:buNone/>
            </a:pPr>
            <a:r>
              <a:rPr lang="en-US" altLang="zh-CN" sz="1400" dirty="0" smtClean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      </a:t>
            </a:r>
            <a:r>
              <a:rPr lang="en-US" altLang="zh-CN" sz="140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pop </a:t>
            </a:r>
            <a:r>
              <a:rPr lang="en-US" altLang="zh-CN" sz="140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eip</a:t>
            </a:r>
            <a:endParaRPr lang="zh-CN" altLang="en-US" sz="1400" dirty="0">
              <a:solidFill>
                <a:srgbClr val="33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" name="内容占位符 2"/>
          <p:cNvSpPr txBox="1">
            <a:spLocks/>
          </p:cNvSpPr>
          <p:nvPr/>
        </p:nvSpPr>
        <p:spPr bwMode="auto">
          <a:xfrm>
            <a:off x="4645686" y="116632"/>
            <a:ext cx="4282024" cy="662748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ts val="2200"/>
              </a:lnSpc>
              <a:buNone/>
            </a:pPr>
            <a:r>
              <a:rPr lang="en-US" altLang="zh-CN" sz="1400" i="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</a:t>
            </a:r>
            <a:r>
              <a:rPr lang="en-US" altLang="zh-CN" sz="1400" i="0" kern="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1400" i="0" kern="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i="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caller( ) </a:t>
            </a:r>
            <a:r>
              <a:rPr lang="en-US" altLang="zh-CN" sz="1400" i="0" kern="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zh-CN" sz="1400" i="0" kern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//X86-64 caller</a:t>
            </a:r>
            <a:endParaRPr lang="en-US" altLang="zh-CN" sz="1400" i="0" kern="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ts val="2200"/>
              </a:lnSpc>
              <a:buNone/>
            </a:pPr>
            <a:r>
              <a:rPr lang="en-US" altLang="zh-CN" sz="1400" i="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push   %</a:t>
            </a:r>
            <a:r>
              <a:rPr lang="en-US" altLang="zh-CN" sz="1400" i="0" kern="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rbp</a:t>
            </a:r>
            <a:endParaRPr lang="en-US" altLang="zh-CN" sz="1400" i="0" kern="0" dirty="0">
              <a:solidFill>
                <a:srgbClr val="33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ts val="2200"/>
              </a:lnSpc>
              <a:buNone/>
            </a:pPr>
            <a:r>
              <a:rPr lang="en-US" altLang="zh-CN" sz="1400" i="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400" i="0" kern="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</a:t>
            </a:r>
            <a:r>
              <a:rPr lang="en-US" altLang="zh-CN" sz="1400" i="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%</a:t>
            </a:r>
            <a:r>
              <a:rPr lang="en-US" altLang="zh-CN" sz="1400" i="0" kern="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rsp</a:t>
            </a:r>
            <a:r>
              <a:rPr lang="en-US" altLang="zh-CN" sz="1400" i="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,%</a:t>
            </a:r>
            <a:r>
              <a:rPr lang="en-US" altLang="zh-CN" sz="1400" i="0" kern="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rbp</a:t>
            </a:r>
            <a:endParaRPr lang="en-US" altLang="zh-CN" sz="1400" i="0" kern="0" dirty="0">
              <a:solidFill>
                <a:srgbClr val="33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ts val="2200"/>
              </a:lnSpc>
              <a:buNone/>
            </a:pPr>
            <a:r>
              <a:rPr lang="en-US" altLang="zh-CN" sz="1400" i="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sub    $0x30,%rsp</a:t>
            </a:r>
          </a:p>
          <a:p>
            <a:pPr marL="0" indent="0">
              <a:lnSpc>
                <a:spcPts val="2200"/>
              </a:lnSpc>
              <a:buNone/>
            </a:pPr>
            <a:r>
              <a:rPr lang="en-US" altLang="zh-CN" sz="1400" i="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</a:t>
            </a:r>
            <a:r>
              <a:rPr lang="en-US" altLang="zh-CN" sz="1400" i="0" kern="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1400" i="0" kern="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i="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temp1 = 125;</a:t>
            </a:r>
          </a:p>
          <a:p>
            <a:pPr marL="0" indent="0">
              <a:lnSpc>
                <a:spcPts val="2200"/>
              </a:lnSpc>
              <a:buNone/>
            </a:pPr>
            <a:r>
              <a:rPr lang="en-US" altLang="zh-CN" sz="1400" i="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400" i="0" kern="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altLang="zh-CN" sz="1400" i="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$0x7d,-0x4(%</a:t>
            </a:r>
            <a:r>
              <a:rPr lang="en-US" altLang="zh-CN" sz="1400" i="0" kern="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rbp</a:t>
            </a:r>
            <a:r>
              <a:rPr lang="en-US" altLang="zh-CN" sz="1400" i="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ts val="2200"/>
              </a:lnSpc>
              <a:buNone/>
            </a:pPr>
            <a:r>
              <a:rPr lang="en-US" altLang="zh-CN" sz="1400" i="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</a:t>
            </a:r>
            <a:r>
              <a:rPr lang="en-US" altLang="zh-CN" sz="1400" i="0" kern="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1400" i="0" kern="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i="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temp2 = 80;</a:t>
            </a:r>
          </a:p>
          <a:p>
            <a:pPr marL="0" indent="0">
              <a:lnSpc>
                <a:spcPts val="2200"/>
              </a:lnSpc>
              <a:buNone/>
            </a:pPr>
            <a:r>
              <a:rPr lang="en-US" altLang="zh-CN" sz="1400" i="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400" i="0" kern="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altLang="zh-CN" sz="1400" i="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$0x50,-0x8(%</a:t>
            </a:r>
            <a:r>
              <a:rPr lang="en-US" altLang="zh-CN" sz="1400" i="0" kern="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rbp</a:t>
            </a:r>
            <a:r>
              <a:rPr lang="en-US" altLang="zh-CN" sz="1400" i="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ts val="2200"/>
              </a:lnSpc>
              <a:buNone/>
            </a:pPr>
            <a:r>
              <a:rPr lang="en-US" altLang="zh-CN" sz="1400" i="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</a:t>
            </a:r>
            <a:r>
              <a:rPr lang="en-US" altLang="zh-CN" sz="1400" i="0" kern="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sz="1400" i="0" kern="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400" i="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 = add (temp1, temp2);</a:t>
            </a:r>
          </a:p>
          <a:p>
            <a:pPr marL="0" indent="0">
              <a:lnSpc>
                <a:spcPts val="2200"/>
              </a:lnSpc>
              <a:buNone/>
            </a:pPr>
            <a:r>
              <a:rPr lang="en-US" altLang="zh-CN" sz="1400" i="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400" i="0" kern="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</a:t>
            </a:r>
            <a:r>
              <a:rPr lang="en-US" altLang="zh-CN" sz="1400" i="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-0x8(%</a:t>
            </a:r>
            <a:r>
              <a:rPr lang="en-US" altLang="zh-CN" sz="1400" i="0" kern="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rbp</a:t>
            </a:r>
            <a:r>
              <a:rPr lang="en-US" altLang="zh-CN" sz="1400" i="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),%</a:t>
            </a:r>
            <a:r>
              <a:rPr lang="en-US" altLang="zh-CN" sz="1400" i="0" kern="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edx</a:t>
            </a:r>
            <a:endParaRPr lang="en-US" altLang="zh-CN" sz="1400" i="0" kern="0" dirty="0">
              <a:solidFill>
                <a:srgbClr val="33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ts val="2200"/>
              </a:lnSpc>
              <a:buNone/>
            </a:pPr>
            <a:r>
              <a:rPr lang="en-US" altLang="zh-CN" sz="1400" i="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400" i="0" kern="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</a:t>
            </a:r>
            <a:r>
              <a:rPr lang="en-US" altLang="zh-CN" sz="1400" i="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-0x4(%</a:t>
            </a:r>
            <a:r>
              <a:rPr lang="en-US" altLang="zh-CN" sz="1400" i="0" kern="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rbp</a:t>
            </a:r>
            <a:r>
              <a:rPr lang="en-US" altLang="zh-CN" sz="1400" i="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),%</a:t>
            </a:r>
            <a:r>
              <a:rPr lang="en-US" altLang="zh-CN" sz="1400" i="0" kern="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altLang="zh-CN" sz="1400" i="0" kern="0" dirty="0">
              <a:solidFill>
                <a:srgbClr val="33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ts val="2200"/>
              </a:lnSpc>
              <a:buNone/>
            </a:pPr>
            <a:r>
              <a:rPr lang="en-US" altLang="zh-CN" sz="1400" i="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400" i="0" kern="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</a:t>
            </a:r>
            <a:r>
              <a:rPr lang="en-US" altLang="zh-CN" sz="1400" i="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%</a:t>
            </a:r>
            <a:r>
              <a:rPr lang="en-US" altLang="zh-CN" sz="1400" i="0" kern="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altLang="zh-CN" sz="1400" i="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,%</a:t>
            </a:r>
            <a:r>
              <a:rPr lang="en-US" altLang="zh-CN" sz="1400" i="0" kern="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ecx</a:t>
            </a:r>
            <a:endParaRPr lang="en-US" altLang="zh-CN" sz="1400" i="0" kern="0" dirty="0">
              <a:solidFill>
                <a:srgbClr val="33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ts val="2200"/>
              </a:lnSpc>
              <a:buNone/>
            </a:pPr>
            <a:r>
              <a:rPr lang="en-US" altLang="zh-CN" sz="1400" i="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400" i="0" kern="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callq</a:t>
            </a:r>
            <a:r>
              <a:rPr lang="en-US" altLang="zh-CN" sz="1400" i="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0x4014f0 &lt;add</a:t>
            </a:r>
            <a:r>
              <a:rPr lang="en-US" altLang="zh-CN" sz="1400" i="0" kern="0" dirty="0" smtClean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ts val="2200"/>
              </a:lnSpc>
              <a:buNone/>
            </a:pPr>
            <a:r>
              <a:rPr lang="en-US" altLang="zh-CN" sz="1400" i="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400" i="0" kern="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</a:t>
            </a:r>
            <a:r>
              <a:rPr lang="en-US" altLang="zh-CN" sz="1400" i="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%eax,-0xc(%</a:t>
            </a:r>
            <a:r>
              <a:rPr lang="en-US" altLang="zh-CN" sz="1400" i="0" kern="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rbp</a:t>
            </a:r>
            <a:r>
              <a:rPr lang="en-US" altLang="zh-CN" sz="1400" i="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ts val="2200"/>
              </a:lnSpc>
              <a:buNone/>
            </a:pPr>
            <a:r>
              <a:rPr lang="en-US" altLang="zh-CN" sz="1400" i="0" kern="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  </a:t>
            </a:r>
            <a:r>
              <a:rPr lang="en-US" altLang="zh-CN" sz="1400" i="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sum;</a:t>
            </a:r>
          </a:p>
          <a:p>
            <a:pPr marL="0" indent="0">
              <a:lnSpc>
                <a:spcPts val="2200"/>
              </a:lnSpc>
              <a:buNone/>
            </a:pPr>
            <a:r>
              <a:rPr lang="en-US" altLang="zh-CN" sz="1400" i="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400" i="0" kern="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</a:t>
            </a:r>
            <a:r>
              <a:rPr lang="en-US" altLang="zh-CN" sz="1400" i="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-0xc(%</a:t>
            </a:r>
            <a:r>
              <a:rPr lang="en-US" altLang="zh-CN" sz="1400" i="0" kern="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rbp</a:t>
            </a:r>
            <a:r>
              <a:rPr lang="en-US" altLang="zh-CN" sz="1400" i="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),%</a:t>
            </a:r>
            <a:r>
              <a:rPr lang="en-US" altLang="zh-CN" sz="1400" i="0" kern="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altLang="zh-CN" sz="1400" i="0" kern="0" dirty="0">
              <a:solidFill>
                <a:srgbClr val="33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ts val="2200"/>
              </a:lnSpc>
              <a:buNone/>
            </a:pPr>
            <a:r>
              <a:rPr lang="en-US" altLang="zh-CN" sz="1400" i="0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altLang="zh-CN" sz="1400" i="0" kern="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zh-CN" sz="1400" i="0" kern="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ts val="2200"/>
              </a:lnSpc>
              <a:buNone/>
            </a:pPr>
            <a:r>
              <a:rPr lang="en-US" altLang="zh-CN" sz="1400" i="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add    $0x30,%rsp</a:t>
            </a:r>
          </a:p>
          <a:p>
            <a:pPr marL="0" indent="0">
              <a:lnSpc>
                <a:spcPts val="2200"/>
              </a:lnSpc>
              <a:buNone/>
            </a:pPr>
            <a:r>
              <a:rPr lang="en-US" altLang="zh-CN" sz="1400" i="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pop    %</a:t>
            </a:r>
            <a:r>
              <a:rPr lang="en-US" altLang="zh-CN" sz="1400" i="0" kern="0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rbp</a:t>
            </a:r>
            <a:endParaRPr lang="en-US" altLang="zh-CN" sz="1400" i="0" kern="0" dirty="0">
              <a:solidFill>
                <a:srgbClr val="33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ts val="2200"/>
              </a:lnSpc>
              <a:buNone/>
            </a:pPr>
            <a:r>
              <a:rPr lang="en-US" altLang="zh-CN" sz="1400" i="0" kern="0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1400" i="0" kern="0" dirty="0" err="1" smtClean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retq</a:t>
            </a:r>
            <a:endParaRPr lang="en-US" altLang="zh-CN" sz="1400" i="0" kern="0" dirty="0">
              <a:solidFill>
                <a:srgbClr val="3333C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36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4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4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4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4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4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4838" y="904140"/>
            <a:ext cx="9299690" cy="4896544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defPPr>
              <a:defRPr lang="zh-CN"/>
            </a:defPPr>
            <a:lvl1pPr marL="342900" indent="-342900" algn="l">
              <a:lnSpc>
                <a:spcPts val="2500"/>
              </a:lnSpc>
              <a:spcAft>
                <a:spcPts val="0"/>
              </a:spcAft>
              <a:defRPr b="1" kern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en-US" altLang="zh-CN" sz="1600" dirty="0">
                <a:solidFill>
                  <a:srgbClr val="FF0000"/>
                </a:solidFill>
              </a:rPr>
              <a:t>15 	{</a:t>
            </a:r>
          </a:p>
          <a:p>
            <a:r>
              <a:rPr lang="en-US" altLang="zh-CN" sz="1600" b="0" dirty="0">
                <a:solidFill>
                  <a:schemeClr val="tx1"/>
                </a:solidFill>
              </a:rPr>
              <a:t>0x004014F0</a:t>
            </a:r>
            <a:r>
              <a:rPr lang="en-US" altLang="zh-CN" sz="1600" dirty="0">
                <a:solidFill>
                  <a:schemeClr val="tx1"/>
                </a:solidFill>
              </a:rPr>
              <a:t>	push   %</a:t>
            </a:r>
            <a:r>
              <a:rPr lang="en-US" altLang="zh-CN" sz="1600" dirty="0" err="1">
                <a:solidFill>
                  <a:schemeClr val="tx1"/>
                </a:solidFill>
              </a:rPr>
              <a:t>rbp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b="0" dirty="0">
                <a:solidFill>
                  <a:schemeClr val="tx1"/>
                </a:solidFill>
              </a:rPr>
              <a:t>0x004014F1</a:t>
            </a:r>
            <a:r>
              <a:rPr lang="en-US" altLang="zh-CN" sz="1600" dirty="0">
                <a:solidFill>
                  <a:schemeClr val="tx1"/>
                </a:solidFill>
              </a:rPr>
              <a:t>	sub    $0x530,%rsp</a:t>
            </a:r>
          </a:p>
          <a:p>
            <a:r>
              <a:rPr lang="en-US" altLang="zh-CN" sz="1600" b="0" dirty="0">
                <a:solidFill>
                  <a:schemeClr val="tx1"/>
                </a:solidFill>
              </a:rPr>
              <a:t>0x004014F8</a:t>
            </a:r>
            <a:r>
              <a:rPr lang="en-US" altLang="zh-CN" sz="1600" dirty="0">
                <a:solidFill>
                  <a:schemeClr val="tx1"/>
                </a:solidFill>
              </a:rPr>
              <a:t>	lea    0x80(%</a:t>
            </a:r>
            <a:r>
              <a:rPr lang="en-US" altLang="zh-CN" sz="1600" dirty="0" err="1">
                <a:solidFill>
                  <a:schemeClr val="tx1"/>
                </a:solidFill>
              </a:rPr>
              <a:t>rsp</a:t>
            </a:r>
            <a:r>
              <a:rPr lang="en-US" altLang="zh-CN" sz="1600" dirty="0">
                <a:solidFill>
                  <a:schemeClr val="tx1"/>
                </a:solidFill>
              </a:rPr>
              <a:t>),%</a:t>
            </a:r>
            <a:r>
              <a:rPr lang="en-US" altLang="zh-CN" sz="1600" dirty="0" err="1">
                <a:solidFill>
                  <a:schemeClr val="tx1"/>
                </a:solidFill>
              </a:rPr>
              <a:t>rbp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b="0" dirty="0">
                <a:solidFill>
                  <a:schemeClr val="tx1"/>
                </a:solidFill>
              </a:rPr>
              <a:t>0x00401500</a:t>
            </a:r>
            <a:r>
              <a:rPr lang="en-US" altLang="zh-CN" sz="1600" dirty="0">
                <a:solidFill>
                  <a:schemeClr val="tx1"/>
                </a:solidFill>
              </a:rPr>
              <a:t>	</a:t>
            </a:r>
            <a:r>
              <a:rPr lang="en-US" altLang="zh-CN" sz="1600" dirty="0" err="1">
                <a:solidFill>
                  <a:schemeClr val="tx1"/>
                </a:solidFill>
              </a:rPr>
              <a:t>callq</a:t>
            </a:r>
            <a:r>
              <a:rPr lang="en-US" altLang="zh-CN" sz="1600" dirty="0">
                <a:solidFill>
                  <a:schemeClr val="tx1"/>
                </a:solidFill>
              </a:rPr>
              <a:t>  0x402290 &lt;__main&gt;</a:t>
            </a:r>
          </a:p>
          <a:p>
            <a:r>
              <a:rPr lang="en-US" altLang="zh-CN" sz="1600" dirty="0" smtClean="0">
                <a:solidFill>
                  <a:srgbClr val="FF0000"/>
                </a:solidFill>
              </a:rPr>
              <a:t>18 </a:t>
            </a:r>
            <a:r>
              <a:rPr lang="en-US" altLang="zh-CN" sz="1600" dirty="0">
                <a:solidFill>
                  <a:srgbClr val="FF0000"/>
                </a:solidFill>
              </a:rPr>
              <a:t>	   </a:t>
            </a:r>
            <a:r>
              <a:rPr lang="en-US" altLang="zh-CN" sz="1600" dirty="0" err="1">
                <a:solidFill>
                  <a:srgbClr val="FF0000"/>
                </a:solidFill>
              </a:rPr>
              <a:t>global_card.post</a:t>
            </a:r>
            <a:r>
              <a:rPr lang="en-US" altLang="zh-CN" sz="1600" dirty="0">
                <a:solidFill>
                  <a:srgbClr val="FF0000"/>
                </a:solidFill>
              </a:rPr>
              <a:t>=-1;</a:t>
            </a:r>
          </a:p>
          <a:p>
            <a:r>
              <a:rPr lang="en-US" altLang="zh-CN" sz="1600" b="0" dirty="0">
                <a:solidFill>
                  <a:schemeClr val="tx1"/>
                </a:solidFill>
              </a:rPr>
              <a:t>0x00401505</a:t>
            </a:r>
            <a:r>
              <a:rPr lang="en-US" altLang="zh-CN" sz="1600" dirty="0">
                <a:solidFill>
                  <a:schemeClr val="tx1"/>
                </a:solidFill>
              </a:rPr>
              <a:t>	lea    0x6474(%rip),%</a:t>
            </a:r>
            <a:r>
              <a:rPr lang="en-US" altLang="zh-CN" sz="1600" dirty="0" err="1">
                <a:solidFill>
                  <a:schemeClr val="tx1"/>
                </a:solidFill>
              </a:rPr>
              <a:t>rax</a:t>
            </a:r>
            <a:r>
              <a:rPr lang="en-US" altLang="zh-CN" sz="1600" dirty="0">
                <a:solidFill>
                  <a:schemeClr val="tx1"/>
                </a:solidFill>
              </a:rPr>
              <a:t>    </a:t>
            </a:r>
            <a:r>
              <a:rPr lang="en-US" altLang="zh-CN" sz="1600" dirty="0" smtClean="0">
                <a:solidFill>
                  <a:schemeClr val="tx1"/>
                </a:solidFill>
              </a:rPr>
              <a:t>  </a:t>
            </a:r>
            <a:r>
              <a:rPr lang="en-US" altLang="zh-CN" sz="1600" dirty="0">
                <a:solidFill>
                  <a:schemeClr val="tx1"/>
                </a:solidFill>
              </a:rPr>
              <a:t># 0x407980 &lt;</a:t>
            </a:r>
            <a:r>
              <a:rPr lang="en-US" altLang="zh-CN" sz="1600" dirty="0" err="1">
                <a:solidFill>
                  <a:schemeClr val="tx1"/>
                </a:solidFill>
              </a:rPr>
              <a:t>global_card</a:t>
            </a:r>
            <a:r>
              <a:rPr lang="en-US" altLang="zh-CN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zh-CN" sz="1600" b="0" dirty="0">
                <a:solidFill>
                  <a:schemeClr val="tx1"/>
                </a:solidFill>
              </a:rPr>
              <a:t>0x0040150C</a:t>
            </a:r>
            <a:r>
              <a:rPr lang="en-US" altLang="zh-CN" sz="1600" dirty="0">
                <a:solidFill>
                  <a:schemeClr val="tx1"/>
                </a:solidFill>
              </a:rPr>
              <a:t>	</a:t>
            </a:r>
            <a:r>
              <a:rPr lang="en-US" altLang="zh-CN" sz="1600" dirty="0" err="1">
                <a:solidFill>
                  <a:schemeClr val="tx1"/>
                </a:solidFill>
              </a:rPr>
              <a:t>movl</a:t>
            </a:r>
            <a:r>
              <a:rPr lang="en-US" altLang="zh-CN" sz="1600" dirty="0">
                <a:solidFill>
                  <a:schemeClr val="tx1"/>
                </a:solidFill>
              </a:rPr>
              <a:t>   $0xffffffff,0x14(%</a:t>
            </a:r>
            <a:r>
              <a:rPr lang="en-US" altLang="zh-CN" sz="1600" dirty="0" err="1">
                <a:solidFill>
                  <a:schemeClr val="tx1"/>
                </a:solidFill>
              </a:rPr>
              <a:t>rax</a:t>
            </a:r>
            <a:r>
              <a:rPr lang="en-US" altLang="zh-CN" sz="16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zh-CN" sz="1600" dirty="0">
                <a:solidFill>
                  <a:srgbClr val="FF0000"/>
                </a:solidFill>
              </a:rPr>
              <a:t>19 	   </a:t>
            </a:r>
            <a:r>
              <a:rPr lang="en-US" altLang="zh-CN" sz="1600" dirty="0" err="1">
                <a:solidFill>
                  <a:srgbClr val="FF0000"/>
                </a:solidFill>
              </a:rPr>
              <a:t>local_card</a:t>
            </a:r>
            <a:r>
              <a:rPr lang="en-US" altLang="zh-CN" sz="1600" dirty="0">
                <a:solidFill>
                  <a:srgbClr val="FF0000"/>
                </a:solidFill>
              </a:rPr>
              <a:t>[1].post=-2;</a:t>
            </a:r>
          </a:p>
          <a:p>
            <a:r>
              <a:rPr lang="en-US" altLang="zh-CN" sz="1600" b="0" dirty="0">
                <a:solidFill>
                  <a:schemeClr val="tx1"/>
                </a:solidFill>
              </a:rPr>
              <a:t>0x00401513</a:t>
            </a:r>
            <a:r>
              <a:rPr lang="en-US" altLang="zh-CN" sz="1600" dirty="0">
                <a:solidFill>
                  <a:schemeClr val="tx1"/>
                </a:solidFill>
              </a:rPr>
              <a:t>	</a:t>
            </a:r>
            <a:r>
              <a:rPr lang="en-US" altLang="zh-CN" sz="1600" dirty="0" err="1">
                <a:solidFill>
                  <a:schemeClr val="tx1"/>
                </a:solidFill>
              </a:rPr>
              <a:t>movl</a:t>
            </a:r>
            <a:r>
              <a:rPr lang="en-US" altLang="zh-CN" sz="1600" dirty="0">
                <a:solidFill>
                  <a:schemeClr val="tx1"/>
                </a:solidFill>
              </a:rPr>
              <a:t>   $0xfffffffe,0x34(%</a:t>
            </a:r>
            <a:r>
              <a:rPr lang="en-US" altLang="zh-CN" sz="1600" dirty="0" err="1">
                <a:solidFill>
                  <a:schemeClr val="tx1"/>
                </a:solidFill>
              </a:rPr>
              <a:t>rbp</a:t>
            </a:r>
            <a:r>
              <a:rPr lang="en-US" altLang="zh-CN" sz="1600" dirty="0" smtClean="0">
                <a:solidFill>
                  <a:schemeClr val="tx1"/>
                </a:solidFill>
              </a:rPr>
              <a:t>)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结构体的</a:t>
            </a:r>
            <a:r>
              <a:rPr lang="zh-CN" altLang="en-US" dirty="0"/>
              <a:t>内存分配与</a:t>
            </a:r>
            <a:r>
              <a:rPr lang="zh-CN" altLang="en-US" dirty="0" smtClean="0"/>
              <a:t>访问实例（</a:t>
            </a:r>
            <a:r>
              <a:rPr lang="en-US" altLang="zh-CN" dirty="0" smtClean="0"/>
              <a:t>x86-64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148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231285" y="3172392"/>
            <a:ext cx="1401219" cy="360040"/>
          </a:xfrm>
          <a:prstGeom prst="roundRect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4231285" y="3768748"/>
            <a:ext cx="1296144" cy="360040"/>
          </a:xfrm>
          <a:prstGeom prst="roundRect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36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  <p:bldP spid="10" grpId="0" animBg="1"/>
      <p:bldP spid="11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4838" y="904140"/>
            <a:ext cx="9299690" cy="4896544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defPPr>
              <a:defRPr lang="zh-CN"/>
            </a:defPPr>
            <a:lvl1pPr marL="342900" indent="-342900" algn="l">
              <a:lnSpc>
                <a:spcPts val="2500"/>
              </a:lnSpc>
              <a:spcAft>
                <a:spcPts val="0"/>
              </a:spcAft>
              <a:defRPr b="1" kern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en-US" altLang="zh-CN" sz="1600" dirty="0" smtClean="0">
                <a:solidFill>
                  <a:srgbClr val="FF0000"/>
                </a:solidFill>
              </a:rPr>
              <a:t>20 </a:t>
            </a:r>
            <a:r>
              <a:rPr lang="en-US" altLang="zh-CN" sz="1600" dirty="0">
                <a:solidFill>
                  <a:srgbClr val="FF0000"/>
                </a:solidFill>
              </a:rPr>
              <a:t>	   </a:t>
            </a:r>
            <a:r>
              <a:rPr lang="en-US" altLang="zh-CN" sz="1600" dirty="0" err="1">
                <a:solidFill>
                  <a:srgbClr val="FF0000"/>
                </a:solidFill>
              </a:rPr>
              <a:t>local_card</a:t>
            </a:r>
            <a:r>
              <a:rPr lang="en-US" altLang="zh-CN" sz="1600" dirty="0">
                <a:solidFill>
                  <a:srgbClr val="FF0000"/>
                </a:solidFill>
              </a:rPr>
              <a:t>[</a:t>
            </a:r>
            <a:r>
              <a:rPr lang="en-US" altLang="zh-CN" sz="1600" dirty="0" err="1">
                <a:solidFill>
                  <a:srgbClr val="FF0000"/>
                </a:solidFill>
              </a:rPr>
              <a:t>i</a:t>
            </a:r>
            <a:r>
              <a:rPr lang="en-US" altLang="zh-CN" sz="1600" dirty="0">
                <a:solidFill>
                  <a:srgbClr val="FF0000"/>
                </a:solidFill>
              </a:rPr>
              <a:t>].post=-3;</a:t>
            </a:r>
          </a:p>
          <a:p>
            <a:r>
              <a:rPr lang="en-US" altLang="zh-CN" sz="1600" b="0" dirty="0">
                <a:solidFill>
                  <a:schemeClr val="tx1"/>
                </a:solidFill>
              </a:rPr>
              <a:t>0x0040151A</a:t>
            </a:r>
            <a:r>
              <a:rPr lang="en-US" altLang="zh-CN" sz="1600" dirty="0">
                <a:solidFill>
                  <a:schemeClr val="tx1"/>
                </a:solidFill>
              </a:rPr>
              <a:t>	</a:t>
            </a:r>
            <a:r>
              <a:rPr lang="en-US" altLang="zh-CN" sz="1600" dirty="0" err="1">
                <a:solidFill>
                  <a:schemeClr val="tx1"/>
                </a:solidFill>
              </a:rPr>
              <a:t>mov</a:t>
            </a:r>
            <a:r>
              <a:rPr lang="en-US" altLang="zh-CN" sz="1600" dirty="0">
                <a:solidFill>
                  <a:schemeClr val="tx1"/>
                </a:solidFill>
              </a:rPr>
              <a:t>    0x4ac(%</a:t>
            </a:r>
            <a:r>
              <a:rPr lang="en-US" altLang="zh-CN" sz="1600" dirty="0" err="1">
                <a:solidFill>
                  <a:schemeClr val="tx1"/>
                </a:solidFill>
              </a:rPr>
              <a:t>rbp</a:t>
            </a:r>
            <a:r>
              <a:rPr lang="en-US" altLang="zh-CN" sz="1600" dirty="0">
                <a:solidFill>
                  <a:schemeClr val="tx1"/>
                </a:solidFill>
              </a:rPr>
              <a:t>),%</a:t>
            </a:r>
            <a:r>
              <a:rPr lang="en-US" altLang="zh-CN" sz="1600" dirty="0" err="1">
                <a:solidFill>
                  <a:schemeClr val="tx1"/>
                </a:solidFill>
              </a:rPr>
              <a:t>eax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b="0" dirty="0">
                <a:solidFill>
                  <a:schemeClr val="tx1"/>
                </a:solidFill>
              </a:rPr>
              <a:t>0x00401520</a:t>
            </a:r>
            <a:r>
              <a:rPr lang="en-US" altLang="zh-CN" sz="1600" dirty="0">
                <a:solidFill>
                  <a:schemeClr val="tx1"/>
                </a:solidFill>
              </a:rPr>
              <a:t>	</a:t>
            </a:r>
            <a:r>
              <a:rPr lang="en-US" altLang="zh-CN" sz="1600" dirty="0" err="1">
                <a:solidFill>
                  <a:schemeClr val="tx1"/>
                </a:solidFill>
              </a:rPr>
              <a:t>cltq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b="0" dirty="0">
                <a:solidFill>
                  <a:schemeClr val="tx1"/>
                </a:solidFill>
              </a:rPr>
              <a:t>0x00401522</a:t>
            </a:r>
            <a:r>
              <a:rPr lang="en-US" altLang="zh-CN" sz="1600" dirty="0">
                <a:solidFill>
                  <a:schemeClr val="tx1"/>
                </a:solidFill>
              </a:rPr>
              <a:t>	</a:t>
            </a:r>
            <a:r>
              <a:rPr lang="en-US" altLang="zh-CN" sz="1600" dirty="0" err="1">
                <a:solidFill>
                  <a:schemeClr val="tx1"/>
                </a:solidFill>
              </a:rPr>
              <a:t>shl</a:t>
            </a:r>
            <a:r>
              <a:rPr lang="en-US" altLang="zh-CN" sz="1600" dirty="0">
                <a:solidFill>
                  <a:schemeClr val="tx1"/>
                </a:solidFill>
              </a:rPr>
              <a:t>    $0x7,%rax</a:t>
            </a:r>
          </a:p>
          <a:p>
            <a:r>
              <a:rPr lang="en-US" altLang="zh-CN" sz="1600" b="0" dirty="0">
                <a:solidFill>
                  <a:schemeClr val="tx1"/>
                </a:solidFill>
              </a:rPr>
              <a:t>0x00401526</a:t>
            </a:r>
            <a:r>
              <a:rPr lang="en-US" altLang="zh-CN" sz="1600" dirty="0">
                <a:solidFill>
                  <a:schemeClr val="tx1"/>
                </a:solidFill>
              </a:rPr>
              <a:t>	lea    0x4b0(%</a:t>
            </a:r>
            <a:r>
              <a:rPr lang="en-US" altLang="zh-CN" sz="1600" dirty="0" err="1">
                <a:solidFill>
                  <a:schemeClr val="tx1"/>
                </a:solidFill>
              </a:rPr>
              <a:t>rbp</a:t>
            </a:r>
            <a:r>
              <a:rPr lang="en-US" altLang="zh-CN" sz="1600" dirty="0">
                <a:solidFill>
                  <a:schemeClr val="tx1"/>
                </a:solidFill>
              </a:rPr>
              <a:t>),%</a:t>
            </a:r>
            <a:r>
              <a:rPr lang="en-US" altLang="zh-CN" sz="1600" dirty="0" err="1">
                <a:solidFill>
                  <a:schemeClr val="tx1"/>
                </a:solidFill>
              </a:rPr>
              <a:t>rdx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b="0" dirty="0">
                <a:solidFill>
                  <a:schemeClr val="tx1"/>
                </a:solidFill>
              </a:rPr>
              <a:t>0x0040152D</a:t>
            </a:r>
            <a:r>
              <a:rPr lang="en-US" altLang="zh-CN" sz="1600" dirty="0">
                <a:solidFill>
                  <a:schemeClr val="tx1"/>
                </a:solidFill>
              </a:rPr>
              <a:t>	add    %</a:t>
            </a:r>
            <a:r>
              <a:rPr lang="en-US" altLang="zh-CN" sz="1600" dirty="0" err="1">
                <a:solidFill>
                  <a:schemeClr val="tx1"/>
                </a:solidFill>
              </a:rPr>
              <a:t>rdx</a:t>
            </a:r>
            <a:r>
              <a:rPr lang="en-US" altLang="zh-CN" sz="1600" dirty="0">
                <a:solidFill>
                  <a:schemeClr val="tx1"/>
                </a:solidFill>
              </a:rPr>
              <a:t>,%</a:t>
            </a:r>
            <a:r>
              <a:rPr lang="en-US" altLang="zh-CN" sz="1600" dirty="0" err="1">
                <a:solidFill>
                  <a:schemeClr val="tx1"/>
                </a:solidFill>
              </a:rPr>
              <a:t>rax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b="0" dirty="0">
                <a:solidFill>
                  <a:schemeClr val="tx1"/>
                </a:solidFill>
              </a:rPr>
              <a:t>0x00401530</a:t>
            </a:r>
            <a:r>
              <a:rPr lang="en-US" altLang="zh-CN" sz="1600" dirty="0">
                <a:solidFill>
                  <a:schemeClr val="tx1"/>
                </a:solidFill>
              </a:rPr>
              <a:t>	sub    $0x500,%rax</a:t>
            </a:r>
          </a:p>
          <a:p>
            <a:r>
              <a:rPr lang="en-US" altLang="zh-CN" sz="1600" b="0" dirty="0">
                <a:solidFill>
                  <a:schemeClr val="tx1"/>
                </a:solidFill>
              </a:rPr>
              <a:t>0x00401536</a:t>
            </a:r>
            <a:r>
              <a:rPr lang="en-US" altLang="zh-CN" sz="1600" dirty="0">
                <a:solidFill>
                  <a:schemeClr val="tx1"/>
                </a:solidFill>
              </a:rPr>
              <a:t>	</a:t>
            </a:r>
            <a:r>
              <a:rPr lang="en-US" altLang="zh-CN" sz="1600" dirty="0" err="1">
                <a:solidFill>
                  <a:schemeClr val="tx1"/>
                </a:solidFill>
              </a:rPr>
              <a:t>movl</a:t>
            </a:r>
            <a:r>
              <a:rPr lang="en-US" altLang="zh-CN" sz="1600" dirty="0">
                <a:solidFill>
                  <a:schemeClr val="tx1"/>
                </a:solidFill>
              </a:rPr>
              <a:t>   $0xfffffffd,0x4(%</a:t>
            </a:r>
            <a:r>
              <a:rPr lang="en-US" altLang="zh-CN" sz="1600" dirty="0" err="1">
                <a:solidFill>
                  <a:schemeClr val="tx1"/>
                </a:solidFill>
              </a:rPr>
              <a:t>rax</a:t>
            </a:r>
            <a:r>
              <a:rPr lang="en-US" altLang="zh-CN" sz="16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zh-CN" sz="1600" dirty="0">
                <a:solidFill>
                  <a:srgbClr val="FF0000"/>
                </a:solidFill>
              </a:rPr>
              <a:t>21 	}</a:t>
            </a:r>
          </a:p>
          <a:p>
            <a:r>
              <a:rPr lang="en-US" altLang="zh-CN" sz="1600" b="0" dirty="0">
                <a:solidFill>
                  <a:schemeClr val="tx1"/>
                </a:solidFill>
              </a:rPr>
              <a:t>0x0040153D</a:t>
            </a:r>
            <a:r>
              <a:rPr lang="en-US" altLang="zh-CN" sz="1600" dirty="0">
                <a:solidFill>
                  <a:schemeClr val="tx1"/>
                </a:solidFill>
              </a:rPr>
              <a:t>	add    $0x530,%rsp</a:t>
            </a:r>
          </a:p>
          <a:p>
            <a:r>
              <a:rPr lang="en-US" altLang="zh-CN" sz="1600" b="0" dirty="0">
                <a:solidFill>
                  <a:schemeClr val="tx1"/>
                </a:solidFill>
              </a:rPr>
              <a:t>0x00401544</a:t>
            </a:r>
            <a:r>
              <a:rPr lang="en-US" altLang="zh-CN" sz="1600" dirty="0">
                <a:solidFill>
                  <a:schemeClr val="tx1"/>
                </a:solidFill>
              </a:rPr>
              <a:t>	pop    %</a:t>
            </a:r>
            <a:r>
              <a:rPr lang="en-US" altLang="zh-CN" sz="1600" dirty="0" err="1">
                <a:solidFill>
                  <a:schemeClr val="tx1"/>
                </a:solidFill>
              </a:rPr>
              <a:t>rbp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b="0" dirty="0">
                <a:solidFill>
                  <a:schemeClr val="tx1"/>
                </a:solidFill>
              </a:rPr>
              <a:t>0x00401545</a:t>
            </a:r>
            <a:r>
              <a:rPr lang="en-US" altLang="zh-CN" sz="1600" dirty="0">
                <a:solidFill>
                  <a:schemeClr val="tx1"/>
                </a:solidFill>
              </a:rPr>
              <a:t>	</a:t>
            </a:r>
            <a:r>
              <a:rPr lang="en-US" altLang="zh-CN" sz="1600" dirty="0" err="1">
                <a:solidFill>
                  <a:schemeClr val="tx1"/>
                </a:solidFill>
              </a:rPr>
              <a:t>retq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结构体的</a:t>
            </a:r>
            <a:r>
              <a:rPr lang="zh-CN" altLang="en-US" dirty="0"/>
              <a:t>内存分配与</a:t>
            </a:r>
            <a:r>
              <a:rPr lang="zh-CN" altLang="en-US" dirty="0" smtClean="0"/>
              <a:t>访问</a:t>
            </a:r>
            <a:r>
              <a:rPr lang="zh-CN" altLang="en-US" dirty="0"/>
              <a:t>实例（</a:t>
            </a:r>
            <a:r>
              <a:rPr lang="en-US" altLang="zh-CN" dirty="0"/>
              <a:t>x86-64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149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283968" y="3172392"/>
            <a:ext cx="1401219" cy="360040"/>
          </a:xfrm>
          <a:prstGeom prst="roundRect">
            <a:avLst/>
          </a:prstGeom>
          <a:solidFill>
            <a:srgbClr val="92D05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10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IA-32</a:t>
            </a:r>
            <a:r>
              <a:rPr lang="zh-CN" altLang="en-US" dirty="0"/>
              <a:t>支持的数据类型及格式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15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085939"/>
              </p:ext>
            </p:extLst>
          </p:nvPr>
        </p:nvGraphicFramePr>
        <p:xfrm>
          <a:off x="611559" y="928666"/>
          <a:ext cx="7920881" cy="4084510"/>
        </p:xfrm>
        <a:graphic>
          <a:graphicData uri="http://schemas.openxmlformats.org/drawingml/2006/table">
            <a:tbl>
              <a:tblPr/>
              <a:tblGrid>
                <a:gridCol w="2520281"/>
                <a:gridCol w="1826131"/>
                <a:gridCol w="1846276"/>
                <a:gridCol w="1728193"/>
              </a:tblGrid>
              <a:tr h="5079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C 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语言类型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/>
                        <a:ea typeface="Arial Narrow Bold" charset="0"/>
                        <a:cs typeface="Calibri"/>
                        <a:sym typeface="Arial Narro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Intel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操作数类型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/>
                        <a:ea typeface="Arial Narrow Bold" charset="0"/>
                        <a:cs typeface="Calibri"/>
                        <a:sym typeface="Arial Narro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汇编指令长度后缀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/>
                        <a:ea typeface="Arial Narrow Bold" charset="0"/>
                        <a:cs typeface="Calibri"/>
                        <a:sym typeface="Arial Narro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  <a:ea typeface="Arial Narrow Bold" charset="0"/>
                          <a:cs typeface="Calibri"/>
                          <a:sym typeface="Arial Narrow Bold" charset="0"/>
                        </a:rPr>
                        <a:t>存储宽度（字节）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/>
                        <a:ea typeface="Arial Narrow Bold" charset="0"/>
                        <a:cs typeface="Calibri"/>
                        <a:sym typeface="Arial Narro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0002"/>
                    </a:solidFill>
                  </a:tcPr>
                </a:tc>
              </a:tr>
              <a:tr h="4164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(unsigned)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char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/>
                        <a:ea typeface="Arial Narrow" charset="0"/>
                        <a:cs typeface="Courier New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整数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/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字节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b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4164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(unsigned)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short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/>
                        <a:ea typeface="Arial Narrow" charset="0"/>
                        <a:cs typeface="Courier New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整数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/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字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WORD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w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4164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(unsigned)</a:t>
                      </a:r>
                      <a:r>
                        <a:rPr kumimoji="0" lang="en-US" altLang="zh-CN" sz="16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i</a:t>
                      </a:r>
                      <a:r>
                        <a:rPr kumimoji="0" lang="en-US" sz="16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nt</a:t>
                      </a:r>
                      <a:endParaRPr kumimoji="0" 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/>
                        <a:ea typeface="Arial Narrow" charset="0"/>
                        <a:cs typeface="Courier New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zh-CN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整数</a:t>
                      </a:r>
                      <a:r>
                        <a:rPr kumimoji="0" lang="en-US" altLang="zh-CN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/</a:t>
                      </a:r>
                      <a:r>
                        <a:rPr kumimoji="0" lang="zh-CN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双字</a:t>
                      </a:r>
                      <a:r>
                        <a:rPr kumimoji="0" lang="en-US" altLang="zh-CN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DWORD</a:t>
                      </a:r>
                      <a:endParaRPr kumimoji="0" lang="en-US" altLang="zh-CN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l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3669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(unsigned)</a:t>
                      </a:r>
                      <a:r>
                        <a:rPr kumimoji="0" lang="en-US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long</a:t>
                      </a:r>
                      <a:endParaRPr kumimoji="0" 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/>
                        <a:ea typeface="Arial Narrow" charset="0"/>
                        <a:cs typeface="Courier New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  <a:defRPr/>
                      </a:pPr>
                      <a:r>
                        <a:rPr kumimoji="0" lang="zh-CN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整数</a:t>
                      </a:r>
                      <a:r>
                        <a:rPr kumimoji="0" lang="en-US" altLang="zh-CN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/</a:t>
                      </a:r>
                      <a:r>
                        <a:rPr kumimoji="0" lang="zh-CN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双字</a:t>
                      </a:r>
                      <a:r>
                        <a:rPr kumimoji="0" lang="en-US" altLang="zh-CN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DWORD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l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3935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(unsigned)long </a:t>
                      </a:r>
                      <a:r>
                        <a:rPr kumimoji="0" lang="en-US" altLang="zh-CN" sz="16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long</a:t>
                      </a:r>
                      <a:endParaRPr kumimoji="0" 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/>
                        <a:ea typeface="Arial Narrow" charset="0"/>
                        <a:cs typeface="Courier New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-</a:t>
                      </a:r>
                      <a:endParaRPr kumimoji="0" 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-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390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char *</a:t>
                      </a:r>
                      <a:endParaRPr kumimoji="0" 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/>
                        <a:ea typeface="Arial Narrow" charset="0"/>
                        <a:cs typeface="Courier New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  <a:defRPr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整数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/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双字</a:t>
                      </a:r>
                      <a:r>
                        <a:rPr kumimoji="0" lang="en-US" altLang="zh-CN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DWORD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l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389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float</a:t>
                      </a:r>
                      <a:endParaRPr kumimoji="0" 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/>
                        <a:ea typeface="Arial Narrow" charset="0"/>
                        <a:cs typeface="Courier New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zh-CN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单精度浮点数</a:t>
                      </a:r>
                      <a:endParaRPr kumimoji="0" lang="en-US" altLang="zh-CN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3935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double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zh-CN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双精度浮点数</a:t>
                      </a:r>
                      <a:endParaRPr kumimoji="0" lang="en-US" altLang="zh-CN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l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  <a:tr h="3935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Arial Narrow" charset="0"/>
                          <a:cs typeface="Courier New"/>
                          <a:sym typeface="Arial Narrow" charset="0"/>
                        </a:rPr>
                        <a:t>long double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zh-CN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扩展精度浮点数</a:t>
                      </a:r>
                      <a:endParaRPr kumimoji="0" 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ゴシック"/>
                          <a:cs typeface="Calibri"/>
                          <a:sym typeface="Arial Narrow" charset="0"/>
                        </a:rPr>
                        <a:t>t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ゴシック"/>
                          <a:cs typeface="Calibri"/>
                          <a:sym typeface="Arial Narrow" charset="0"/>
                        </a:rPr>
                        <a:t>10/12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Arial Narrow" charset="0"/>
                        <a:cs typeface="Calibri"/>
                        <a:sym typeface="Arial Narrow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8C9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4"/>
          <p:cNvSpPr>
            <a:spLocks/>
          </p:cNvSpPr>
          <p:nvPr/>
        </p:nvSpPr>
        <p:spPr bwMode="auto">
          <a:xfrm>
            <a:off x="611559" y="5301208"/>
            <a:ext cx="7920881" cy="1224136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/>
          <a:lstStyle/>
          <a:p>
            <a:pPr lvl="0" indent="179388"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i="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en-US" altLang="zh-CN" b="1" i="0" kern="0" dirty="0" err="1" smtClean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b="1" i="0" kern="0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bl</a:t>
            </a:r>
            <a:r>
              <a:rPr lang="en-US" altLang="zh-CN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i="0" kern="0" dirty="0" smtClean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%al</a:t>
            </a:r>
            <a:r>
              <a:rPr lang="en-US" altLang="zh-CN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b="1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0xf0c(</a:t>
            </a:r>
            <a:r>
              <a:rPr lang="en-US" altLang="zh-CN" b="1" i="0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%</a:t>
            </a:r>
            <a:r>
              <a:rPr lang="en-US" altLang="zh-CN" b="1" i="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en-US" altLang="zh-CN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lvl="0" indent="179388"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i="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en-US" altLang="zh-CN" b="1" i="0" kern="0" dirty="0" err="1" smtClean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b="1" i="0" kern="0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bl</a:t>
            </a:r>
            <a:r>
              <a:rPr lang="en-US" altLang="zh-CN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i="0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%al</a:t>
            </a:r>
            <a:r>
              <a:rPr lang="en-US" altLang="zh-CN" b="1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0xf0c(</a:t>
            </a:r>
            <a:r>
              <a:rPr lang="en-US" altLang="zh-CN" b="1" i="0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%</a:t>
            </a:r>
            <a:r>
              <a:rPr lang="en-US" altLang="zh-CN" b="1" i="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en-US" altLang="zh-CN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         </a:t>
            </a:r>
            <a:endParaRPr lang="en-US" altLang="zh-CN" b="1" i="0" kern="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indent="179388"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i="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en-US" altLang="zh-CN" b="1" i="0" kern="0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0xf0c(</a:t>
            </a:r>
            <a:r>
              <a:rPr lang="en-US" altLang="zh-CN" b="1" i="0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%</a:t>
            </a:r>
            <a:r>
              <a:rPr lang="en-US" altLang="zh-CN" b="1" i="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en-US" altLang="zh-CN" b="1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),</a:t>
            </a:r>
            <a:r>
              <a:rPr lang="en-US" altLang="zh-CN" b="1" i="0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%</a:t>
            </a:r>
            <a:r>
              <a:rPr lang="en-US" altLang="zh-CN" b="1" i="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eax</a:t>
            </a:r>
            <a:endParaRPr lang="en-US" altLang="zh-CN" b="1" i="0" kern="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indent="179388"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i="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en-US" altLang="zh-CN" b="1" i="0" kern="0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altLang="zh-CN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$</a:t>
            </a:r>
            <a:r>
              <a:rPr lang="en-US" altLang="zh-CN" b="1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0xfffe,0xc0c(</a:t>
            </a:r>
            <a:r>
              <a:rPr lang="en-US" altLang="zh-CN" b="1" i="0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%</a:t>
            </a:r>
            <a:r>
              <a:rPr lang="en-US" altLang="zh-CN" b="1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esp,</a:t>
            </a:r>
            <a:r>
              <a:rPr lang="en-US" altLang="zh-CN" b="1" i="0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%</a:t>
            </a:r>
            <a:r>
              <a:rPr lang="en-US" altLang="zh-CN" b="1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eax,2</a:t>
            </a:r>
            <a:r>
              <a:rPr lang="en-US" altLang="zh-CN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      </a:t>
            </a:r>
            <a:r>
              <a:rPr lang="en-US" altLang="zh-CN" b="1" i="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en-US" altLang="zh-CN" b="1" i="0" kern="0" dirty="0" err="1" smtClean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en-US" altLang="zh-CN" b="1" i="0" kern="0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wl</a:t>
            </a:r>
            <a:r>
              <a:rPr lang="en-US" altLang="zh-CN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endParaRPr lang="zh-CN" altLang="zh-CN" sz="2800" b="1" i="0" kern="100" dirty="0" smtClean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endParaRPr lang="zh-CN" altLang="zh-CN" sz="2800" b="1" i="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03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319771" y="2924766"/>
            <a:ext cx="3243808" cy="2808491"/>
            <a:chOff x="5319771" y="2924766"/>
            <a:chExt cx="3243808" cy="2808491"/>
          </a:xfrm>
        </p:grpSpPr>
        <p:sp>
          <p:nvSpPr>
            <p:cNvPr id="6" name="Rectangle 4"/>
            <p:cNvSpPr>
              <a:spLocks/>
            </p:cNvSpPr>
            <p:nvPr/>
          </p:nvSpPr>
          <p:spPr bwMode="auto">
            <a:xfrm>
              <a:off x="5319771" y="3212976"/>
              <a:ext cx="3243808" cy="2520281"/>
            </a:xfrm>
            <a:prstGeom prst="rect">
              <a:avLst/>
            </a:prstGeom>
            <a:solidFill>
              <a:srgbClr val="F6F5BD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/>
            <a:lstStyle/>
            <a:p>
              <a:pPr algn="l">
                <a:lnSpc>
                  <a:spcPct val="105000"/>
                </a:lnSpc>
                <a:spcAft>
                  <a:spcPts val="0"/>
                </a:spcAft>
              </a:pPr>
              <a:r>
                <a:rPr lang="en-US" altLang="zh-CN" sz="1400" b="1" i="0" dirty="0">
                  <a:solidFill>
                    <a:srgbClr val="FF0000"/>
                  </a:solidFill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080483d4</a:t>
              </a:r>
              <a:r>
                <a:rPr lang="en-US" altLang="zh-CN" sz="1400" b="1" i="0" dirty="0">
                  <a:solidFill>
                    <a:srgbClr val="000000"/>
                  </a:solidFill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&lt;add&gt;:</a:t>
              </a:r>
            </a:p>
            <a:p>
              <a:pPr algn="l">
                <a:lnSpc>
                  <a:spcPct val="105000"/>
                </a:lnSpc>
                <a:spcAft>
                  <a:spcPts val="0"/>
                </a:spcAft>
              </a:pPr>
              <a:r>
                <a:rPr lang="en-US" altLang="zh-CN" sz="1400" b="1" i="0" dirty="0">
                  <a:solidFill>
                    <a:srgbClr val="000000"/>
                  </a:solidFill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80483d4:  55        push … </a:t>
              </a:r>
            </a:p>
            <a:p>
              <a:pPr algn="l">
                <a:lnSpc>
                  <a:spcPct val="105000"/>
                </a:lnSpc>
                <a:spcAft>
                  <a:spcPts val="0"/>
                </a:spcAft>
              </a:pPr>
              <a:r>
                <a:rPr lang="en-US" altLang="zh-CN" sz="1400" b="1" i="0" dirty="0">
                  <a:solidFill>
                    <a:srgbClr val="000000"/>
                  </a:solidFill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80483d5:  89 e5     </a:t>
              </a:r>
              <a:r>
                <a:rPr lang="en-US" altLang="zh-CN" sz="1400" b="1" i="0" dirty="0" err="1">
                  <a:solidFill>
                    <a:srgbClr val="000000"/>
                  </a:solidFill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mov</a:t>
              </a:r>
              <a:r>
                <a:rPr lang="en-US" altLang="zh-CN" sz="1400" b="1" i="0" dirty="0">
                  <a:solidFill>
                    <a:srgbClr val="000000"/>
                  </a:solidFill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…</a:t>
              </a:r>
            </a:p>
            <a:p>
              <a:pPr algn="l">
                <a:lnSpc>
                  <a:spcPct val="105000"/>
                </a:lnSpc>
                <a:spcAft>
                  <a:spcPts val="0"/>
                </a:spcAft>
              </a:pPr>
              <a:r>
                <a:rPr lang="en-US" altLang="zh-CN" sz="1400" b="1" i="0" dirty="0">
                  <a:solidFill>
                    <a:srgbClr val="000000"/>
                  </a:solidFill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80483d7:  83 </a:t>
              </a:r>
              <a:r>
                <a:rPr lang="en-US" altLang="zh-CN" sz="1400" b="1" i="0" dirty="0" err="1">
                  <a:solidFill>
                    <a:srgbClr val="000000"/>
                  </a:solidFill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ec</a:t>
              </a:r>
              <a:r>
                <a:rPr lang="en-US" altLang="zh-CN" sz="1400" b="1" i="0" dirty="0">
                  <a:solidFill>
                    <a:srgbClr val="000000"/>
                  </a:solidFill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10  sub  …</a:t>
              </a:r>
            </a:p>
            <a:p>
              <a:pPr algn="l">
                <a:lnSpc>
                  <a:spcPct val="105000"/>
                </a:lnSpc>
                <a:spcAft>
                  <a:spcPts val="0"/>
                </a:spcAft>
              </a:pPr>
              <a:r>
                <a:rPr lang="en-US" altLang="zh-CN" sz="1400" b="1" i="0" dirty="0">
                  <a:solidFill>
                    <a:srgbClr val="000000"/>
                  </a:solidFill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80483da:  8b 45 0c  </a:t>
              </a:r>
              <a:r>
                <a:rPr lang="en-US" altLang="zh-CN" sz="1400" b="1" i="0" dirty="0" err="1">
                  <a:solidFill>
                    <a:srgbClr val="000000"/>
                  </a:solidFill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mov</a:t>
              </a:r>
              <a:r>
                <a:rPr lang="en-US" altLang="zh-CN" sz="1400" b="1" i="0" dirty="0">
                  <a:solidFill>
                    <a:srgbClr val="000000"/>
                  </a:solidFill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…</a:t>
              </a:r>
            </a:p>
            <a:p>
              <a:pPr algn="l">
                <a:lnSpc>
                  <a:spcPct val="105000"/>
                </a:lnSpc>
                <a:spcAft>
                  <a:spcPts val="0"/>
                </a:spcAft>
              </a:pPr>
              <a:r>
                <a:rPr lang="en-US" altLang="zh-CN" sz="1400" b="1" i="0" dirty="0">
                  <a:solidFill>
                    <a:srgbClr val="000000"/>
                  </a:solidFill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80483dd:  8b 55 08  </a:t>
              </a:r>
              <a:r>
                <a:rPr lang="en-US" altLang="zh-CN" sz="1400" b="1" i="0" dirty="0" err="1">
                  <a:solidFill>
                    <a:srgbClr val="000000"/>
                  </a:solidFill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mov</a:t>
              </a:r>
              <a:r>
                <a:rPr lang="en-US" altLang="zh-CN" sz="1400" b="1" i="0" dirty="0">
                  <a:solidFill>
                    <a:srgbClr val="000000"/>
                  </a:solidFill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…</a:t>
              </a:r>
            </a:p>
            <a:p>
              <a:pPr algn="l">
                <a:lnSpc>
                  <a:spcPct val="105000"/>
                </a:lnSpc>
                <a:spcAft>
                  <a:spcPts val="0"/>
                </a:spcAft>
              </a:pPr>
              <a:r>
                <a:rPr lang="en-US" altLang="zh-CN" sz="1400" b="1" i="0" dirty="0">
                  <a:solidFill>
                    <a:srgbClr val="000000"/>
                  </a:solidFill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80483e0:  8d 04 02  lea  …</a:t>
              </a:r>
            </a:p>
            <a:p>
              <a:pPr algn="l">
                <a:lnSpc>
                  <a:spcPct val="105000"/>
                </a:lnSpc>
                <a:spcAft>
                  <a:spcPts val="0"/>
                </a:spcAft>
              </a:pPr>
              <a:r>
                <a:rPr lang="en-US" altLang="zh-CN" sz="1400" b="1" i="0" dirty="0">
                  <a:solidFill>
                    <a:srgbClr val="000000"/>
                  </a:solidFill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80483e3:  89 45 fc  </a:t>
              </a:r>
              <a:r>
                <a:rPr lang="en-US" altLang="zh-CN" sz="1400" b="1" i="0" dirty="0" err="1">
                  <a:solidFill>
                    <a:srgbClr val="000000"/>
                  </a:solidFill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mov</a:t>
              </a:r>
              <a:r>
                <a:rPr lang="en-US" altLang="zh-CN" sz="1400" b="1" i="0" dirty="0">
                  <a:solidFill>
                    <a:srgbClr val="000000"/>
                  </a:solidFill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…</a:t>
              </a:r>
            </a:p>
            <a:p>
              <a:pPr algn="l">
                <a:lnSpc>
                  <a:spcPct val="105000"/>
                </a:lnSpc>
                <a:spcAft>
                  <a:spcPts val="0"/>
                </a:spcAft>
              </a:pPr>
              <a:r>
                <a:rPr lang="en-US" altLang="zh-CN" sz="1400" b="1" i="0" dirty="0">
                  <a:solidFill>
                    <a:srgbClr val="000000"/>
                  </a:solidFill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80483e6:  8b 45 fc  </a:t>
              </a:r>
              <a:r>
                <a:rPr lang="en-US" altLang="zh-CN" sz="1400" b="1" i="0" dirty="0" err="1">
                  <a:solidFill>
                    <a:srgbClr val="000000"/>
                  </a:solidFill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mov</a:t>
              </a:r>
              <a:r>
                <a:rPr lang="en-US" altLang="zh-CN" sz="1400" b="1" i="0" dirty="0">
                  <a:solidFill>
                    <a:srgbClr val="000000"/>
                  </a:solidFill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…</a:t>
              </a:r>
            </a:p>
            <a:p>
              <a:pPr algn="l">
                <a:lnSpc>
                  <a:spcPct val="105000"/>
                </a:lnSpc>
                <a:spcAft>
                  <a:spcPts val="0"/>
                </a:spcAft>
              </a:pPr>
              <a:r>
                <a:rPr lang="en-US" altLang="zh-CN" sz="1400" b="1" i="0" dirty="0">
                  <a:solidFill>
                    <a:srgbClr val="000000"/>
                  </a:solidFill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80483e9:  c9        leave   </a:t>
              </a:r>
            </a:p>
            <a:p>
              <a:pPr algn="l">
                <a:lnSpc>
                  <a:spcPct val="105000"/>
                </a:lnSpc>
                <a:spcAft>
                  <a:spcPts val="0"/>
                </a:spcAft>
              </a:pPr>
              <a:r>
                <a:rPr lang="en-US" altLang="zh-CN" sz="1400" b="1" i="0" dirty="0">
                  <a:solidFill>
                    <a:srgbClr val="000000"/>
                  </a:solidFill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80483ea:  c3        ret       </a:t>
              </a:r>
            </a:p>
          </p:txBody>
        </p:sp>
        <p:sp>
          <p:nvSpPr>
            <p:cNvPr id="23" name="剪去同侧角的矩形 22"/>
            <p:cNvSpPr/>
            <p:nvPr/>
          </p:nvSpPr>
          <p:spPr>
            <a:xfrm>
              <a:off x="5319771" y="2924766"/>
              <a:ext cx="1369723" cy="288210"/>
            </a:xfrm>
            <a:prstGeom prst="snip2SameRect">
              <a:avLst/>
            </a:prstGeom>
            <a:solidFill>
              <a:srgbClr val="92D050">
                <a:alpha val="66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eaLnBrk="0" hangingPunct="0"/>
              <a:r>
                <a:rPr lang="en-US" altLang="zh-CN" sz="1200" dirty="0" err="1">
                  <a:solidFill>
                    <a:srgbClr val="007635"/>
                  </a:solidFill>
                </a:rPr>
                <a:t>objdump</a:t>
              </a:r>
              <a:r>
                <a:rPr lang="en-US" altLang="zh-CN" sz="1200" dirty="0">
                  <a:solidFill>
                    <a:srgbClr val="007635"/>
                  </a:solidFill>
                </a:rPr>
                <a:t> -d </a:t>
              </a:r>
              <a:r>
                <a:rPr lang="en-US" altLang="zh-CN" sz="1200" dirty="0" smtClean="0">
                  <a:solidFill>
                    <a:srgbClr val="007635"/>
                  </a:solidFill>
                </a:rPr>
                <a:t>test</a:t>
              </a:r>
              <a:endParaRPr lang="zh-CN" alt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16041" y="2925193"/>
            <a:ext cx="4588007" cy="2808064"/>
            <a:chOff x="416041" y="2925193"/>
            <a:chExt cx="4588007" cy="2808064"/>
          </a:xfrm>
        </p:grpSpPr>
        <p:sp>
          <p:nvSpPr>
            <p:cNvPr id="5" name="Rectangle 4"/>
            <p:cNvSpPr>
              <a:spLocks/>
            </p:cNvSpPr>
            <p:nvPr/>
          </p:nvSpPr>
          <p:spPr bwMode="auto">
            <a:xfrm>
              <a:off x="416041" y="3212976"/>
              <a:ext cx="4588007" cy="2520281"/>
            </a:xfrm>
            <a:prstGeom prst="rect">
              <a:avLst/>
            </a:prstGeom>
            <a:solidFill>
              <a:srgbClr val="F6F5BD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/>
            <a:lstStyle/>
            <a:p>
              <a:pPr algn="l">
                <a:lnSpc>
                  <a:spcPct val="105000"/>
                </a:lnSpc>
                <a:spcAft>
                  <a:spcPts val="0"/>
                </a:spcAft>
              </a:pPr>
              <a:r>
                <a:rPr lang="en-US" altLang="zh-CN" sz="1400" b="1" i="0" dirty="0">
                  <a:solidFill>
                    <a:srgbClr val="FF0000"/>
                  </a:solidFill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00000000</a:t>
              </a: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&lt;add&gt;: </a:t>
              </a:r>
            </a:p>
            <a:p>
              <a:pPr algn="l">
                <a:lnSpc>
                  <a:spcPct val="105000"/>
                </a:lnSpc>
                <a:spcAft>
                  <a:spcPts val="0"/>
                </a:spcAft>
              </a:pP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 0:  55	 push  %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ebp</a:t>
              </a:r>
              <a:endParaRPr lang="en-US" altLang="zh-CN" sz="1400" b="1" i="0" dirty="0">
                <a:latin typeface="Courier New" panose="02070309020205020404" pitchFamily="49" charset="0"/>
                <a:ea typeface="Arial Unicode MS" panose="020B0604020202020204" pitchFamily="34" charset="-122"/>
                <a:cs typeface="Courier New" panose="02070309020205020404" pitchFamily="49" charset="0"/>
              </a:endParaRPr>
            </a:p>
            <a:p>
              <a:pPr algn="l">
                <a:lnSpc>
                  <a:spcPct val="105000"/>
                </a:lnSpc>
                <a:spcAft>
                  <a:spcPts val="0"/>
                </a:spcAft>
              </a:pP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 1:  89 e5	 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mov</a:t>
              </a: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 %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esp</a:t>
              </a:r>
              <a:r>
                <a:rPr lang="en-US" altLang="zh-CN" sz="1400" b="1" i="0" dirty="0" smtClean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,%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ebp</a:t>
              </a:r>
              <a:endParaRPr lang="en-US" altLang="zh-CN" sz="1400" b="1" i="0" dirty="0">
                <a:latin typeface="Courier New" panose="02070309020205020404" pitchFamily="49" charset="0"/>
                <a:ea typeface="Arial Unicode MS" panose="020B0604020202020204" pitchFamily="34" charset="-122"/>
                <a:cs typeface="Courier New" panose="02070309020205020404" pitchFamily="49" charset="0"/>
              </a:endParaRPr>
            </a:p>
            <a:p>
              <a:pPr algn="l">
                <a:lnSpc>
                  <a:spcPct val="105000"/>
                </a:lnSpc>
                <a:spcAft>
                  <a:spcPts val="0"/>
                </a:spcAft>
              </a:pP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 3:  83 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ec</a:t>
              </a: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10   sub   $0x10</a:t>
              </a:r>
              <a:r>
                <a:rPr lang="en-US" altLang="zh-CN" sz="1400" b="1" i="0" dirty="0" smtClean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,%</a:t>
              </a: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esp</a:t>
              </a:r>
            </a:p>
            <a:p>
              <a:pPr algn="l">
                <a:lnSpc>
                  <a:spcPct val="105000"/>
                </a:lnSpc>
                <a:spcAft>
                  <a:spcPts val="0"/>
                </a:spcAft>
              </a:pP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 6:  8b 45 0c   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mov</a:t>
              </a: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 0xc(%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ebp</a:t>
              </a:r>
              <a:r>
                <a:rPr lang="en-US" altLang="zh-CN" sz="1400" b="1" i="0" dirty="0" smtClean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),%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eax</a:t>
              </a:r>
              <a:endParaRPr lang="en-US" altLang="zh-CN" sz="1400" b="1" i="0" dirty="0">
                <a:latin typeface="Courier New" panose="02070309020205020404" pitchFamily="49" charset="0"/>
                <a:ea typeface="Arial Unicode MS" panose="020B0604020202020204" pitchFamily="34" charset="-122"/>
                <a:cs typeface="Courier New" panose="02070309020205020404" pitchFamily="49" charset="0"/>
              </a:endParaRPr>
            </a:p>
            <a:p>
              <a:pPr algn="l">
                <a:lnSpc>
                  <a:spcPct val="105000"/>
                </a:lnSpc>
                <a:spcAft>
                  <a:spcPts val="0"/>
                </a:spcAft>
              </a:pP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 9:  8b 55 08   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mov</a:t>
              </a: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 0x8(%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ebp</a:t>
              </a:r>
              <a:r>
                <a:rPr lang="en-US" altLang="zh-CN" sz="1400" b="1" i="0" dirty="0" smtClean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),%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edx</a:t>
              </a:r>
              <a:endParaRPr lang="en-US" altLang="zh-CN" sz="1400" b="1" i="0" dirty="0">
                <a:latin typeface="Courier New" panose="02070309020205020404" pitchFamily="49" charset="0"/>
                <a:ea typeface="Arial Unicode MS" panose="020B0604020202020204" pitchFamily="34" charset="-122"/>
                <a:cs typeface="Courier New" panose="02070309020205020404" pitchFamily="49" charset="0"/>
              </a:endParaRPr>
            </a:p>
            <a:p>
              <a:pPr algn="l">
                <a:lnSpc>
                  <a:spcPct val="105000"/>
                </a:lnSpc>
                <a:spcAft>
                  <a:spcPts val="0"/>
                </a:spcAft>
              </a:pP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 c:  8d 04 02   lea   (%edx,%eax,1</a:t>
              </a:r>
              <a:r>
                <a:rPr lang="en-US" altLang="zh-CN" sz="1400" b="1" i="0" dirty="0" smtClean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),%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eax</a:t>
              </a:r>
              <a:endParaRPr lang="en-US" altLang="zh-CN" sz="1400" b="1" i="0" dirty="0">
                <a:latin typeface="Courier New" panose="02070309020205020404" pitchFamily="49" charset="0"/>
                <a:ea typeface="Arial Unicode MS" panose="020B0604020202020204" pitchFamily="34" charset="-122"/>
                <a:cs typeface="Courier New" panose="02070309020205020404" pitchFamily="49" charset="0"/>
              </a:endParaRPr>
            </a:p>
            <a:p>
              <a:pPr algn="l">
                <a:lnSpc>
                  <a:spcPct val="105000"/>
                </a:lnSpc>
                <a:spcAft>
                  <a:spcPts val="0"/>
                </a:spcAft>
              </a:pP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 f:  89 45 fc   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mov</a:t>
              </a: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 %eax</a:t>
              </a:r>
              <a:r>
                <a:rPr lang="en-US" altLang="zh-CN" sz="1400" b="1" i="0" dirty="0" smtClean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,-</a:t>
              </a: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0x4(%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ebp</a:t>
              </a: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)</a:t>
              </a:r>
            </a:p>
            <a:p>
              <a:pPr algn="l">
                <a:lnSpc>
                  <a:spcPct val="105000"/>
                </a:lnSpc>
                <a:spcAft>
                  <a:spcPts val="0"/>
                </a:spcAft>
              </a:pP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 12: 8b 45 fc   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mov</a:t>
              </a: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 -0x4(%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ebp</a:t>
              </a:r>
              <a:r>
                <a:rPr lang="en-US" altLang="zh-CN" sz="1400" b="1" i="0" dirty="0" smtClean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),%</a:t>
              </a:r>
              <a:r>
                <a:rPr lang="en-US" altLang="zh-CN" sz="1400" b="1" i="0" dirty="0" err="1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eax</a:t>
              </a:r>
              <a:endParaRPr lang="en-US" altLang="zh-CN" sz="1400" b="1" i="0" dirty="0">
                <a:latin typeface="Courier New" panose="02070309020205020404" pitchFamily="49" charset="0"/>
                <a:ea typeface="Arial Unicode MS" panose="020B0604020202020204" pitchFamily="34" charset="-122"/>
                <a:cs typeface="Courier New" panose="02070309020205020404" pitchFamily="49" charset="0"/>
              </a:endParaRPr>
            </a:p>
            <a:p>
              <a:pPr algn="l">
                <a:lnSpc>
                  <a:spcPct val="105000"/>
                </a:lnSpc>
                <a:spcAft>
                  <a:spcPts val="0"/>
                </a:spcAft>
              </a:pP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 15: c9         leave  </a:t>
              </a:r>
            </a:p>
            <a:p>
              <a:pPr algn="l">
                <a:lnSpc>
                  <a:spcPct val="105000"/>
                </a:lnSpc>
                <a:spcAft>
                  <a:spcPts val="0"/>
                </a:spcAft>
              </a:pPr>
              <a:r>
                <a:rPr lang="en-US" altLang="zh-CN" sz="1400" b="1" i="0" dirty="0">
                  <a:latin typeface="Courier New" panose="02070309020205020404" pitchFamily="49" charset="0"/>
                  <a:ea typeface="Arial Unicode MS" panose="020B0604020202020204" pitchFamily="34" charset="-122"/>
                  <a:cs typeface="Courier New" panose="02070309020205020404" pitchFamily="49" charset="0"/>
                </a:rPr>
                <a:t>   16: c3         ret </a:t>
              </a:r>
            </a:p>
          </p:txBody>
        </p:sp>
        <p:sp>
          <p:nvSpPr>
            <p:cNvPr id="22" name="剪去同侧角的矩形 21"/>
            <p:cNvSpPr/>
            <p:nvPr/>
          </p:nvSpPr>
          <p:spPr>
            <a:xfrm>
              <a:off x="416041" y="2925193"/>
              <a:ext cx="1491663" cy="288210"/>
            </a:xfrm>
            <a:prstGeom prst="snip2SameRect">
              <a:avLst/>
            </a:prstGeom>
            <a:solidFill>
              <a:srgbClr val="92D050">
                <a:alpha val="66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eaLnBrk="0" hangingPunct="0"/>
              <a:r>
                <a:rPr lang="en-US" altLang="zh-CN" sz="1200">
                  <a:solidFill>
                    <a:srgbClr val="007635"/>
                  </a:solidFill>
                </a:rPr>
                <a:t>objdump -d test.o</a:t>
              </a:r>
              <a:endParaRPr lang="zh-CN" alt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汇编源程序与反汇编差异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zh-CN" dirty="0" err="1">
                <a:solidFill>
                  <a:srgbClr val="3333CC"/>
                </a:solidFill>
              </a:rPr>
              <a:t>test.o</a:t>
            </a:r>
            <a:r>
              <a:rPr lang="zh-CN" altLang="en-US" dirty="0">
                <a:solidFill>
                  <a:srgbClr val="3333CC"/>
                </a:solidFill>
              </a:rPr>
              <a:t>：可重定位目标</a:t>
            </a:r>
            <a:r>
              <a:rPr lang="zh-CN" altLang="en-US" dirty="0" smtClean="0">
                <a:solidFill>
                  <a:srgbClr val="3333CC"/>
                </a:solidFill>
              </a:rPr>
              <a:t>文件       </a:t>
            </a:r>
            <a:r>
              <a:rPr lang="en-US" altLang="zh-CN" dirty="0" smtClean="0">
                <a:solidFill>
                  <a:srgbClr val="3333CC"/>
                </a:solidFill>
              </a:rPr>
              <a:t>test</a:t>
            </a:r>
            <a:r>
              <a:rPr lang="zh-CN" altLang="en-US" dirty="0">
                <a:solidFill>
                  <a:srgbClr val="3333CC"/>
                </a:solidFill>
              </a:rPr>
              <a:t>：可执行目标</a:t>
            </a:r>
            <a:r>
              <a:rPr lang="zh-CN" altLang="en-US" dirty="0" smtClean="0">
                <a:solidFill>
                  <a:srgbClr val="3333CC"/>
                </a:solidFill>
              </a:rPr>
              <a:t>文件</a:t>
            </a:r>
            <a:endParaRPr lang="en-US" altLang="zh-CN" dirty="0" smtClean="0">
              <a:solidFill>
                <a:srgbClr val="3333CC"/>
              </a:solidFill>
            </a:endParaRPr>
          </a:p>
          <a:p>
            <a:pPr>
              <a:spcBef>
                <a:spcPct val="50000"/>
              </a:spcBef>
            </a:pPr>
            <a:r>
              <a:rPr lang="en-US" altLang="zh-CN" dirty="0" err="1">
                <a:solidFill>
                  <a:srgbClr val="0076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objdump</a:t>
            </a:r>
            <a:r>
              <a:rPr lang="en-US" altLang="zh-CN" dirty="0">
                <a:solidFill>
                  <a:srgbClr val="0076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-d </a:t>
            </a:r>
            <a:r>
              <a:rPr lang="en-US" altLang="zh-CN" dirty="0" err="1">
                <a:solidFill>
                  <a:srgbClr val="0076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test.o</a:t>
            </a:r>
            <a:r>
              <a:rPr lang="en-US" altLang="zh-CN" dirty="0">
                <a:solidFill>
                  <a:srgbClr val="0076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 smtClean="0">
                <a:solidFill>
                  <a:srgbClr val="0076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      </a:t>
            </a:r>
            <a:r>
              <a:rPr lang="en-US" altLang="zh-CN" dirty="0" err="1">
                <a:solidFill>
                  <a:srgbClr val="0076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objdump</a:t>
            </a:r>
            <a:r>
              <a:rPr lang="en-US" altLang="zh-CN" dirty="0">
                <a:solidFill>
                  <a:srgbClr val="0076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-d test” </a:t>
            </a:r>
            <a:r>
              <a:rPr lang="zh-CN" altLang="en-US" dirty="0">
                <a:solidFill>
                  <a:srgbClr val="0076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</a:p>
          <a:p>
            <a:pPr>
              <a:spcBef>
                <a:spcPct val="50000"/>
              </a:spcBef>
            </a:pPr>
            <a:endParaRPr lang="zh-CN" altLang="en-US" dirty="0">
              <a:solidFill>
                <a:srgbClr val="00763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50000"/>
              </a:spcBef>
            </a:pPr>
            <a:endParaRPr lang="en-US" altLang="zh-CN" dirty="0" smtClean="0">
              <a:solidFill>
                <a:srgbClr val="3333CC"/>
              </a:solidFill>
            </a:endParaRPr>
          </a:p>
          <a:p>
            <a:pPr>
              <a:spcBef>
                <a:spcPct val="50000"/>
              </a:spcBef>
            </a:pPr>
            <a:endParaRPr lang="zh-CN" altLang="en-US" dirty="0">
              <a:solidFill>
                <a:srgbClr val="3333CC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16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7" name="Rectangle 27"/>
          <p:cNvSpPr>
            <a:spLocks noChangeArrowheads="1"/>
          </p:cNvSpPr>
          <p:nvPr/>
        </p:nvSpPr>
        <p:spPr bwMode="auto">
          <a:xfrm>
            <a:off x="599463" y="3463279"/>
            <a:ext cx="464650" cy="2235039"/>
          </a:xfrm>
          <a:prstGeom prst="rect">
            <a:avLst/>
          </a:prstGeom>
          <a:solidFill>
            <a:srgbClr val="00B0F0">
              <a:alpha val="66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/>
            <a:endParaRPr lang="zh-CN" altLang="en-US" i="0" smtClean="0">
              <a:solidFill>
                <a:srgbClr val="000000"/>
              </a:solidFill>
            </a:endParaRPr>
          </a:p>
        </p:txBody>
      </p:sp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5395227" y="3453999"/>
            <a:ext cx="936104" cy="2235039"/>
          </a:xfrm>
          <a:prstGeom prst="rect">
            <a:avLst/>
          </a:prstGeom>
          <a:solidFill>
            <a:srgbClr val="00B0F0">
              <a:alpha val="66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/>
            <a:endParaRPr lang="zh-CN" altLang="en-US" i="0" smtClean="0">
              <a:solidFill>
                <a:srgbClr val="000000"/>
              </a:solidFill>
            </a:endParaRPr>
          </a:p>
        </p:txBody>
      </p:sp>
      <p:grpSp>
        <p:nvGrpSpPr>
          <p:cNvPr id="11" name="Group 23"/>
          <p:cNvGrpSpPr>
            <a:grpSpLocks/>
          </p:cNvGrpSpPr>
          <p:nvPr/>
        </p:nvGrpSpPr>
        <p:grpSpPr bwMode="auto">
          <a:xfrm>
            <a:off x="4822641" y="5719769"/>
            <a:ext cx="1149350" cy="557734"/>
            <a:chOff x="1958" y="3634"/>
            <a:chExt cx="724" cy="374"/>
          </a:xfrm>
        </p:grpSpPr>
        <p:sp>
          <p:nvSpPr>
            <p:cNvPr id="12" name="Text Box 21"/>
            <p:cNvSpPr txBox="1">
              <a:spLocks noChangeArrowheads="1"/>
            </p:cNvSpPr>
            <p:nvPr/>
          </p:nvSpPr>
          <p:spPr bwMode="auto">
            <a:xfrm>
              <a:off x="1958" y="3762"/>
              <a:ext cx="567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zh-CN" altLang="en-US" i="0" dirty="0" smtClean="0">
                  <a:solidFill>
                    <a:srgbClr val="FF3300"/>
                  </a:solidFill>
                  <a:latin typeface="Arial" panose="020B0604020202020204" pitchFamily="34" charset="0"/>
                </a:rPr>
                <a:t>位移量</a:t>
              </a:r>
            </a:p>
          </p:txBody>
        </p:sp>
        <p:sp>
          <p:nvSpPr>
            <p:cNvPr id="13" name="Line 22"/>
            <p:cNvSpPr>
              <a:spLocks noChangeShapeType="1"/>
            </p:cNvSpPr>
            <p:nvPr/>
          </p:nvSpPr>
          <p:spPr bwMode="auto">
            <a:xfrm flipV="1">
              <a:off x="2483" y="3634"/>
              <a:ext cx="199" cy="28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Group 24"/>
          <p:cNvGrpSpPr>
            <a:grpSpLocks/>
          </p:cNvGrpSpPr>
          <p:nvPr/>
        </p:nvGrpSpPr>
        <p:grpSpPr bwMode="auto">
          <a:xfrm>
            <a:off x="6831885" y="2415504"/>
            <a:ext cx="1169988" cy="1229340"/>
            <a:chOff x="3300" y="1438"/>
            <a:chExt cx="567" cy="820"/>
          </a:xfrm>
        </p:grpSpPr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>
              <a:off x="3300" y="1438"/>
              <a:ext cx="567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zh-CN" altLang="en-US" i="0" dirty="0" smtClean="0">
                  <a:solidFill>
                    <a:srgbClr val="FF3300"/>
                  </a:solidFill>
                  <a:latin typeface="Arial" panose="020B0604020202020204" pitchFamily="34" charset="0"/>
                </a:rPr>
                <a:t>机器指令</a:t>
              </a:r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 flipH="1">
              <a:off x="3384" y="1687"/>
              <a:ext cx="95" cy="571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Group 27"/>
          <p:cNvGrpSpPr>
            <a:grpSpLocks/>
          </p:cNvGrpSpPr>
          <p:nvPr/>
        </p:nvGrpSpPr>
        <p:grpSpPr bwMode="auto">
          <a:xfrm>
            <a:off x="6467163" y="5589225"/>
            <a:ext cx="1345876" cy="685774"/>
            <a:chOff x="2023" y="3480"/>
            <a:chExt cx="652" cy="460"/>
          </a:xfrm>
        </p:grpSpPr>
        <p:sp>
          <p:nvSpPr>
            <p:cNvPr id="20" name="Text Box 28"/>
            <p:cNvSpPr txBox="1">
              <a:spLocks noChangeArrowheads="1"/>
            </p:cNvSpPr>
            <p:nvPr/>
          </p:nvSpPr>
          <p:spPr bwMode="auto">
            <a:xfrm>
              <a:off x="2023" y="3694"/>
              <a:ext cx="567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zh-CN" altLang="en-US" i="0" dirty="0" smtClean="0">
                  <a:solidFill>
                    <a:srgbClr val="FF3300"/>
                  </a:solidFill>
                  <a:latin typeface="Arial" panose="020B0604020202020204" pitchFamily="34" charset="0"/>
                </a:rPr>
                <a:t>汇编指令</a:t>
              </a:r>
            </a:p>
          </p:txBody>
        </p:sp>
        <p:sp>
          <p:nvSpPr>
            <p:cNvPr id="21" name="Line 29"/>
            <p:cNvSpPr>
              <a:spLocks noChangeShapeType="1"/>
            </p:cNvSpPr>
            <p:nvPr/>
          </p:nvSpPr>
          <p:spPr bwMode="auto">
            <a:xfrm flipV="1">
              <a:off x="2628" y="3480"/>
              <a:ext cx="47" cy="3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702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程序转换概述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altLang="zh-CN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IA-32</a:t>
            </a:r>
            <a:r>
              <a:rPr lang="zh-CN" alt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指令系统概述</a:t>
            </a:r>
            <a:endParaRPr lang="en-US" altLang="zh-CN" dirty="0" smtClean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IA-32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常用指令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语言程序的机器级表示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复杂数据类型的分配和访问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越界访问和缓冲区溢出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X86-64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系统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17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07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Intel x86 Processors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18488" cy="5472608"/>
          </a:xfrm>
        </p:spPr>
        <p:txBody>
          <a:bodyPr/>
          <a:lstStyle/>
          <a:p>
            <a:r>
              <a:rPr lang="zh-CN" altLang="en-US" dirty="0" smtClean="0">
                <a:latin typeface="Calibri" panose="020F0502020204030204" pitchFamily="34" charset="0"/>
              </a:rPr>
              <a:t>桌面服务器市场主流</a:t>
            </a:r>
            <a:endParaRPr lang="en-US" altLang="zh-CN" dirty="0">
              <a:latin typeface="Calibri" panose="020F0502020204030204" pitchFamily="34" charset="0"/>
            </a:endParaRPr>
          </a:p>
          <a:p>
            <a:r>
              <a:rPr lang="zh-CN" altLang="en-US" dirty="0" smtClean="0">
                <a:latin typeface="Calibri" panose="020F0502020204030204" pitchFamily="34" charset="0"/>
              </a:rPr>
              <a:t>指令系统不断发展，扩充</a:t>
            </a:r>
            <a:endParaRPr lang="en-US" altLang="zh-CN" dirty="0" smtClean="0">
              <a:latin typeface="Calibri" panose="020F0502020204030204" pitchFamily="34" charset="0"/>
            </a:endParaRPr>
          </a:p>
          <a:p>
            <a:pPr lvl="1"/>
            <a:r>
              <a:rPr lang="zh-CN" altLang="en-US" dirty="0" smtClean="0">
                <a:latin typeface="Calibri" panose="020F0502020204030204" pitchFamily="34" charset="0"/>
              </a:rPr>
              <a:t>向下兼容直到</a:t>
            </a:r>
            <a:r>
              <a:rPr lang="en-US" altLang="zh-CN" dirty="0" smtClean="0">
                <a:latin typeface="Calibri" panose="020F0502020204030204" pitchFamily="34" charset="0"/>
              </a:rPr>
              <a:t>1978</a:t>
            </a:r>
            <a:r>
              <a:rPr lang="zh-CN" altLang="en-US" dirty="0" smtClean="0">
                <a:latin typeface="Calibri" panose="020F0502020204030204" pitchFamily="34" charset="0"/>
              </a:rPr>
              <a:t>年发明的</a:t>
            </a:r>
            <a:r>
              <a:rPr lang="en-US" altLang="zh-CN" dirty="0" smtClean="0">
                <a:latin typeface="Calibri" panose="020F0502020204030204" pitchFamily="34" charset="0"/>
              </a:rPr>
              <a:t>8086</a:t>
            </a:r>
          </a:p>
          <a:p>
            <a:pPr lvl="2" defTabSz="895350">
              <a:tabLst>
                <a:tab pos="2349500" algn="l"/>
              </a:tabLst>
            </a:pPr>
            <a:r>
              <a:rPr lang="en-US" altLang="zh-CN" sz="1600" dirty="0">
                <a:latin typeface="Calibri" panose="020F0502020204030204" pitchFamily="34" charset="0"/>
              </a:rPr>
              <a:t>1985 </a:t>
            </a:r>
            <a:r>
              <a:rPr lang="en-US" altLang="zh-CN" sz="1600" dirty="0" smtClean="0">
                <a:latin typeface="Calibri" panose="020F0502020204030204" pitchFamily="34" charset="0"/>
              </a:rPr>
              <a:t>	386 	0.3M</a:t>
            </a:r>
            <a:r>
              <a:rPr lang="en-US" altLang="zh-CN" sz="1600" dirty="0">
                <a:latin typeface="Calibri" panose="020F0502020204030204" pitchFamily="34" charset="0"/>
              </a:rPr>
              <a:t>	</a:t>
            </a:r>
          </a:p>
          <a:p>
            <a:pPr lvl="2" defTabSz="895350">
              <a:tabLst>
                <a:tab pos="2349500" algn="l"/>
              </a:tabLst>
            </a:pPr>
            <a:r>
              <a:rPr lang="en-US" altLang="zh-CN" sz="1600" dirty="0" smtClean="0">
                <a:latin typeface="Calibri" panose="020F0502020204030204" pitchFamily="34" charset="0"/>
              </a:rPr>
              <a:t>1993 	Pentium</a:t>
            </a:r>
          </a:p>
          <a:p>
            <a:pPr lvl="2" defTabSz="895350">
              <a:tabLst>
                <a:tab pos="2349500" algn="l"/>
              </a:tabLst>
            </a:pPr>
            <a:r>
              <a:rPr lang="en-US" altLang="zh-CN" sz="1600" dirty="0" smtClean="0">
                <a:latin typeface="Calibri" panose="020F0502020204030204" pitchFamily="34" charset="0"/>
              </a:rPr>
              <a:t>1997 	Pentium/MMX	4.5M</a:t>
            </a:r>
            <a:endParaRPr lang="en-US" altLang="zh-CN" sz="1600" dirty="0">
              <a:latin typeface="Calibri" panose="020F0502020204030204" pitchFamily="34" charset="0"/>
            </a:endParaRPr>
          </a:p>
          <a:p>
            <a:pPr lvl="2" defTabSz="895350">
              <a:tabLst>
                <a:tab pos="2349500" algn="l"/>
              </a:tabLst>
            </a:pPr>
            <a:r>
              <a:rPr lang="en-US" altLang="zh-CN" sz="1600" dirty="0" smtClean="0">
                <a:latin typeface="Calibri" panose="020F0502020204030204" pitchFamily="34" charset="0"/>
              </a:rPr>
              <a:t>1995	Pentium Pro</a:t>
            </a:r>
            <a:r>
              <a:rPr lang="en-US" altLang="zh-CN" sz="1600" dirty="0">
                <a:latin typeface="Calibri" panose="020F0502020204030204" pitchFamily="34" charset="0"/>
              </a:rPr>
              <a:t>	</a:t>
            </a:r>
            <a:r>
              <a:rPr lang="en-US" altLang="zh-CN" sz="1600" dirty="0" smtClean="0">
                <a:latin typeface="Calibri" panose="020F0502020204030204" pitchFamily="34" charset="0"/>
              </a:rPr>
              <a:t>6.5M</a:t>
            </a:r>
            <a:endParaRPr lang="en-US" altLang="zh-CN" sz="1600" dirty="0">
              <a:latin typeface="Calibri" panose="020F0502020204030204" pitchFamily="34" charset="0"/>
            </a:endParaRPr>
          </a:p>
          <a:p>
            <a:pPr lvl="2" defTabSz="895350">
              <a:tabLst>
                <a:tab pos="2349500" algn="l"/>
              </a:tabLst>
            </a:pPr>
            <a:r>
              <a:rPr lang="en-US" altLang="zh-CN" sz="1600" dirty="0" smtClean="0">
                <a:latin typeface="Calibri" panose="020F0502020204030204" pitchFamily="34" charset="0"/>
              </a:rPr>
              <a:t>1999	Pentium </a:t>
            </a:r>
            <a:r>
              <a:rPr lang="en-US" altLang="zh-CN" sz="1600" dirty="0">
                <a:latin typeface="Calibri" panose="020F0502020204030204" pitchFamily="34" charset="0"/>
              </a:rPr>
              <a:t>III	</a:t>
            </a:r>
            <a:r>
              <a:rPr lang="en-US" altLang="zh-CN" sz="1600" dirty="0" smtClean="0">
                <a:latin typeface="Calibri" panose="020F0502020204030204" pitchFamily="34" charset="0"/>
              </a:rPr>
              <a:t>8.2M</a:t>
            </a:r>
            <a:endParaRPr lang="en-US" altLang="zh-CN" sz="1600" dirty="0">
              <a:latin typeface="Calibri" panose="020F0502020204030204" pitchFamily="34" charset="0"/>
            </a:endParaRPr>
          </a:p>
          <a:p>
            <a:pPr lvl="2" defTabSz="895350">
              <a:tabLst>
                <a:tab pos="2349500" algn="l"/>
              </a:tabLst>
            </a:pPr>
            <a:r>
              <a:rPr lang="en-US" altLang="zh-CN" sz="1600" dirty="0" smtClean="0">
                <a:latin typeface="Calibri" panose="020F0502020204030204" pitchFamily="34" charset="0"/>
              </a:rPr>
              <a:t>2001	Pentium </a:t>
            </a:r>
            <a:r>
              <a:rPr lang="en-US" altLang="zh-CN" sz="1600" dirty="0">
                <a:latin typeface="Calibri" panose="020F0502020204030204" pitchFamily="34" charset="0"/>
              </a:rPr>
              <a:t>4	</a:t>
            </a:r>
            <a:r>
              <a:rPr lang="en-US" altLang="zh-CN" sz="1600" dirty="0" smtClean="0">
                <a:latin typeface="Calibri" panose="020F0502020204030204" pitchFamily="34" charset="0"/>
              </a:rPr>
              <a:t>42M</a:t>
            </a:r>
            <a:endParaRPr lang="en-US" altLang="zh-CN" sz="1600" dirty="0">
              <a:latin typeface="Calibri" panose="020F0502020204030204" pitchFamily="34" charset="0"/>
            </a:endParaRPr>
          </a:p>
          <a:p>
            <a:pPr lvl="2" defTabSz="895350">
              <a:tabLst>
                <a:tab pos="2349500" algn="l"/>
              </a:tabLst>
            </a:pPr>
            <a:r>
              <a:rPr lang="en-US" altLang="zh-CN" sz="1600" dirty="0" smtClean="0">
                <a:latin typeface="Calibri" panose="020F0502020204030204" pitchFamily="34" charset="0"/>
              </a:rPr>
              <a:t>2006 	Core </a:t>
            </a:r>
            <a:r>
              <a:rPr lang="en-US" altLang="zh-CN" sz="1600" dirty="0">
                <a:latin typeface="Calibri" panose="020F0502020204030204" pitchFamily="34" charset="0"/>
              </a:rPr>
              <a:t>2 Duo	</a:t>
            </a:r>
            <a:r>
              <a:rPr lang="en-US" altLang="zh-CN" sz="1600" dirty="0" smtClean="0">
                <a:latin typeface="Calibri" panose="020F0502020204030204" pitchFamily="34" charset="0"/>
              </a:rPr>
              <a:t>291M</a:t>
            </a:r>
            <a:endParaRPr lang="en-US" altLang="zh-CN" sz="1600" dirty="0">
              <a:latin typeface="Calibri" panose="020F0502020204030204" pitchFamily="34" charset="0"/>
            </a:endParaRPr>
          </a:p>
          <a:p>
            <a:pPr lvl="2" defTabSz="895350">
              <a:tabLst>
                <a:tab pos="2349500" algn="l"/>
              </a:tabLst>
            </a:pPr>
            <a:r>
              <a:rPr lang="en-US" altLang="zh-CN" sz="1600" dirty="0" smtClean="0">
                <a:latin typeface="Calibri" panose="020F0502020204030204" pitchFamily="34" charset="0"/>
              </a:rPr>
              <a:t>2008 	Core </a:t>
            </a:r>
            <a:r>
              <a:rPr lang="en-US" altLang="zh-CN" sz="1600" dirty="0">
                <a:latin typeface="Calibri" panose="020F0502020204030204" pitchFamily="34" charset="0"/>
              </a:rPr>
              <a:t>i7	</a:t>
            </a:r>
            <a:r>
              <a:rPr lang="en-US" altLang="zh-CN" sz="1600" dirty="0" smtClean="0">
                <a:latin typeface="Calibri" panose="020F0502020204030204" pitchFamily="34" charset="0"/>
              </a:rPr>
              <a:t>731M</a:t>
            </a:r>
            <a:endParaRPr lang="en-US" altLang="zh-CN" sz="1600" dirty="0">
              <a:latin typeface="Calibri" panose="020F0502020204030204" pitchFamily="34" charset="0"/>
            </a:endParaRPr>
          </a:p>
          <a:p>
            <a:pPr lvl="1"/>
            <a:r>
              <a:rPr lang="zh-CN" altLang="en-US" dirty="0" smtClean="0">
                <a:latin typeface="Calibri" panose="020F0502020204030204" pitchFamily="34" charset="0"/>
              </a:rPr>
              <a:t>指令系统过于繁琐，丑陋</a:t>
            </a:r>
            <a:endParaRPr lang="en-US" altLang="zh-CN" dirty="0">
              <a:latin typeface="Calibri" panose="020F0502020204030204" pitchFamily="34" charset="0"/>
            </a:endParaRPr>
          </a:p>
          <a:p>
            <a:r>
              <a:rPr lang="zh-CN" altLang="en-US" dirty="0" smtClean="0">
                <a:latin typeface="Calibri" panose="020F0502020204030204" pitchFamily="34" charset="0"/>
              </a:rPr>
              <a:t>复杂指令系统计算机</a:t>
            </a:r>
            <a:r>
              <a:rPr lang="en-US" altLang="zh-CN" sz="2000" dirty="0" smtClean="0">
                <a:latin typeface="Calibri" panose="020F0502020204030204" pitchFamily="34" charset="0"/>
              </a:rPr>
              <a:t>Complex </a:t>
            </a:r>
            <a:r>
              <a:rPr lang="en-US" altLang="zh-CN" sz="2000" dirty="0">
                <a:latin typeface="Calibri" panose="020F0502020204030204" pitchFamily="34" charset="0"/>
              </a:rPr>
              <a:t>instruction set computer (CISC)</a:t>
            </a:r>
            <a:endParaRPr lang="en-US" altLang="zh-CN" dirty="0">
              <a:latin typeface="Calibri" panose="020F0502020204030204" pitchFamily="34" charset="0"/>
            </a:endParaRPr>
          </a:p>
          <a:p>
            <a:pPr lvl="1"/>
            <a:r>
              <a:rPr lang="zh-CN" altLang="en-US" dirty="0" smtClean="0">
                <a:latin typeface="Calibri" panose="020F0502020204030204" pitchFamily="34" charset="0"/>
              </a:rPr>
              <a:t>指令繁多，格式繁多，常用的很少</a:t>
            </a:r>
            <a:endParaRPr lang="en-US" altLang="zh-CN" dirty="0">
              <a:latin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18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95536" y="188640"/>
            <a:ext cx="8229600" cy="573088"/>
          </a:xfrm>
        </p:spPr>
        <p:txBody>
          <a:bodyPr/>
          <a:lstStyle/>
          <a:p>
            <a:r>
              <a:rPr lang="en-US" dirty="0" smtClean="0"/>
              <a:t>2015 State of the Art</a:t>
            </a:r>
            <a:endParaRPr lang="en-US" dirty="0"/>
          </a:p>
        </p:txBody>
      </p:sp>
      <p:sp>
        <p:nvSpPr>
          <p:cNvPr id="1443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877888"/>
            <a:ext cx="7896225" cy="4972050"/>
          </a:xfrm>
        </p:spPr>
        <p:txBody>
          <a:bodyPr/>
          <a:lstStyle/>
          <a:p>
            <a:pPr marL="338138" lvl="1" indent="0" defTabSz="895350">
              <a:buNone/>
              <a:tabLst>
                <a:tab pos="2349500" algn="l"/>
              </a:tabLst>
            </a:pPr>
            <a:r>
              <a:rPr lang="en-US" dirty="0" smtClean="0"/>
              <a:t>Core i7 Broadwell 2015</a:t>
            </a:r>
          </a:p>
          <a:p>
            <a:pPr marL="338138" lvl="1" indent="0" defTabSz="895350">
              <a:buNone/>
              <a:tabLst>
                <a:tab pos="2349500" algn="l"/>
              </a:tabLst>
            </a:pPr>
            <a:endParaRPr lang="en-US" dirty="0"/>
          </a:p>
          <a:p>
            <a:pPr marL="223838" indent="-223838" defTabSz="895350">
              <a:tabLst>
                <a:tab pos="2349500" algn="l"/>
              </a:tabLst>
            </a:pPr>
            <a:r>
              <a:rPr lang="en-US" dirty="0" smtClean="0"/>
              <a:t>Desktop Model</a:t>
            </a:r>
          </a:p>
          <a:p>
            <a:pPr marL="623888" lvl="1" indent="-223838" defTabSz="895350">
              <a:tabLst>
                <a:tab pos="2349500" algn="l"/>
              </a:tabLst>
            </a:pPr>
            <a:r>
              <a:rPr lang="en-US" dirty="0" smtClean="0"/>
              <a:t>4 cores</a:t>
            </a:r>
          </a:p>
          <a:p>
            <a:pPr marL="623888" lvl="1" indent="-223838" defTabSz="895350">
              <a:tabLst>
                <a:tab pos="2349500" algn="l"/>
              </a:tabLst>
            </a:pPr>
            <a:r>
              <a:rPr lang="en-US" dirty="0" smtClean="0"/>
              <a:t>Integrated graphics</a:t>
            </a:r>
          </a:p>
          <a:p>
            <a:pPr marL="623888" lvl="1" indent="-223838" defTabSz="895350">
              <a:tabLst>
                <a:tab pos="2349500" algn="l"/>
              </a:tabLst>
            </a:pPr>
            <a:r>
              <a:rPr lang="en-US" dirty="0" smtClean="0"/>
              <a:t>3.3-3.8 GHz</a:t>
            </a:r>
          </a:p>
          <a:p>
            <a:pPr marL="623888" lvl="1" indent="-223838" defTabSz="895350">
              <a:tabLst>
                <a:tab pos="2349500" algn="l"/>
              </a:tabLst>
            </a:pPr>
            <a:r>
              <a:rPr lang="en-US" dirty="0" smtClean="0"/>
              <a:t>65W</a:t>
            </a:r>
          </a:p>
          <a:p>
            <a:pPr marL="623888" lvl="1" indent="-223838" defTabSz="895350">
              <a:tabLst>
                <a:tab pos="2349500" algn="l"/>
              </a:tabLst>
            </a:pPr>
            <a:endParaRPr lang="en-US" dirty="0" smtClean="0"/>
          </a:p>
          <a:p>
            <a:pPr marL="223838" indent="-223838" defTabSz="895350">
              <a:tabLst>
                <a:tab pos="2349500" algn="l"/>
              </a:tabLst>
            </a:pPr>
            <a:r>
              <a:rPr lang="en-US" dirty="0" smtClean="0"/>
              <a:t>Server Model</a:t>
            </a:r>
          </a:p>
          <a:p>
            <a:pPr marL="623888" lvl="1" indent="-223838" defTabSz="895350">
              <a:tabLst>
                <a:tab pos="2349500" algn="l"/>
              </a:tabLst>
            </a:pPr>
            <a:r>
              <a:rPr lang="en-US" dirty="0" smtClean="0"/>
              <a:t>8 cores</a:t>
            </a:r>
          </a:p>
          <a:p>
            <a:pPr marL="623888" lvl="1" indent="-223838" defTabSz="895350">
              <a:tabLst>
                <a:tab pos="2349500" algn="l"/>
              </a:tabLst>
            </a:pPr>
            <a:r>
              <a:rPr lang="en-US" dirty="0" smtClean="0"/>
              <a:t>Integrated I/O</a:t>
            </a:r>
          </a:p>
          <a:p>
            <a:pPr marL="623888" lvl="1" indent="-223838" defTabSz="895350">
              <a:tabLst>
                <a:tab pos="2349500" algn="l"/>
              </a:tabLst>
            </a:pPr>
            <a:r>
              <a:rPr lang="en-US" dirty="0" smtClean="0"/>
              <a:t>2-2.6 GHz</a:t>
            </a:r>
          </a:p>
          <a:p>
            <a:pPr marL="623888" lvl="1" indent="-223838" defTabSz="895350">
              <a:tabLst>
                <a:tab pos="2349500" algn="l"/>
              </a:tabLst>
            </a:pPr>
            <a:r>
              <a:rPr lang="en-US" dirty="0" smtClean="0"/>
              <a:t>45W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1595109"/>
            <a:ext cx="5032853" cy="438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2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程序转换概述</a:t>
            </a:r>
            <a:endParaRPr lang="en-US" altLang="zh-CN" dirty="0" smtClean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IA-32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指令系统概述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IA-32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常用指令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语言程序的机器级表示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复杂数据类型的分配和访问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越界访问和缓冲区溢出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X86-64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系统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2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67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IA-32/x64</a:t>
            </a:r>
            <a:r>
              <a:rPr lang="zh-CN" altLang="en-US" dirty="0" smtClean="0"/>
              <a:t>历史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08720"/>
            <a:ext cx="8218488" cy="5040312"/>
          </a:xfrm>
        </p:spPr>
        <p:txBody>
          <a:bodyPr/>
          <a:lstStyle/>
          <a:p>
            <a:pPr>
              <a:spcBef>
                <a:spcPct val="450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x86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开发的一类处理器体系结构的泛称</a:t>
            </a:r>
          </a:p>
          <a:p>
            <a:pPr lvl="1">
              <a:spcBef>
                <a:spcPct val="45000"/>
              </a:spcBef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 8086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80286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i386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i486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，其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架构被称为“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x86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，数字不能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作为注册商标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，才有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Pentium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PentiumPro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Core 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Core i7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  <a:p>
            <a:pPr lvl="1">
              <a:spcBef>
                <a:spcPct val="45000"/>
              </a:spcBef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x86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架构的名称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x86-32</a:t>
            </a:r>
            <a:r>
              <a:rPr lang="zh-CN" altLang="en-US" sz="1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改称为</a:t>
            </a:r>
            <a:r>
              <a:rPr lang="en-US" altLang="zh-CN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IA-32</a:t>
            </a:r>
          </a:p>
          <a:p>
            <a:pPr lvl="1">
              <a:spcBef>
                <a:spcPct val="45000"/>
              </a:spcBef>
            </a:pPr>
            <a:r>
              <a:rPr lang="en-US" altLang="zh-CN" sz="1800" dirty="0">
                <a:latin typeface="Calibri" panose="020F0502020204030204" pitchFamily="34" charset="0"/>
              </a:rPr>
              <a:t>2001: </a:t>
            </a:r>
            <a:r>
              <a:rPr lang="en-US" altLang="zh-CN" sz="1800" dirty="0" smtClean="0">
                <a:latin typeface="Calibri" panose="020F0502020204030204" pitchFamily="34" charset="0"/>
              </a:rPr>
              <a:t>64</a:t>
            </a:r>
            <a:r>
              <a:rPr lang="zh-CN" altLang="en-US" sz="1800" dirty="0" smtClean="0">
                <a:latin typeface="Calibri" panose="020F0502020204030204" pitchFamily="34" charset="0"/>
              </a:rPr>
              <a:t>位安腾芯片不成功，不兼容，性能差</a:t>
            </a:r>
            <a:endParaRPr lang="en-US" altLang="zh-CN" sz="1800" dirty="0">
              <a:latin typeface="Calibri" panose="020F0502020204030204" pitchFamily="34" charset="0"/>
            </a:endParaRPr>
          </a:p>
          <a:p>
            <a:pPr>
              <a:spcBef>
                <a:spcPct val="45000"/>
              </a:spcBef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AMD 2003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首先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提出了一个兼容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IA-32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指令集的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位版本</a:t>
            </a:r>
          </a:p>
          <a:p>
            <a:pPr lvl="1">
              <a:spcBef>
                <a:spcPct val="450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扩充了指令及寄存器长度和个数等，更新了参数传送方式</a:t>
            </a:r>
          </a:p>
          <a:p>
            <a:pPr lvl="1">
              <a:spcBef>
                <a:spcPct val="45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AMD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称其为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AMD64</a:t>
            </a:r>
            <a:r>
              <a:rPr lang="zh-CN" altLang="en-US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IA-64</a:t>
            </a:r>
          </a:p>
          <a:p>
            <a:pPr lvl="1">
              <a:spcBef>
                <a:spcPct val="45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2004: Intel Announces EM64T extension to IA32</a:t>
            </a:r>
          </a:p>
          <a:p>
            <a:pPr lvl="1">
              <a:spcBef>
                <a:spcPct val="45000"/>
              </a:spcBef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Intel64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位系统为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Intl64</a:t>
            </a:r>
            <a:r>
              <a:rPr lang="en-US" altLang="zh-CN" sz="180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x86-64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”,</a:t>
            </a:r>
            <a:r>
              <a:rPr lang="zh-CN" altLang="en-US" sz="180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简称</a:t>
            </a:r>
            <a:r>
              <a:rPr lang="zh-CN" altLang="en-US" sz="1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8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x64</a:t>
            </a:r>
          </a:p>
          <a:p>
            <a:pPr>
              <a:spcBef>
                <a:spcPct val="45000"/>
              </a:spcBef>
            </a:pPr>
            <a:r>
              <a:rPr lang="zh-CN" altLang="en-US" dirty="0" smtClean="0">
                <a:latin typeface="Calibri" panose="020F0502020204030204" pitchFamily="34" charset="0"/>
              </a:rPr>
              <a:t>当前很多代码还是以</a:t>
            </a:r>
            <a:r>
              <a:rPr lang="en-US" altLang="zh-CN" dirty="0" smtClean="0">
                <a:latin typeface="Calibri" panose="020F0502020204030204" pitchFamily="34" charset="0"/>
              </a:rPr>
              <a:t>32</a:t>
            </a:r>
            <a:r>
              <a:rPr lang="zh-CN" altLang="en-US" dirty="0" smtClean="0">
                <a:latin typeface="Calibri" panose="020F0502020204030204" pitchFamily="34" charset="0"/>
              </a:rPr>
              <a:t>位模式运行</a:t>
            </a:r>
            <a:endParaRPr lang="en-US" altLang="zh-CN" dirty="0">
              <a:latin typeface="Calibri" panose="020F0502020204030204" pitchFamily="34" charset="0"/>
            </a:endParaRPr>
          </a:p>
          <a:p>
            <a:pPr lvl="1">
              <a:spcBef>
                <a:spcPct val="45000"/>
              </a:spcBef>
            </a:pPr>
            <a:endParaRPr lang="zh-CN" altLang="en-US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20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95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组合 523"/>
          <p:cNvGrpSpPr/>
          <p:nvPr/>
        </p:nvGrpSpPr>
        <p:grpSpPr>
          <a:xfrm>
            <a:off x="963509" y="4316457"/>
            <a:ext cx="6432960" cy="318501"/>
            <a:chOff x="687098" y="4314313"/>
            <a:chExt cx="6432960" cy="318501"/>
          </a:xfrm>
        </p:grpSpPr>
        <p:grpSp>
          <p:nvGrpSpPr>
            <p:cNvPr id="414" name="组合 413"/>
            <p:cNvGrpSpPr/>
            <p:nvPr/>
          </p:nvGrpSpPr>
          <p:grpSpPr>
            <a:xfrm>
              <a:off x="687098" y="4314313"/>
              <a:ext cx="6432960" cy="318501"/>
              <a:chOff x="654791" y="1325371"/>
              <a:chExt cx="6432960" cy="375438"/>
            </a:xfrm>
          </p:grpSpPr>
          <p:sp>
            <p:nvSpPr>
              <p:cNvPr id="41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sz="1400" b="1" i="0" dirty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416" name="矩形 415"/>
              <p:cNvSpPr/>
              <p:nvPr/>
            </p:nvSpPr>
            <p:spPr>
              <a:xfrm>
                <a:off x="654791" y="1325371"/>
                <a:ext cx="1043876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eeflags</a:t>
                </a:r>
                <a:endParaRPr lang="en-US" altLang="zh-CN" sz="1400" b="1" i="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07" name="TextBox 52"/>
            <p:cNvSpPr txBox="1"/>
            <p:nvPr/>
          </p:nvSpPr>
          <p:spPr>
            <a:xfrm>
              <a:off x="1676667" y="4337396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标志寄存器</a:t>
              </a:r>
              <a:endParaRPr lang="en-US" sz="1100" b="1" i="0" dirty="0" smtClean="0">
                <a:solidFill>
                  <a:srgbClr val="0070C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36" name="组合 535"/>
          <p:cNvGrpSpPr/>
          <p:nvPr/>
        </p:nvGrpSpPr>
        <p:grpSpPr>
          <a:xfrm>
            <a:off x="1335764" y="3979677"/>
            <a:ext cx="6060705" cy="322012"/>
            <a:chOff x="1059353" y="3977533"/>
            <a:chExt cx="6060705" cy="322012"/>
          </a:xfrm>
        </p:grpSpPr>
        <p:grpSp>
          <p:nvGrpSpPr>
            <p:cNvPr id="404" name="组合 403"/>
            <p:cNvGrpSpPr/>
            <p:nvPr/>
          </p:nvGrpSpPr>
          <p:grpSpPr>
            <a:xfrm>
              <a:off x="1059353" y="3977533"/>
              <a:ext cx="6060705" cy="322012"/>
              <a:chOff x="1027046" y="1321232"/>
              <a:chExt cx="6060705" cy="379577"/>
            </a:xfrm>
          </p:grpSpPr>
          <p:sp>
            <p:nvSpPr>
              <p:cNvPr id="40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sz="1400" b="1" i="0" dirty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406" name="矩形 40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eip</a:t>
                </a:r>
                <a:endParaRPr lang="en-US" altLang="zh-CN" sz="1400" b="1" i="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04" name="TextBox 52"/>
            <p:cNvSpPr txBox="1"/>
            <p:nvPr/>
          </p:nvSpPr>
          <p:spPr>
            <a:xfrm>
              <a:off x="1675903" y="4023700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指令指针</a:t>
              </a:r>
              <a:endParaRPr lang="en-US" sz="1100" b="1" i="0" dirty="0" smtClean="0">
                <a:solidFill>
                  <a:srgbClr val="0070C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35" name="组合 534"/>
          <p:cNvGrpSpPr/>
          <p:nvPr/>
        </p:nvGrpSpPr>
        <p:grpSpPr>
          <a:xfrm>
            <a:off x="1340378" y="3435921"/>
            <a:ext cx="6060705" cy="322012"/>
            <a:chOff x="1063967" y="3433777"/>
            <a:chExt cx="6060705" cy="322012"/>
          </a:xfrm>
        </p:grpSpPr>
        <p:grpSp>
          <p:nvGrpSpPr>
            <p:cNvPr id="394" name="组合 393"/>
            <p:cNvGrpSpPr/>
            <p:nvPr/>
          </p:nvGrpSpPr>
          <p:grpSpPr>
            <a:xfrm>
              <a:off x="1063967" y="3433777"/>
              <a:ext cx="6060705" cy="322012"/>
              <a:chOff x="1027046" y="1321232"/>
              <a:chExt cx="6060705" cy="379577"/>
            </a:xfrm>
          </p:grpSpPr>
          <p:sp>
            <p:nvSpPr>
              <p:cNvPr id="39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sz="1400" b="1" i="0" dirty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396" name="矩形 39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ebp</a:t>
                </a:r>
                <a:endParaRPr lang="en-US" altLang="zh-CN" sz="1400" b="1" i="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08" name="TextBox 52"/>
            <p:cNvSpPr txBox="1"/>
            <p:nvPr/>
          </p:nvSpPr>
          <p:spPr>
            <a:xfrm>
              <a:off x="1669901" y="3485741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基址指针</a:t>
              </a:r>
              <a:endParaRPr lang="en-US" sz="1100" b="1" i="0" dirty="0" smtClean="0">
                <a:solidFill>
                  <a:srgbClr val="0070C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23" name="组合 522"/>
          <p:cNvGrpSpPr/>
          <p:nvPr/>
        </p:nvGrpSpPr>
        <p:grpSpPr>
          <a:xfrm>
            <a:off x="1340378" y="3102653"/>
            <a:ext cx="6060705" cy="322012"/>
            <a:chOff x="1063967" y="3100509"/>
            <a:chExt cx="6060705" cy="322012"/>
          </a:xfrm>
        </p:grpSpPr>
        <p:grpSp>
          <p:nvGrpSpPr>
            <p:cNvPr id="384" name="组合 383"/>
            <p:cNvGrpSpPr/>
            <p:nvPr/>
          </p:nvGrpSpPr>
          <p:grpSpPr>
            <a:xfrm>
              <a:off x="1063967" y="3100509"/>
              <a:ext cx="6060705" cy="322012"/>
              <a:chOff x="1027046" y="1321232"/>
              <a:chExt cx="6060705" cy="379577"/>
            </a:xfrm>
          </p:grpSpPr>
          <p:sp>
            <p:nvSpPr>
              <p:cNvPr id="38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sz="1400" b="1" i="0" dirty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386" name="矩形 38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esp</a:t>
                </a:r>
                <a:endParaRPr lang="en-US" altLang="zh-CN" sz="1400" b="1" i="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09" name="TextBox 52"/>
            <p:cNvSpPr txBox="1"/>
            <p:nvPr/>
          </p:nvSpPr>
          <p:spPr>
            <a:xfrm>
              <a:off x="1678238" y="3147606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堆栈指针</a:t>
              </a:r>
              <a:endParaRPr lang="en-US" sz="1100" b="1" i="0" dirty="0" smtClean="0">
                <a:solidFill>
                  <a:srgbClr val="0070C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22" name="组合 521"/>
          <p:cNvGrpSpPr/>
          <p:nvPr/>
        </p:nvGrpSpPr>
        <p:grpSpPr>
          <a:xfrm>
            <a:off x="1340378" y="2769385"/>
            <a:ext cx="6060705" cy="322012"/>
            <a:chOff x="1063967" y="2767241"/>
            <a:chExt cx="6060705" cy="322012"/>
          </a:xfrm>
        </p:grpSpPr>
        <p:grpSp>
          <p:nvGrpSpPr>
            <p:cNvPr id="374" name="组合 373"/>
            <p:cNvGrpSpPr/>
            <p:nvPr/>
          </p:nvGrpSpPr>
          <p:grpSpPr>
            <a:xfrm>
              <a:off x="1063967" y="2767241"/>
              <a:ext cx="6060705" cy="322012"/>
              <a:chOff x="1027046" y="1321232"/>
              <a:chExt cx="6060705" cy="379577"/>
            </a:xfrm>
          </p:grpSpPr>
          <p:sp>
            <p:nvSpPr>
              <p:cNvPr id="37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sz="1400" b="1" i="0" dirty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376" name="矩形 37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edi</a:t>
                </a:r>
                <a:endParaRPr lang="en-US" altLang="zh-CN" sz="1400" b="1" i="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10" name="TextBox 52"/>
            <p:cNvSpPr txBox="1"/>
            <p:nvPr/>
          </p:nvSpPr>
          <p:spPr>
            <a:xfrm>
              <a:off x="1672722" y="2799316"/>
              <a:ext cx="11721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目标变址寄存器</a:t>
              </a:r>
              <a:endParaRPr lang="en-US" sz="1100" b="1" i="0" dirty="0" smtClean="0">
                <a:solidFill>
                  <a:srgbClr val="0070C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21" name="组合 520"/>
          <p:cNvGrpSpPr/>
          <p:nvPr/>
        </p:nvGrpSpPr>
        <p:grpSpPr>
          <a:xfrm>
            <a:off x="1340378" y="2436117"/>
            <a:ext cx="6060705" cy="322012"/>
            <a:chOff x="1063967" y="2433973"/>
            <a:chExt cx="6060705" cy="322012"/>
          </a:xfrm>
        </p:grpSpPr>
        <p:grpSp>
          <p:nvGrpSpPr>
            <p:cNvPr id="364" name="组合 363"/>
            <p:cNvGrpSpPr/>
            <p:nvPr/>
          </p:nvGrpSpPr>
          <p:grpSpPr>
            <a:xfrm>
              <a:off x="1063967" y="2433973"/>
              <a:ext cx="6060705" cy="322012"/>
              <a:chOff x="1027046" y="1321232"/>
              <a:chExt cx="6060705" cy="379577"/>
            </a:xfrm>
          </p:grpSpPr>
          <p:sp>
            <p:nvSpPr>
              <p:cNvPr id="36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sz="1400" b="1" i="0" dirty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366" name="矩形 36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esi</a:t>
                </a:r>
                <a:endParaRPr lang="en-US" altLang="zh-CN" sz="1400" b="1" i="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11" name="TextBox 52"/>
            <p:cNvSpPr txBox="1"/>
            <p:nvPr/>
          </p:nvSpPr>
          <p:spPr>
            <a:xfrm>
              <a:off x="1669901" y="2472445"/>
              <a:ext cx="10310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源变址寄存器</a:t>
              </a:r>
              <a:endParaRPr lang="en-US" sz="1100" b="1" i="0" dirty="0" smtClean="0">
                <a:solidFill>
                  <a:srgbClr val="0070C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20" name="组合 519"/>
          <p:cNvGrpSpPr/>
          <p:nvPr/>
        </p:nvGrpSpPr>
        <p:grpSpPr>
          <a:xfrm>
            <a:off x="1340378" y="2102849"/>
            <a:ext cx="6060705" cy="322012"/>
            <a:chOff x="1063967" y="2100705"/>
            <a:chExt cx="6060705" cy="322012"/>
          </a:xfrm>
        </p:grpSpPr>
        <p:grpSp>
          <p:nvGrpSpPr>
            <p:cNvPr id="354" name="组合 353"/>
            <p:cNvGrpSpPr/>
            <p:nvPr/>
          </p:nvGrpSpPr>
          <p:grpSpPr>
            <a:xfrm>
              <a:off x="1063967" y="2100705"/>
              <a:ext cx="6060705" cy="322012"/>
              <a:chOff x="1027046" y="1321232"/>
              <a:chExt cx="6060705" cy="379577"/>
            </a:xfrm>
          </p:grpSpPr>
          <p:sp>
            <p:nvSpPr>
              <p:cNvPr id="35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sz="1400" b="1" i="0" dirty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356" name="矩形 35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ebx</a:t>
                </a:r>
                <a:endParaRPr lang="en-US" altLang="zh-CN" sz="1400" b="1" i="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12" name="TextBox 52"/>
            <p:cNvSpPr txBox="1"/>
            <p:nvPr/>
          </p:nvSpPr>
          <p:spPr>
            <a:xfrm>
              <a:off x="1656593" y="2131564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基址寄存器</a:t>
              </a:r>
              <a:endParaRPr lang="en-US" sz="1100" b="1" i="0" dirty="0" smtClean="0">
                <a:solidFill>
                  <a:srgbClr val="0070C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19" name="组合 518"/>
          <p:cNvGrpSpPr/>
          <p:nvPr/>
        </p:nvGrpSpPr>
        <p:grpSpPr>
          <a:xfrm>
            <a:off x="1340378" y="1769581"/>
            <a:ext cx="6060705" cy="322012"/>
            <a:chOff x="1063967" y="1767437"/>
            <a:chExt cx="6060705" cy="322012"/>
          </a:xfrm>
        </p:grpSpPr>
        <p:grpSp>
          <p:nvGrpSpPr>
            <p:cNvPr id="344" name="组合 343"/>
            <p:cNvGrpSpPr/>
            <p:nvPr/>
          </p:nvGrpSpPr>
          <p:grpSpPr>
            <a:xfrm>
              <a:off x="1063967" y="1767437"/>
              <a:ext cx="6060705" cy="322012"/>
              <a:chOff x="1027046" y="1321232"/>
              <a:chExt cx="6060705" cy="379577"/>
            </a:xfrm>
          </p:grpSpPr>
          <p:sp>
            <p:nvSpPr>
              <p:cNvPr id="34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sz="1400" b="1" i="0" dirty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346" name="矩形 34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edx</a:t>
                </a:r>
                <a:endParaRPr lang="en-US" altLang="zh-CN" sz="1400" b="1" i="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13" name="TextBox 52"/>
            <p:cNvSpPr txBox="1"/>
            <p:nvPr/>
          </p:nvSpPr>
          <p:spPr>
            <a:xfrm>
              <a:off x="1656592" y="1818919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数据寄存器</a:t>
              </a:r>
              <a:endParaRPr lang="en-US" sz="1100" b="1" i="0" dirty="0" smtClean="0">
                <a:solidFill>
                  <a:srgbClr val="0070C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18" name="组合 517"/>
          <p:cNvGrpSpPr/>
          <p:nvPr/>
        </p:nvGrpSpPr>
        <p:grpSpPr>
          <a:xfrm>
            <a:off x="1340378" y="1436313"/>
            <a:ext cx="6060705" cy="322012"/>
            <a:chOff x="1063967" y="1434169"/>
            <a:chExt cx="6060705" cy="322012"/>
          </a:xfrm>
        </p:grpSpPr>
        <p:grpSp>
          <p:nvGrpSpPr>
            <p:cNvPr id="334" name="组合 333"/>
            <p:cNvGrpSpPr/>
            <p:nvPr/>
          </p:nvGrpSpPr>
          <p:grpSpPr>
            <a:xfrm>
              <a:off x="1063967" y="1434169"/>
              <a:ext cx="6060705" cy="322012"/>
              <a:chOff x="1027046" y="1321232"/>
              <a:chExt cx="6060705" cy="379577"/>
            </a:xfrm>
          </p:grpSpPr>
          <p:sp>
            <p:nvSpPr>
              <p:cNvPr id="33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sz="1400" b="1" i="0" dirty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336" name="矩形 33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ecx</a:t>
                </a:r>
                <a:endParaRPr lang="en-US" altLang="zh-CN" sz="1400" b="1" i="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14" name="TextBox 52"/>
            <p:cNvSpPr txBox="1"/>
            <p:nvPr/>
          </p:nvSpPr>
          <p:spPr>
            <a:xfrm>
              <a:off x="1654002" y="1467988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计数寄存器</a:t>
              </a:r>
              <a:endParaRPr lang="en-US" sz="1100" b="1" i="0" dirty="0" smtClean="0">
                <a:solidFill>
                  <a:srgbClr val="0070C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17" name="组合 516"/>
          <p:cNvGrpSpPr/>
          <p:nvPr/>
        </p:nvGrpSpPr>
        <p:grpSpPr>
          <a:xfrm>
            <a:off x="1340378" y="1103045"/>
            <a:ext cx="6060705" cy="322012"/>
            <a:chOff x="1063967" y="1100901"/>
            <a:chExt cx="6060705" cy="322012"/>
          </a:xfrm>
        </p:grpSpPr>
        <p:grpSp>
          <p:nvGrpSpPr>
            <p:cNvPr id="191" name="组合 190"/>
            <p:cNvGrpSpPr/>
            <p:nvPr/>
          </p:nvGrpSpPr>
          <p:grpSpPr>
            <a:xfrm>
              <a:off x="1063967" y="1100901"/>
              <a:ext cx="6060705" cy="322012"/>
              <a:chOff x="1027046" y="1321232"/>
              <a:chExt cx="6060705" cy="379577"/>
            </a:xfrm>
          </p:grpSpPr>
          <p:sp>
            <p:nvSpPr>
              <p:cNvPr id="32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sz="1400" b="1" i="0" dirty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027046" y="1321232"/>
                <a:ext cx="61427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eax</a:t>
                </a:r>
                <a:endParaRPr lang="en-US" altLang="zh-CN" sz="1400" b="1" i="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15" name="TextBox 52"/>
            <p:cNvSpPr txBox="1"/>
            <p:nvPr/>
          </p:nvSpPr>
          <p:spPr>
            <a:xfrm>
              <a:off x="1648124" y="1133999"/>
              <a:ext cx="13997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累加器（</a:t>
              </a:r>
              <a:r>
                <a:rPr lang="en-US" altLang="zh-CN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32bits</a:t>
              </a:r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）</a:t>
              </a:r>
              <a:endParaRPr lang="en-US" sz="1100" b="1" i="0" dirty="0" smtClean="0">
                <a:solidFill>
                  <a:srgbClr val="0070C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IA-32</a:t>
            </a:r>
            <a:r>
              <a:rPr lang="zh-CN" altLang="en-US" dirty="0"/>
              <a:t>的寄存器组织</a:t>
            </a:r>
          </a:p>
        </p:txBody>
      </p:sp>
      <p:grpSp>
        <p:nvGrpSpPr>
          <p:cNvPr id="537" name="组合 536"/>
          <p:cNvGrpSpPr/>
          <p:nvPr/>
        </p:nvGrpSpPr>
        <p:grpSpPr>
          <a:xfrm>
            <a:off x="3635896" y="1124744"/>
            <a:ext cx="3730510" cy="314227"/>
            <a:chOff x="3359485" y="1122600"/>
            <a:chExt cx="3730510" cy="314227"/>
          </a:xfrm>
        </p:grpSpPr>
        <p:grpSp>
          <p:nvGrpSpPr>
            <p:cNvPr id="192" name="组合 191"/>
            <p:cNvGrpSpPr/>
            <p:nvPr/>
          </p:nvGrpSpPr>
          <p:grpSpPr>
            <a:xfrm>
              <a:off x="3359485" y="1122600"/>
              <a:ext cx="3730510" cy="307777"/>
              <a:chOff x="3322564" y="1342380"/>
              <a:chExt cx="3730510" cy="332213"/>
            </a:xfrm>
          </p:grpSpPr>
          <p:grpSp>
            <p:nvGrpSpPr>
              <p:cNvPr id="7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8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l" eaLnBrk="0" hangingPunct="0"/>
                  <a:endParaRPr lang="en-US" b="1" i="0" smtClean="0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  <p:cxnSp>
              <p:nvCxnSpPr>
                <p:cNvPr id="9" name="Straight Connector 18"/>
                <p:cNvCxnSpPr>
                  <a:stCxn id="8" idx="0"/>
                  <a:endCxn id="8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9" name="TextBox 52"/>
              <p:cNvSpPr txBox="1"/>
              <p:nvPr/>
            </p:nvSpPr>
            <p:spPr>
              <a:xfrm>
                <a:off x="3322564" y="1342380"/>
                <a:ext cx="1186543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0" hangingPunct="0"/>
                <a:r>
                  <a:rPr lang="en-US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%ax</a:t>
                </a:r>
                <a:r>
                  <a:rPr lang="en-US" sz="11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(16</a:t>
                </a:r>
                <a:r>
                  <a:rPr lang="en-US" altLang="zh-CN" sz="11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bits</a:t>
                </a:r>
                <a:r>
                  <a:rPr lang="en-US" sz="11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)</a:t>
                </a:r>
              </a:p>
            </p:txBody>
          </p:sp>
        </p:grpSp>
        <p:sp>
          <p:nvSpPr>
            <p:cNvPr id="23" name="TextBox 60"/>
            <p:cNvSpPr txBox="1"/>
            <p:nvPr/>
          </p:nvSpPr>
          <p:spPr>
            <a:xfrm>
              <a:off x="4550263" y="1129050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%ah</a:t>
              </a:r>
              <a:r>
                <a:rPr lang="en-US" sz="12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(</a:t>
              </a:r>
              <a:r>
                <a:rPr lang="en-US" altLang="zh-CN" sz="12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8bits)</a:t>
              </a:r>
              <a:endParaRPr lang="en-US" sz="1400" b="1" i="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  <p:sp>
          <p:nvSpPr>
            <p:cNvPr id="27" name="TextBox 68"/>
            <p:cNvSpPr txBox="1"/>
            <p:nvPr/>
          </p:nvSpPr>
          <p:spPr>
            <a:xfrm>
              <a:off x="5923179" y="1124660"/>
              <a:ext cx="1101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%al</a:t>
              </a:r>
              <a:r>
                <a:rPr lang="en-US" altLang="zh-CN" sz="1100" b="1" i="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(8bits)</a:t>
              </a:r>
              <a:endParaRPr lang="en-US" sz="1100" b="1" i="0" dirty="0" smtClean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38" name="组合 537"/>
          <p:cNvGrpSpPr/>
          <p:nvPr/>
        </p:nvGrpSpPr>
        <p:grpSpPr>
          <a:xfrm>
            <a:off x="4160173" y="1454041"/>
            <a:ext cx="3206233" cy="984415"/>
            <a:chOff x="3883762" y="1451897"/>
            <a:chExt cx="3206233" cy="984415"/>
          </a:xfrm>
        </p:grpSpPr>
        <p:grpSp>
          <p:nvGrpSpPr>
            <p:cNvPr id="337" name="组合 336"/>
            <p:cNvGrpSpPr/>
            <p:nvPr/>
          </p:nvGrpSpPr>
          <p:grpSpPr>
            <a:xfrm>
              <a:off x="3883762" y="1461999"/>
              <a:ext cx="3206233" cy="307777"/>
              <a:chOff x="3846841" y="1348998"/>
              <a:chExt cx="3206233" cy="332213"/>
            </a:xfrm>
          </p:grpSpPr>
          <p:grpSp>
            <p:nvGrpSpPr>
              <p:cNvPr id="338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340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l" eaLnBrk="0" hangingPunct="0"/>
                  <a:endParaRPr lang="en-US" b="1" i="0" smtClean="0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  <p:cxnSp>
              <p:nvCxnSpPr>
                <p:cNvPr id="341" name="Straight Connector 18"/>
                <p:cNvCxnSpPr>
                  <a:stCxn id="340" idx="0"/>
                  <a:endCxn id="340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39" name="TextBox 52"/>
              <p:cNvSpPr txBox="1"/>
              <p:nvPr/>
            </p:nvSpPr>
            <p:spPr>
              <a:xfrm>
                <a:off x="3846841" y="1348998"/>
                <a:ext cx="506870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0" hangingPunct="0"/>
                <a:r>
                  <a:rPr lang="en-US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%</a:t>
                </a:r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c</a:t>
                </a:r>
                <a:r>
                  <a:rPr lang="en-US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x</a:t>
                </a:r>
              </a:p>
            </p:txBody>
          </p:sp>
        </p:grpSp>
        <p:sp>
          <p:nvSpPr>
            <p:cNvPr id="342" name="TextBox 60"/>
            <p:cNvSpPr txBox="1"/>
            <p:nvPr/>
          </p:nvSpPr>
          <p:spPr>
            <a:xfrm>
              <a:off x="4788488" y="1451897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%</a:t>
              </a:r>
              <a:r>
                <a:rPr lang="en-US" altLang="zh-CN" sz="1400" b="1" i="0" dirty="0" err="1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c</a:t>
              </a:r>
              <a:r>
                <a:rPr lang="en-US" sz="1400" b="1" i="0" dirty="0" err="1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h</a:t>
              </a:r>
              <a:endParaRPr lang="en-US" sz="1400" b="1" i="0" dirty="0" smtClean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  <p:sp>
          <p:nvSpPr>
            <p:cNvPr id="343" name="TextBox 68"/>
            <p:cNvSpPr txBox="1"/>
            <p:nvPr/>
          </p:nvSpPr>
          <p:spPr>
            <a:xfrm>
              <a:off x="6169586" y="1451898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%</a:t>
              </a:r>
              <a:r>
                <a:rPr lang="en-US" altLang="zh-CN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c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l</a:t>
              </a:r>
            </a:p>
          </p:txBody>
        </p:sp>
        <p:grpSp>
          <p:nvGrpSpPr>
            <p:cNvPr id="347" name="组合 346"/>
            <p:cNvGrpSpPr/>
            <p:nvPr/>
          </p:nvGrpSpPr>
          <p:grpSpPr>
            <a:xfrm>
              <a:off x="3883762" y="1795267"/>
              <a:ext cx="3206233" cy="307777"/>
              <a:chOff x="3846841" y="1348998"/>
              <a:chExt cx="3206233" cy="332213"/>
            </a:xfrm>
          </p:grpSpPr>
          <p:grpSp>
            <p:nvGrpSpPr>
              <p:cNvPr id="348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350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l" eaLnBrk="0" hangingPunct="0"/>
                  <a:endParaRPr lang="en-US" b="1" i="0" smtClean="0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  <p:cxnSp>
              <p:nvCxnSpPr>
                <p:cNvPr id="351" name="Straight Connector 18"/>
                <p:cNvCxnSpPr>
                  <a:stCxn id="350" idx="0"/>
                  <a:endCxn id="350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49" name="TextBox 52"/>
              <p:cNvSpPr txBox="1"/>
              <p:nvPr/>
            </p:nvSpPr>
            <p:spPr>
              <a:xfrm>
                <a:off x="3846841" y="1348998"/>
                <a:ext cx="506870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0" hangingPunct="0"/>
                <a:r>
                  <a:rPr lang="en-US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%</a:t>
                </a:r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d</a:t>
                </a:r>
                <a:r>
                  <a:rPr lang="en-US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x</a:t>
                </a:r>
              </a:p>
            </p:txBody>
          </p:sp>
        </p:grpSp>
        <p:sp>
          <p:nvSpPr>
            <p:cNvPr id="352" name="TextBox 60"/>
            <p:cNvSpPr txBox="1"/>
            <p:nvPr/>
          </p:nvSpPr>
          <p:spPr>
            <a:xfrm>
              <a:off x="4788488" y="1785165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%</a:t>
              </a:r>
              <a:r>
                <a:rPr lang="en-US" altLang="zh-CN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d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h</a:t>
              </a:r>
            </a:p>
          </p:txBody>
        </p:sp>
        <p:sp>
          <p:nvSpPr>
            <p:cNvPr id="353" name="TextBox 68"/>
            <p:cNvSpPr txBox="1"/>
            <p:nvPr/>
          </p:nvSpPr>
          <p:spPr>
            <a:xfrm>
              <a:off x="6169586" y="1785166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%</a:t>
              </a:r>
              <a:r>
                <a:rPr lang="en-US" altLang="zh-CN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d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l</a:t>
              </a:r>
            </a:p>
          </p:txBody>
        </p:sp>
        <p:grpSp>
          <p:nvGrpSpPr>
            <p:cNvPr id="357" name="组合 356"/>
            <p:cNvGrpSpPr/>
            <p:nvPr/>
          </p:nvGrpSpPr>
          <p:grpSpPr>
            <a:xfrm>
              <a:off x="3883762" y="2128535"/>
              <a:ext cx="3206233" cy="307777"/>
              <a:chOff x="3846841" y="1348998"/>
              <a:chExt cx="3206233" cy="332213"/>
            </a:xfrm>
          </p:grpSpPr>
          <p:grpSp>
            <p:nvGrpSpPr>
              <p:cNvPr id="358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360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l" eaLnBrk="0" hangingPunct="0"/>
                  <a:endParaRPr lang="en-US" b="1" i="0" smtClean="0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  <p:cxnSp>
              <p:nvCxnSpPr>
                <p:cNvPr id="361" name="Straight Connector 18"/>
                <p:cNvCxnSpPr>
                  <a:stCxn id="360" idx="0"/>
                  <a:endCxn id="360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59" name="TextBox 52"/>
              <p:cNvSpPr txBox="1"/>
              <p:nvPr/>
            </p:nvSpPr>
            <p:spPr>
              <a:xfrm>
                <a:off x="3846841" y="1348998"/>
                <a:ext cx="506870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0" hangingPunct="0"/>
                <a:r>
                  <a:rPr lang="en-US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b</a:t>
                </a:r>
                <a:r>
                  <a:rPr lang="en-US" sz="1400" b="1" i="0" dirty="0" err="1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x</a:t>
                </a:r>
                <a:endPara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</p:grpSp>
        <p:sp>
          <p:nvSpPr>
            <p:cNvPr id="362" name="TextBox 60"/>
            <p:cNvSpPr txBox="1"/>
            <p:nvPr/>
          </p:nvSpPr>
          <p:spPr>
            <a:xfrm>
              <a:off x="4799046" y="2125014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%</a:t>
              </a:r>
              <a:r>
                <a:rPr lang="en-US" altLang="zh-CN" sz="1400" b="1" i="0" dirty="0" err="1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b</a:t>
              </a:r>
              <a:r>
                <a:rPr lang="en-US" sz="1400" b="1" i="0" dirty="0" err="1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h</a:t>
              </a:r>
              <a:endParaRPr lang="en-US" sz="1400" b="1" i="0" dirty="0" smtClean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  <p:sp>
          <p:nvSpPr>
            <p:cNvPr id="363" name="TextBox 68"/>
            <p:cNvSpPr txBox="1"/>
            <p:nvPr/>
          </p:nvSpPr>
          <p:spPr>
            <a:xfrm>
              <a:off x="6169586" y="2118434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%</a:t>
              </a:r>
              <a:r>
                <a:rPr lang="en-US" altLang="zh-CN" sz="1400" b="1" i="0" dirty="0" err="1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b</a:t>
              </a:r>
              <a:r>
                <a:rPr lang="en-US" sz="1400" b="1" i="0" dirty="0" err="1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l</a:t>
              </a:r>
              <a:endParaRPr lang="en-US" sz="1400" b="1" i="0" dirty="0" smtClean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39" name="组合 538"/>
          <p:cNvGrpSpPr/>
          <p:nvPr/>
        </p:nvGrpSpPr>
        <p:grpSpPr>
          <a:xfrm>
            <a:off x="4718656" y="2443469"/>
            <a:ext cx="2647750" cy="1327205"/>
            <a:chOff x="4442245" y="2441325"/>
            <a:chExt cx="2647750" cy="1327205"/>
          </a:xfrm>
        </p:grpSpPr>
        <p:grpSp>
          <p:nvGrpSpPr>
            <p:cNvPr id="533" name="组合 532"/>
            <p:cNvGrpSpPr/>
            <p:nvPr/>
          </p:nvGrpSpPr>
          <p:grpSpPr>
            <a:xfrm>
              <a:off x="4442245" y="2441325"/>
              <a:ext cx="2647750" cy="307777"/>
              <a:chOff x="4442245" y="2441325"/>
              <a:chExt cx="2647750" cy="307777"/>
            </a:xfrm>
          </p:grpSpPr>
          <p:sp>
            <p:nvSpPr>
              <p:cNvPr id="370" name="Rectangle 12"/>
              <p:cNvSpPr/>
              <p:nvPr/>
            </p:nvSpPr>
            <p:spPr bwMode="auto">
              <a:xfrm>
                <a:off x="4442245" y="2476268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b="1" i="0" smtClean="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sp>
            <p:nvSpPr>
              <p:cNvPr id="369" name="TextBox 52"/>
              <p:cNvSpPr txBox="1"/>
              <p:nvPr/>
            </p:nvSpPr>
            <p:spPr>
              <a:xfrm>
                <a:off x="5475619" y="2441325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0" hangingPunct="0"/>
                <a:r>
                  <a:rPr lang="en-US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si</a:t>
                </a:r>
                <a:endPara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</p:grpSp>
        <p:grpSp>
          <p:nvGrpSpPr>
            <p:cNvPr id="532" name="组合 531"/>
            <p:cNvGrpSpPr/>
            <p:nvPr/>
          </p:nvGrpSpPr>
          <p:grpSpPr>
            <a:xfrm>
              <a:off x="4442245" y="2788541"/>
              <a:ext cx="2647750" cy="307777"/>
              <a:chOff x="4442245" y="2788541"/>
              <a:chExt cx="2647750" cy="307777"/>
            </a:xfrm>
          </p:grpSpPr>
          <p:sp>
            <p:nvSpPr>
              <p:cNvPr id="380" name="Rectangle 12"/>
              <p:cNvSpPr/>
              <p:nvPr/>
            </p:nvSpPr>
            <p:spPr bwMode="auto">
              <a:xfrm>
                <a:off x="4442245" y="2809535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b="1" i="0" smtClean="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sp>
            <p:nvSpPr>
              <p:cNvPr id="379" name="TextBox 52"/>
              <p:cNvSpPr txBox="1"/>
              <p:nvPr/>
            </p:nvSpPr>
            <p:spPr>
              <a:xfrm>
                <a:off x="5489615" y="2788541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0" hangingPunct="0"/>
                <a:r>
                  <a:rPr lang="en-US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%</a:t>
                </a:r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di</a:t>
                </a:r>
                <a:endPara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</p:grpSp>
        <p:grpSp>
          <p:nvGrpSpPr>
            <p:cNvPr id="528" name="组合 527"/>
            <p:cNvGrpSpPr/>
            <p:nvPr/>
          </p:nvGrpSpPr>
          <p:grpSpPr>
            <a:xfrm>
              <a:off x="4442245" y="3128658"/>
              <a:ext cx="2647750" cy="307777"/>
              <a:chOff x="4442245" y="3128658"/>
              <a:chExt cx="2647750" cy="307777"/>
            </a:xfrm>
          </p:grpSpPr>
          <p:sp>
            <p:nvSpPr>
              <p:cNvPr id="390" name="Rectangle 12"/>
              <p:cNvSpPr/>
              <p:nvPr/>
            </p:nvSpPr>
            <p:spPr bwMode="auto">
              <a:xfrm>
                <a:off x="4442245" y="3142804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b="1" i="0" smtClean="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sp>
            <p:nvSpPr>
              <p:cNvPr id="389" name="TextBox 52"/>
              <p:cNvSpPr txBox="1"/>
              <p:nvPr/>
            </p:nvSpPr>
            <p:spPr>
              <a:xfrm>
                <a:off x="5508071" y="3128658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0" hangingPunct="0"/>
                <a:r>
                  <a:rPr lang="en-US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sp</a:t>
                </a:r>
                <a:endPara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</p:grpSp>
        <p:grpSp>
          <p:nvGrpSpPr>
            <p:cNvPr id="527" name="组合 526"/>
            <p:cNvGrpSpPr/>
            <p:nvPr/>
          </p:nvGrpSpPr>
          <p:grpSpPr>
            <a:xfrm>
              <a:off x="4442245" y="3460753"/>
              <a:ext cx="2647750" cy="307777"/>
              <a:chOff x="4442245" y="3460753"/>
              <a:chExt cx="2647750" cy="307777"/>
            </a:xfrm>
          </p:grpSpPr>
          <p:sp>
            <p:nvSpPr>
              <p:cNvPr id="400" name="Rectangle 12"/>
              <p:cNvSpPr/>
              <p:nvPr/>
            </p:nvSpPr>
            <p:spPr bwMode="auto">
              <a:xfrm>
                <a:off x="4442245" y="3476072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b="1" i="0" smtClean="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sp>
            <p:nvSpPr>
              <p:cNvPr id="399" name="TextBox 52"/>
              <p:cNvSpPr txBox="1"/>
              <p:nvPr/>
            </p:nvSpPr>
            <p:spPr>
              <a:xfrm>
                <a:off x="5508071" y="3460753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0" hangingPunct="0"/>
                <a:r>
                  <a:rPr lang="en-US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bp</a:t>
                </a:r>
                <a:endPara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</p:grpSp>
      </p:grpSp>
      <p:grpSp>
        <p:nvGrpSpPr>
          <p:cNvPr id="540" name="组合 539"/>
          <p:cNvGrpSpPr/>
          <p:nvPr/>
        </p:nvGrpSpPr>
        <p:grpSpPr>
          <a:xfrm>
            <a:off x="4714042" y="3985014"/>
            <a:ext cx="2647750" cy="651927"/>
            <a:chOff x="4437631" y="3982870"/>
            <a:chExt cx="2647750" cy="651927"/>
          </a:xfrm>
        </p:grpSpPr>
        <p:grpSp>
          <p:nvGrpSpPr>
            <p:cNvPr id="525" name="组合 524"/>
            <p:cNvGrpSpPr/>
            <p:nvPr/>
          </p:nvGrpSpPr>
          <p:grpSpPr>
            <a:xfrm>
              <a:off x="4437631" y="3982870"/>
              <a:ext cx="2647750" cy="307777"/>
              <a:chOff x="4437631" y="3982870"/>
              <a:chExt cx="2647750" cy="307777"/>
            </a:xfrm>
          </p:grpSpPr>
          <p:sp>
            <p:nvSpPr>
              <p:cNvPr id="410" name="Rectangle 12"/>
              <p:cNvSpPr/>
              <p:nvPr/>
            </p:nvSpPr>
            <p:spPr bwMode="auto">
              <a:xfrm>
                <a:off x="4437631" y="4019824"/>
                <a:ext cx="2647750" cy="259114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b="1" i="0" smtClean="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sp>
            <p:nvSpPr>
              <p:cNvPr id="412" name="TextBox 60"/>
              <p:cNvSpPr txBox="1"/>
              <p:nvPr/>
            </p:nvSpPr>
            <p:spPr>
              <a:xfrm>
                <a:off x="5508071" y="3982870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0" hangingPunct="0"/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eip</a:t>
                </a:r>
                <a:endPara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</p:grpSp>
        <p:grpSp>
          <p:nvGrpSpPr>
            <p:cNvPr id="526" name="组合 525"/>
            <p:cNvGrpSpPr/>
            <p:nvPr/>
          </p:nvGrpSpPr>
          <p:grpSpPr>
            <a:xfrm>
              <a:off x="4437631" y="4327020"/>
              <a:ext cx="2647750" cy="307777"/>
              <a:chOff x="4437631" y="4327020"/>
              <a:chExt cx="2647750" cy="307777"/>
            </a:xfrm>
          </p:grpSpPr>
          <p:sp>
            <p:nvSpPr>
              <p:cNvPr id="420" name="Rectangle 12"/>
              <p:cNvSpPr/>
              <p:nvPr/>
            </p:nvSpPr>
            <p:spPr bwMode="auto">
              <a:xfrm>
                <a:off x="4437631" y="4353097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b="1" i="0" smtClean="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sp>
            <p:nvSpPr>
              <p:cNvPr id="422" name="TextBox 60"/>
              <p:cNvSpPr txBox="1"/>
              <p:nvPr/>
            </p:nvSpPr>
            <p:spPr>
              <a:xfrm>
                <a:off x="5457332" y="4327020"/>
                <a:ext cx="7216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flags</a:t>
                </a:r>
                <a:endPara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</p:grpSp>
      </p:grpSp>
      <p:grpSp>
        <p:nvGrpSpPr>
          <p:cNvPr id="534" name="组合 533"/>
          <p:cNvGrpSpPr/>
          <p:nvPr/>
        </p:nvGrpSpPr>
        <p:grpSpPr>
          <a:xfrm>
            <a:off x="4753333" y="4873651"/>
            <a:ext cx="2647750" cy="307777"/>
            <a:chOff x="4476922" y="4871507"/>
            <a:chExt cx="2647750" cy="307777"/>
          </a:xfrm>
        </p:grpSpPr>
        <p:sp>
          <p:nvSpPr>
            <p:cNvPr id="429" name="Rectangle 12"/>
            <p:cNvSpPr/>
            <p:nvPr/>
          </p:nvSpPr>
          <p:spPr bwMode="auto">
            <a:xfrm>
              <a:off x="4476922" y="4890023"/>
              <a:ext cx="2647750" cy="259114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 eaLnBrk="0" hangingPunct="0"/>
              <a:endParaRPr lang="en-US" b="1" i="0" smtClean="0">
                <a:solidFill>
                  <a:srgbClr val="000000"/>
                </a:solidFill>
                <a:latin typeface="Arial Narrow" pitchFamily="34" charset="0"/>
                <a:ea typeface="+mn-ea"/>
              </a:endParaRPr>
            </a:p>
          </p:txBody>
        </p:sp>
        <p:sp>
          <p:nvSpPr>
            <p:cNvPr id="428" name="TextBox 52"/>
            <p:cNvSpPr txBox="1"/>
            <p:nvPr/>
          </p:nvSpPr>
          <p:spPr>
            <a:xfrm>
              <a:off x="5081147" y="4871507"/>
              <a:ext cx="1595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CS(</a:t>
              </a:r>
              <a:r>
                <a:rPr lang="zh-CN" altLang="en-US" sz="11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代码段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)</a:t>
              </a:r>
              <a:r>
                <a:rPr lang="en-US" sz="11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16</a:t>
              </a:r>
              <a:r>
                <a:rPr lang="en-US" altLang="zh-CN" sz="11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bits</a:t>
              </a:r>
              <a:endParaRPr lang="en-US" sz="1400" b="1" i="0" dirty="0" smtClean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489" name="组合 488"/>
          <p:cNvGrpSpPr/>
          <p:nvPr/>
        </p:nvGrpSpPr>
        <p:grpSpPr>
          <a:xfrm>
            <a:off x="4753333" y="5140103"/>
            <a:ext cx="2647750" cy="307777"/>
            <a:chOff x="4405324" y="1330306"/>
            <a:chExt cx="2647750" cy="332214"/>
          </a:xfrm>
          <a:solidFill>
            <a:srgbClr val="FFC000"/>
          </a:solidFill>
        </p:grpSpPr>
        <p:sp>
          <p:nvSpPr>
            <p:cNvPr id="490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 eaLnBrk="0" hangingPunct="0"/>
              <a:endParaRPr lang="en-US" b="1" i="0" smtClean="0">
                <a:solidFill>
                  <a:srgbClr val="000000"/>
                </a:solidFill>
                <a:latin typeface="Arial Narrow" pitchFamily="34" charset="0"/>
                <a:ea typeface="+mn-ea"/>
              </a:endParaRPr>
            </a:p>
          </p:txBody>
        </p:sp>
        <p:sp>
          <p:nvSpPr>
            <p:cNvPr id="491" name="TextBox 52"/>
            <p:cNvSpPr txBox="1"/>
            <p:nvPr/>
          </p:nvSpPr>
          <p:spPr>
            <a:xfrm>
              <a:off x="5221668" y="1330306"/>
              <a:ext cx="1037463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altLang="zh-CN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S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S(</a:t>
              </a:r>
              <a:r>
                <a:rPr lang="zh-CN" altLang="en-US" sz="11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堆栈段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)</a:t>
              </a:r>
            </a:p>
          </p:txBody>
        </p:sp>
      </p:grpSp>
      <p:grpSp>
        <p:nvGrpSpPr>
          <p:cNvPr id="492" name="组合 491"/>
          <p:cNvGrpSpPr/>
          <p:nvPr/>
        </p:nvGrpSpPr>
        <p:grpSpPr>
          <a:xfrm>
            <a:off x="4753333" y="5430999"/>
            <a:ext cx="2647750" cy="307777"/>
            <a:chOff x="4405324" y="1342369"/>
            <a:chExt cx="2647750" cy="332214"/>
          </a:xfrm>
          <a:solidFill>
            <a:srgbClr val="FFC000"/>
          </a:solidFill>
        </p:grpSpPr>
        <p:sp>
          <p:nvSpPr>
            <p:cNvPr id="493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 eaLnBrk="0" hangingPunct="0"/>
              <a:endParaRPr lang="en-US" b="1" i="0" smtClean="0">
                <a:solidFill>
                  <a:srgbClr val="000000"/>
                </a:solidFill>
                <a:latin typeface="Arial Narrow" pitchFamily="34" charset="0"/>
                <a:ea typeface="+mn-ea"/>
              </a:endParaRPr>
            </a:p>
          </p:txBody>
        </p:sp>
        <p:sp>
          <p:nvSpPr>
            <p:cNvPr id="494" name="TextBox 52"/>
            <p:cNvSpPr txBox="1"/>
            <p:nvPr/>
          </p:nvSpPr>
          <p:spPr>
            <a:xfrm>
              <a:off x="5226282" y="1342369"/>
              <a:ext cx="1075936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altLang="zh-CN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D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S(</a:t>
              </a:r>
              <a:r>
                <a:rPr lang="zh-CN" altLang="en-US" sz="11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数据段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)</a:t>
              </a:r>
            </a:p>
          </p:txBody>
        </p:sp>
      </p:grpSp>
      <p:grpSp>
        <p:nvGrpSpPr>
          <p:cNvPr id="495" name="组合 494"/>
          <p:cNvGrpSpPr/>
          <p:nvPr/>
        </p:nvGrpSpPr>
        <p:grpSpPr>
          <a:xfrm>
            <a:off x="4753333" y="5706993"/>
            <a:ext cx="2647750" cy="307777"/>
            <a:chOff x="4405324" y="1338347"/>
            <a:chExt cx="2647750" cy="332214"/>
          </a:xfrm>
          <a:solidFill>
            <a:srgbClr val="FFC000"/>
          </a:solidFill>
        </p:grpSpPr>
        <p:sp>
          <p:nvSpPr>
            <p:cNvPr id="496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 eaLnBrk="0" hangingPunct="0"/>
              <a:endParaRPr lang="en-US" b="1" i="0" smtClean="0">
                <a:solidFill>
                  <a:srgbClr val="000000"/>
                </a:solidFill>
                <a:latin typeface="Arial Narrow" pitchFamily="34" charset="0"/>
                <a:ea typeface="+mn-ea"/>
              </a:endParaRPr>
            </a:p>
          </p:txBody>
        </p:sp>
        <p:sp>
          <p:nvSpPr>
            <p:cNvPr id="497" name="TextBox 52"/>
            <p:cNvSpPr txBox="1"/>
            <p:nvPr/>
          </p:nvSpPr>
          <p:spPr>
            <a:xfrm>
              <a:off x="5230896" y="1338347"/>
              <a:ext cx="1075936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altLang="zh-CN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E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S(</a:t>
              </a:r>
              <a:r>
                <a:rPr lang="zh-CN" altLang="en-US" sz="11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附加段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)</a:t>
              </a:r>
            </a:p>
          </p:txBody>
        </p:sp>
      </p:grpSp>
      <p:grpSp>
        <p:nvGrpSpPr>
          <p:cNvPr id="498" name="组合 497"/>
          <p:cNvGrpSpPr/>
          <p:nvPr/>
        </p:nvGrpSpPr>
        <p:grpSpPr>
          <a:xfrm>
            <a:off x="4753333" y="5982988"/>
            <a:ext cx="2647750" cy="307777"/>
            <a:chOff x="4405324" y="1334326"/>
            <a:chExt cx="2647750" cy="332214"/>
          </a:xfrm>
          <a:solidFill>
            <a:srgbClr val="FFC000"/>
          </a:solidFill>
        </p:grpSpPr>
        <p:sp>
          <p:nvSpPr>
            <p:cNvPr id="499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 eaLnBrk="0" hangingPunct="0"/>
              <a:endParaRPr lang="en-US" b="1" i="0" smtClean="0">
                <a:solidFill>
                  <a:srgbClr val="000000"/>
                </a:solidFill>
                <a:latin typeface="Arial Narrow" pitchFamily="34" charset="0"/>
                <a:ea typeface="+mn-ea"/>
              </a:endParaRPr>
            </a:p>
          </p:txBody>
        </p:sp>
        <p:sp>
          <p:nvSpPr>
            <p:cNvPr id="500" name="TextBox 52"/>
            <p:cNvSpPr txBox="1"/>
            <p:nvPr/>
          </p:nvSpPr>
          <p:spPr>
            <a:xfrm>
              <a:off x="5224309" y="1334326"/>
              <a:ext cx="1037463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altLang="zh-CN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F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S(</a:t>
              </a:r>
              <a:r>
                <a:rPr lang="zh-CN" altLang="en-US" sz="11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附加段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)</a:t>
              </a:r>
            </a:p>
          </p:txBody>
        </p:sp>
      </p:grpSp>
      <p:grpSp>
        <p:nvGrpSpPr>
          <p:cNvPr id="501" name="组合 500"/>
          <p:cNvGrpSpPr/>
          <p:nvPr/>
        </p:nvGrpSpPr>
        <p:grpSpPr>
          <a:xfrm>
            <a:off x="4753333" y="6262867"/>
            <a:ext cx="2647750" cy="307777"/>
            <a:chOff x="4405324" y="1334498"/>
            <a:chExt cx="2647750" cy="332214"/>
          </a:xfrm>
          <a:solidFill>
            <a:srgbClr val="FFC000"/>
          </a:solidFill>
        </p:grpSpPr>
        <p:sp>
          <p:nvSpPr>
            <p:cNvPr id="502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 eaLnBrk="0" hangingPunct="0"/>
              <a:endParaRPr lang="en-US" b="1" i="0" smtClean="0">
                <a:solidFill>
                  <a:srgbClr val="000000"/>
                </a:solidFill>
                <a:latin typeface="Arial Narrow" pitchFamily="34" charset="0"/>
                <a:ea typeface="+mn-ea"/>
              </a:endParaRPr>
            </a:p>
          </p:txBody>
        </p:sp>
        <p:sp>
          <p:nvSpPr>
            <p:cNvPr id="503" name="TextBox 52"/>
            <p:cNvSpPr txBox="1"/>
            <p:nvPr/>
          </p:nvSpPr>
          <p:spPr>
            <a:xfrm>
              <a:off x="5219695" y="1334498"/>
              <a:ext cx="1037463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altLang="zh-CN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G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S(</a:t>
              </a:r>
              <a:r>
                <a:rPr lang="zh-CN" altLang="en-US" sz="11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附加段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)</a:t>
              </a:r>
            </a:p>
          </p:txBody>
        </p:sp>
      </p:grpSp>
      <p:sp>
        <p:nvSpPr>
          <p:cNvPr id="516" name="Text Box 5"/>
          <p:cNvSpPr txBox="1">
            <a:spLocks noChangeArrowheads="1"/>
          </p:cNvSpPr>
          <p:nvPr/>
        </p:nvSpPr>
        <p:spPr bwMode="auto">
          <a:xfrm>
            <a:off x="1319346" y="5082556"/>
            <a:ext cx="268313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en-US" altLang="zh-CN" b="0" i="0" dirty="0" smtClean="0">
                <a:solidFill>
                  <a:srgbClr val="0070C0"/>
                </a:solidFill>
              </a:rPr>
              <a:t>8</a:t>
            </a:r>
            <a:r>
              <a:rPr lang="zh-CN" altLang="en-US" b="0" i="0" dirty="0" smtClean="0">
                <a:solidFill>
                  <a:srgbClr val="0070C0"/>
                </a:solidFill>
              </a:rPr>
              <a:t>个通用寄存器</a:t>
            </a:r>
          </a:p>
          <a:p>
            <a:pPr algn="l" eaLnBrk="0" hangingPunct="0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b="0" i="0" dirty="0" smtClean="0">
                <a:solidFill>
                  <a:srgbClr val="0070C0"/>
                </a:solidFill>
              </a:rPr>
              <a:t>两个专用寄存器</a:t>
            </a:r>
          </a:p>
          <a:p>
            <a:pPr algn="l" eaLnBrk="0" hangingPunct="0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en-US" altLang="zh-CN" b="0" i="0" dirty="0" smtClean="0">
                <a:solidFill>
                  <a:srgbClr val="0070C0"/>
                </a:solidFill>
              </a:rPr>
              <a:t>6</a:t>
            </a:r>
            <a:r>
              <a:rPr lang="zh-CN" altLang="en-US" b="0" i="0" dirty="0" smtClean="0">
                <a:solidFill>
                  <a:srgbClr val="0070C0"/>
                </a:solidFill>
              </a:rPr>
              <a:t>个段寄存器</a:t>
            </a:r>
          </a:p>
        </p:txBody>
      </p:sp>
    </p:spTree>
    <p:extLst>
      <p:ext uri="{BB962C8B-B14F-4D97-AF65-F5344CB8AC3E}">
        <p14:creationId xmlns:p14="http://schemas.microsoft.com/office/powerpoint/2010/main" val="261514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x86-64 Integer Registers</a:t>
            </a:r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07504" y="5733256"/>
            <a:ext cx="8501790" cy="838200"/>
          </a:xfrm>
          <a:ln/>
        </p:spPr>
        <p:txBody>
          <a:bodyPr/>
          <a:lstStyle/>
          <a:p>
            <a:pPr lvl="1"/>
            <a:r>
              <a:rPr lang="en-US" dirty="0" smtClean="0"/>
              <a:t>Can reference low-order 4 bytes (also low-order 1 &amp; 2 bytes)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115616" y="1426814"/>
            <a:ext cx="6474296" cy="4014192"/>
            <a:chOff x="762000" y="1143000"/>
            <a:chExt cx="7518400" cy="4800600"/>
          </a:xfrm>
        </p:grpSpPr>
        <p:sp>
          <p:nvSpPr>
            <p:cNvPr id="27649" name="Rectangle 1"/>
            <p:cNvSpPr>
              <a:spLocks/>
            </p:cNvSpPr>
            <p:nvPr/>
          </p:nvSpPr>
          <p:spPr bwMode="auto">
            <a:xfrm>
              <a:off x="762000" y="4800600"/>
              <a:ext cx="3556000" cy="533400"/>
            </a:xfrm>
            <a:prstGeom prst="rect">
              <a:avLst/>
            </a:prstGeom>
            <a:solidFill>
              <a:srgbClr val="EFBFB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%rsp</a:t>
              </a:r>
            </a:p>
          </p:txBody>
        </p:sp>
        <p:sp>
          <p:nvSpPr>
            <p:cNvPr id="27654" name="Rectangle 6"/>
            <p:cNvSpPr>
              <a:spLocks/>
            </p:cNvSpPr>
            <p:nvPr/>
          </p:nvSpPr>
          <p:spPr bwMode="auto">
            <a:xfrm>
              <a:off x="2552700" y="1181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%eax</a:t>
              </a:r>
            </a:p>
          </p:txBody>
        </p:sp>
        <p:sp>
          <p:nvSpPr>
            <p:cNvPr id="27655" name="Rectangle 7"/>
            <p:cNvSpPr>
              <a:spLocks/>
            </p:cNvSpPr>
            <p:nvPr/>
          </p:nvSpPr>
          <p:spPr bwMode="auto">
            <a:xfrm>
              <a:off x="2552700" y="17907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%ebx</a:t>
              </a:r>
            </a:p>
          </p:txBody>
        </p:sp>
        <p:sp>
          <p:nvSpPr>
            <p:cNvPr id="27656" name="Rectangle 8"/>
            <p:cNvSpPr>
              <a:spLocks/>
            </p:cNvSpPr>
            <p:nvPr/>
          </p:nvSpPr>
          <p:spPr bwMode="auto">
            <a:xfrm>
              <a:off x="2552700" y="24003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%ecx</a:t>
              </a:r>
            </a:p>
          </p:txBody>
        </p:sp>
        <p:sp>
          <p:nvSpPr>
            <p:cNvPr id="27657" name="Rectangle 9"/>
            <p:cNvSpPr>
              <a:spLocks/>
            </p:cNvSpPr>
            <p:nvPr/>
          </p:nvSpPr>
          <p:spPr bwMode="auto">
            <a:xfrm>
              <a:off x="2552700" y="30099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%edx</a:t>
              </a:r>
            </a:p>
          </p:txBody>
        </p:sp>
        <p:sp>
          <p:nvSpPr>
            <p:cNvPr id="27658" name="Rectangle 10"/>
            <p:cNvSpPr>
              <a:spLocks/>
            </p:cNvSpPr>
            <p:nvPr/>
          </p:nvSpPr>
          <p:spPr bwMode="auto">
            <a:xfrm>
              <a:off x="2552700" y="36195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%esi</a:t>
              </a:r>
            </a:p>
          </p:txBody>
        </p:sp>
        <p:sp>
          <p:nvSpPr>
            <p:cNvPr id="27659" name="Rectangle 11"/>
            <p:cNvSpPr>
              <a:spLocks/>
            </p:cNvSpPr>
            <p:nvPr/>
          </p:nvSpPr>
          <p:spPr bwMode="auto">
            <a:xfrm>
              <a:off x="2552700" y="4229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%edi</a:t>
              </a:r>
            </a:p>
          </p:txBody>
        </p:sp>
        <p:sp>
          <p:nvSpPr>
            <p:cNvPr id="27660" name="Rectangle 12"/>
            <p:cNvSpPr>
              <a:spLocks/>
            </p:cNvSpPr>
            <p:nvPr/>
          </p:nvSpPr>
          <p:spPr bwMode="auto">
            <a:xfrm>
              <a:off x="2552700" y="4838700"/>
              <a:ext cx="1752600" cy="444500"/>
            </a:xfrm>
            <a:prstGeom prst="rect">
              <a:avLst/>
            </a:prstGeom>
            <a:solidFill>
              <a:srgbClr val="FF9999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%esp</a:t>
              </a:r>
            </a:p>
          </p:txBody>
        </p:sp>
        <p:sp>
          <p:nvSpPr>
            <p:cNvPr id="27661" name="Rectangle 13"/>
            <p:cNvSpPr>
              <a:spLocks/>
            </p:cNvSpPr>
            <p:nvPr/>
          </p:nvSpPr>
          <p:spPr bwMode="auto">
            <a:xfrm>
              <a:off x="2552700" y="54356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%ebp</a:t>
              </a:r>
            </a:p>
          </p:txBody>
        </p:sp>
        <p:sp>
          <p:nvSpPr>
            <p:cNvPr id="27662" name="Rectangle 14"/>
            <p:cNvSpPr>
              <a:spLocks/>
            </p:cNvSpPr>
            <p:nvPr/>
          </p:nvSpPr>
          <p:spPr bwMode="auto">
            <a:xfrm>
              <a:off x="6515100" y="1181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%r8d</a:t>
              </a:r>
            </a:p>
          </p:txBody>
        </p:sp>
        <p:sp>
          <p:nvSpPr>
            <p:cNvPr id="27663" name="Rectangle 15"/>
            <p:cNvSpPr>
              <a:spLocks/>
            </p:cNvSpPr>
            <p:nvPr/>
          </p:nvSpPr>
          <p:spPr bwMode="auto">
            <a:xfrm>
              <a:off x="6515100" y="17907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%r9d</a:t>
              </a:r>
            </a:p>
          </p:txBody>
        </p:sp>
        <p:sp>
          <p:nvSpPr>
            <p:cNvPr id="27664" name="Rectangle 16"/>
            <p:cNvSpPr>
              <a:spLocks/>
            </p:cNvSpPr>
            <p:nvPr/>
          </p:nvSpPr>
          <p:spPr bwMode="auto">
            <a:xfrm>
              <a:off x="6515100" y="24003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%r10d</a:t>
              </a:r>
            </a:p>
          </p:txBody>
        </p:sp>
        <p:sp>
          <p:nvSpPr>
            <p:cNvPr id="27665" name="Rectangle 17"/>
            <p:cNvSpPr>
              <a:spLocks/>
            </p:cNvSpPr>
            <p:nvPr/>
          </p:nvSpPr>
          <p:spPr bwMode="auto">
            <a:xfrm>
              <a:off x="6515100" y="30099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%r11d</a:t>
              </a:r>
            </a:p>
          </p:txBody>
        </p:sp>
        <p:sp>
          <p:nvSpPr>
            <p:cNvPr id="27666" name="Rectangle 18"/>
            <p:cNvSpPr>
              <a:spLocks/>
            </p:cNvSpPr>
            <p:nvPr/>
          </p:nvSpPr>
          <p:spPr bwMode="auto">
            <a:xfrm>
              <a:off x="6515100" y="36195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%r12d</a:t>
              </a:r>
            </a:p>
          </p:txBody>
        </p:sp>
        <p:sp>
          <p:nvSpPr>
            <p:cNvPr id="27667" name="Rectangle 19"/>
            <p:cNvSpPr>
              <a:spLocks/>
            </p:cNvSpPr>
            <p:nvPr/>
          </p:nvSpPr>
          <p:spPr bwMode="auto">
            <a:xfrm>
              <a:off x="6515100" y="4229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%r13d</a:t>
              </a:r>
            </a:p>
          </p:txBody>
        </p:sp>
        <p:sp>
          <p:nvSpPr>
            <p:cNvPr id="27668" name="Rectangle 20"/>
            <p:cNvSpPr>
              <a:spLocks/>
            </p:cNvSpPr>
            <p:nvPr/>
          </p:nvSpPr>
          <p:spPr bwMode="auto">
            <a:xfrm>
              <a:off x="6515100" y="48387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%r14d</a:t>
              </a:r>
            </a:p>
          </p:txBody>
        </p:sp>
        <p:sp>
          <p:nvSpPr>
            <p:cNvPr id="27669" name="Rectangle 21"/>
            <p:cNvSpPr>
              <a:spLocks/>
            </p:cNvSpPr>
            <p:nvPr/>
          </p:nvSpPr>
          <p:spPr bwMode="auto">
            <a:xfrm>
              <a:off x="6515100" y="54483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%r15d</a:t>
              </a:r>
            </a:p>
          </p:txBody>
        </p:sp>
        <p:sp>
          <p:nvSpPr>
            <p:cNvPr id="27670" name="Rectangle 22"/>
            <p:cNvSpPr>
              <a:spLocks/>
            </p:cNvSpPr>
            <p:nvPr/>
          </p:nvSpPr>
          <p:spPr bwMode="auto">
            <a:xfrm>
              <a:off x="4724400" y="1143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%r8</a:t>
              </a:r>
            </a:p>
          </p:txBody>
        </p:sp>
        <p:sp>
          <p:nvSpPr>
            <p:cNvPr id="27671" name="Rectangle 23"/>
            <p:cNvSpPr>
              <a:spLocks/>
            </p:cNvSpPr>
            <p:nvPr/>
          </p:nvSpPr>
          <p:spPr bwMode="auto">
            <a:xfrm>
              <a:off x="4724400" y="1752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%r9</a:t>
              </a:r>
            </a:p>
          </p:txBody>
        </p:sp>
        <p:sp>
          <p:nvSpPr>
            <p:cNvPr id="27672" name="Rectangle 24"/>
            <p:cNvSpPr>
              <a:spLocks/>
            </p:cNvSpPr>
            <p:nvPr/>
          </p:nvSpPr>
          <p:spPr bwMode="auto">
            <a:xfrm>
              <a:off x="4724400" y="2362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%r10</a:t>
              </a:r>
            </a:p>
          </p:txBody>
        </p:sp>
        <p:sp>
          <p:nvSpPr>
            <p:cNvPr id="27673" name="Rectangle 25"/>
            <p:cNvSpPr>
              <a:spLocks/>
            </p:cNvSpPr>
            <p:nvPr/>
          </p:nvSpPr>
          <p:spPr bwMode="auto">
            <a:xfrm>
              <a:off x="4724400" y="29718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%r11</a:t>
              </a:r>
            </a:p>
          </p:txBody>
        </p:sp>
        <p:sp>
          <p:nvSpPr>
            <p:cNvPr id="27674" name="Rectangle 26"/>
            <p:cNvSpPr>
              <a:spLocks/>
            </p:cNvSpPr>
            <p:nvPr/>
          </p:nvSpPr>
          <p:spPr bwMode="auto">
            <a:xfrm>
              <a:off x="4724400" y="35814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%r12</a:t>
              </a:r>
            </a:p>
          </p:txBody>
        </p:sp>
        <p:sp>
          <p:nvSpPr>
            <p:cNvPr id="27675" name="Rectangle 27"/>
            <p:cNvSpPr>
              <a:spLocks/>
            </p:cNvSpPr>
            <p:nvPr/>
          </p:nvSpPr>
          <p:spPr bwMode="auto">
            <a:xfrm>
              <a:off x="4724400" y="4191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%r13</a:t>
              </a:r>
            </a:p>
          </p:txBody>
        </p:sp>
        <p:sp>
          <p:nvSpPr>
            <p:cNvPr id="27676" name="Rectangle 28"/>
            <p:cNvSpPr>
              <a:spLocks/>
            </p:cNvSpPr>
            <p:nvPr/>
          </p:nvSpPr>
          <p:spPr bwMode="auto">
            <a:xfrm>
              <a:off x="4724400" y="4800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%r14</a:t>
              </a:r>
            </a:p>
          </p:txBody>
        </p:sp>
        <p:sp>
          <p:nvSpPr>
            <p:cNvPr id="27677" name="Rectangle 29"/>
            <p:cNvSpPr>
              <a:spLocks/>
            </p:cNvSpPr>
            <p:nvPr/>
          </p:nvSpPr>
          <p:spPr bwMode="auto">
            <a:xfrm>
              <a:off x="4724400" y="5410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%r15</a:t>
              </a:r>
            </a:p>
          </p:txBody>
        </p:sp>
        <p:sp>
          <p:nvSpPr>
            <p:cNvPr id="27678" name="Rectangle 30"/>
            <p:cNvSpPr>
              <a:spLocks/>
            </p:cNvSpPr>
            <p:nvPr/>
          </p:nvSpPr>
          <p:spPr bwMode="auto">
            <a:xfrm>
              <a:off x="762000" y="1143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 dirty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</a:t>
              </a:r>
              <a:r>
                <a:rPr lang="en-US" sz="2400" b="1" i="0" dirty="0" err="1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rax</a:t>
              </a:r>
              <a:endParaRPr lang="en-US" sz="2400" b="1" i="0" dirty="0">
                <a:solidFill>
                  <a:srgbClr val="000000"/>
                </a:solidFill>
                <a:latin typeface="Courier New Bold" charset="0"/>
                <a:ea typeface="+mn-ea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79" name="Rectangle 31"/>
            <p:cNvSpPr>
              <a:spLocks/>
            </p:cNvSpPr>
            <p:nvPr/>
          </p:nvSpPr>
          <p:spPr bwMode="auto">
            <a:xfrm>
              <a:off x="762000" y="1752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 dirty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</a:t>
              </a:r>
              <a:r>
                <a:rPr lang="en-US" sz="2400" b="1" i="0" dirty="0" err="1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rbx</a:t>
              </a:r>
              <a:endParaRPr lang="en-US" sz="2400" b="1" i="0" dirty="0">
                <a:solidFill>
                  <a:srgbClr val="000000"/>
                </a:solidFill>
                <a:latin typeface="Courier New Bold" charset="0"/>
                <a:ea typeface="+mn-ea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80" name="Rectangle 32"/>
            <p:cNvSpPr>
              <a:spLocks/>
            </p:cNvSpPr>
            <p:nvPr/>
          </p:nvSpPr>
          <p:spPr bwMode="auto">
            <a:xfrm>
              <a:off x="762000" y="2362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%rcx</a:t>
              </a:r>
            </a:p>
          </p:txBody>
        </p:sp>
        <p:sp>
          <p:nvSpPr>
            <p:cNvPr id="27681" name="Rectangle 33"/>
            <p:cNvSpPr>
              <a:spLocks/>
            </p:cNvSpPr>
            <p:nvPr/>
          </p:nvSpPr>
          <p:spPr bwMode="auto">
            <a:xfrm>
              <a:off x="762000" y="29718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%rdx</a:t>
              </a:r>
            </a:p>
          </p:txBody>
        </p:sp>
        <p:sp>
          <p:nvSpPr>
            <p:cNvPr id="27682" name="Rectangle 34"/>
            <p:cNvSpPr>
              <a:spLocks/>
            </p:cNvSpPr>
            <p:nvPr/>
          </p:nvSpPr>
          <p:spPr bwMode="auto">
            <a:xfrm>
              <a:off x="762000" y="35814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%rsi</a:t>
              </a:r>
            </a:p>
          </p:txBody>
        </p:sp>
        <p:sp>
          <p:nvSpPr>
            <p:cNvPr id="27683" name="Rectangle 35"/>
            <p:cNvSpPr>
              <a:spLocks/>
            </p:cNvSpPr>
            <p:nvPr/>
          </p:nvSpPr>
          <p:spPr bwMode="auto">
            <a:xfrm>
              <a:off x="762000" y="4191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%rdi</a:t>
              </a:r>
            </a:p>
          </p:txBody>
        </p:sp>
        <p:sp>
          <p:nvSpPr>
            <p:cNvPr id="27684" name="Rectangle 36"/>
            <p:cNvSpPr>
              <a:spLocks/>
            </p:cNvSpPr>
            <p:nvPr/>
          </p:nvSpPr>
          <p:spPr bwMode="auto">
            <a:xfrm>
              <a:off x="762000" y="5410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%rbp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74606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IA-32</a:t>
            </a:r>
            <a:r>
              <a:rPr lang="zh-CN" altLang="en-US" dirty="0"/>
              <a:t>的标志</a:t>
            </a:r>
            <a:r>
              <a:rPr lang="zh-CN" altLang="en-US" dirty="0" smtClean="0"/>
              <a:t>寄存器 </a:t>
            </a:r>
            <a:r>
              <a:rPr lang="en-US" altLang="zh-CN" dirty="0" smtClean="0"/>
              <a:t>EFLAGS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2787958"/>
            <a:ext cx="8218488" cy="3665378"/>
          </a:xfrm>
        </p:spPr>
        <p:txBody>
          <a:bodyPr/>
          <a:lstStyle/>
          <a:p>
            <a:pPr>
              <a:lnSpc>
                <a:spcPct val="105000"/>
              </a:lnSpc>
              <a:spcBef>
                <a:spcPct val="40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个条件标志</a:t>
            </a:r>
          </a:p>
          <a:p>
            <a:pPr lvl="1">
              <a:lnSpc>
                <a:spcPct val="105000"/>
              </a:lnSpc>
              <a:spcBef>
                <a:spcPct val="40000"/>
              </a:spcBef>
            </a:pPr>
            <a:r>
              <a:rPr lang="en-US" altLang="zh-CN" sz="1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1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</a:t>
            </a:r>
            <a:r>
              <a:rPr lang="zh-CN" altLang="en-US" sz="1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ZF</a:t>
            </a:r>
            <a:r>
              <a:rPr lang="zh-CN" altLang="en-US" sz="1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CF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各是什么标志（条件码）？</a:t>
            </a:r>
          </a:p>
          <a:p>
            <a:pPr lvl="1">
              <a:lnSpc>
                <a:spcPct val="105000"/>
              </a:lnSpc>
              <a:spcBef>
                <a:spcPct val="4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AF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：辅助进位标志（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BCD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码运算时才有意义）</a:t>
            </a:r>
          </a:p>
          <a:p>
            <a:pPr lvl="1">
              <a:lnSpc>
                <a:spcPct val="105000"/>
              </a:lnSpc>
              <a:spcBef>
                <a:spcPct val="4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PF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：奇偶标志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5000"/>
              </a:lnSpc>
              <a:spcBef>
                <a:spcPct val="40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个控制标志</a:t>
            </a:r>
          </a:p>
          <a:p>
            <a:pPr lvl="1">
              <a:lnSpc>
                <a:spcPct val="105000"/>
              </a:lnSpc>
              <a:spcBef>
                <a:spcPct val="4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DF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Direction Flag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）：方向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标志（自动变址方向是增还是减）</a:t>
            </a:r>
          </a:p>
          <a:p>
            <a:pPr lvl="1">
              <a:lnSpc>
                <a:spcPct val="105000"/>
              </a:lnSpc>
              <a:spcBef>
                <a:spcPct val="4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Interrupt Flag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  中断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允许标志 （仅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对可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屏蔽中断有用）</a:t>
            </a:r>
          </a:p>
          <a:p>
            <a:pPr lvl="1">
              <a:lnSpc>
                <a:spcPct val="105000"/>
              </a:lnSpc>
              <a:spcBef>
                <a:spcPct val="40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TF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Trap Flag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        陷阱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标志（是否是单步跟踪状态）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23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93" y="936501"/>
            <a:ext cx="8028384" cy="118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5436276" y="2085770"/>
            <a:ext cx="3247075" cy="263730"/>
            <a:chOff x="3602" y="1363"/>
            <a:chExt cx="2130" cy="173"/>
          </a:xfrm>
        </p:grpSpPr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H="1">
              <a:off x="3602" y="1423"/>
              <a:ext cx="2130" cy="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4496" y="1363"/>
              <a:ext cx="341" cy="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zh-CN" i="0" smtClean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8086</a:t>
              </a:r>
            </a:p>
          </p:txBody>
        </p:sp>
      </p:grp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1300208" y="2349500"/>
            <a:ext cx="7407275" cy="274638"/>
            <a:chOff x="3305" y="1363"/>
            <a:chExt cx="2313" cy="211"/>
          </a:xfrm>
        </p:grpSpPr>
        <p:sp>
          <p:nvSpPr>
            <p:cNvPr id="10" name="Line 14"/>
            <p:cNvSpPr>
              <a:spLocks noChangeShapeType="1"/>
            </p:cNvSpPr>
            <p:nvPr/>
          </p:nvSpPr>
          <p:spPr bwMode="auto">
            <a:xfrm flipH="1">
              <a:off x="3305" y="1473"/>
              <a:ext cx="23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 Box 15"/>
            <p:cNvSpPr txBox="1">
              <a:spLocks noChangeArrowheads="1"/>
            </p:cNvSpPr>
            <p:nvPr/>
          </p:nvSpPr>
          <p:spPr bwMode="auto">
            <a:xfrm>
              <a:off x="4496" y="1363"/>
              <a:ext cx="341" cy="2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zh-CN" i="0" smtClean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80286/386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588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I386</a:t>
            </a:r>
            <a:r>
              <a:rPr lang="zh-CN" altLang="en-US" dirty="0" smtClean="0"/>
              <a:t>手册，如何影响标志位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052736"/>
            <a:ext cx="8218487" cy="2885011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24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25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汇编语言</a:t>
            </a:r>
            <a:r>
              <a:rPr lang="en-US" altLang="zh-CN" dirty="0" smtClean="0"/>
              <a:t>---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Calibri" panose="020F0502020204030204" pitchFamily="34" charset="0"/>
              </a:rPr>
              <a:t>运算类操作</a:t>
            </a:r>
            <a:endParaRPr lang="en-US" altLang="zh-CN" dirty="0" smtClean="0">
              <a:latin typeface="Calibri" panose="020F0502020204030204" pitchFamily="34" charset="0"/>
            </a:endParaRPr>
          </a:p>
          <a:p>
            <a:pPr lvl="1"/>
            <a:r>
              <a:rPr lang="zh-CN" altLang="en-US" dirty="0">
                <a:latin typeface="Calibri" panose="020F0502020204030204" pitchFamily="34" charset="0"/>
              </a:rPr>
              <a:t>对寄存器或内存数据执行算术逻辑</a:t>
            </a:r>
            <a:r>
              <a:rPr lang="zh-CN" altLang="en-US" dirty="0" smtClean="0">
                <a:latin typeface="Calibri" panose="020F0502020204030204" pitchFamily="34" charset="0"/>
              </a:rPr>
              <a:t>操作</a:t>
            </a:r>
            <a:endParaRPr lang="en-US" altLang="zh-CN" dirty="0" smtClean="0">
              <a:latin typeface="Calibri" panose="020F0502020204030204" pitchFamily="34" charset="0"/>
            </a:endParaRPr>
          </a:p>
          <a:p>
            <a:pPr lvl="1"/>
            <a:r>
              <a:rPr lang="zh-CN" altLang="en-US" dirty="0" smtClean="0">
                <a:latin typeface="Calibri" panose="020F0502020204030204" pitchFamily="34" charset="0"/>
              </a:rPr>
              <a:t>对应</a:t>
            </a:r>
            <a:r>
              <a:rPr lang="en-US" altLang="zh-CN" dirty="0" smtClean="0">
                <a:latin typeface="Calibri" panose="020F0502020204030204" pitchFamily="34" charset="0"/>
              </a:rPr>
              <a:t>C</a:t>
            </a:r>
            <a:r>
              <a:rPr lang="zh-CN" altLang="en-US" dirty="0" smtClean="0">
                <a:latin typeface="Calibri" panose="020F0502020204030204" pitchFamily="34" charset="0"/>
              </a:rPr>
              <a:t>语言中的  </a:t>
            </a:r>
            <a:r>
              <a:rPr lang="en-US" altLang="zh-CN" dirty="0" smtClean="0">
                <a:latin typeface="Calibri" panose="020F0502020204030204" pitchFamily="34" charset="0"/>
              </a:rPr>
              <a:t>+</a:t>
            </a:r>
            <a:endParaRPr lang="en-US" altLang="zh-CN" dirty="0">
              <a:latin typeface="Calibri" panose="020F0502020204030204" pitchFamily="34" charset="0"/>
            </a:endParaRPr>
          </a:p>
          <a:p>
            <a:r>
              <a:rPr lang="zh-CN" altLang="en-US" dirty="0" smtClean="0">
                <a:latin typeface="Calibri" panose="020F0502020204030204" pitchFamily="34" charset="0"/>
              </a:rPr>
              <a:t>传输类操作</a:t>
            </a:r>
            <a:endParaRPr lang="en-US" altLang="zh-CN" dirty="0" smtClean="0">
              <a:latin typeface="Calibri" panose="020F0502020204030204" pitchFamily="34" charset="0"/>
            </a:endParaRPr>
          </a:p>
          <a:p>
            <a:pPr lvl="1"/>
            <a:r>
              <a:rPr lang="zh-CN" altLang="en-US" dirty="0">
                <a:latin typeface="Calibri" panose="020F0502020204030204" pitchFamily="34" charset="0"/>
              </a:rPr>
              <a:t>在寄存器以及内存之间进行数据传输</a:t>
            </a:r>
            <a:endParaRPr lang="en-US" altLang="zh-CN" dirty="0">
              <a:latin typeface="Calibri" panose="020F0502020204030204" pitchFamily="34" charset="0"/>
            </a:endParaRPr>
          </a:p>
          <a:p>
            <a:pPr lvl="1"/>
            <a:r>
              <a:rPr lang="zh-CN" altLang="en-US" dirty="0" smtClean="0">
                <a:latin typeface="Calibri" panose="020F0502020204030204" pitchFamily="34" charset="0"/>
              </a:rPr>
              <a:t>读数据 </a:t>
            </a:r>
            <a:r>
              <a:rPr lang="en-US" altLang="zh-CN" dirty="0" smtClean="0">
                <a:latin typeface="Calibri" panose="020F0502020204030204" pitchFamily="34" charset="0"/>
              </a:rPr>
              <a:t>Load </a:t>
            </a:r>
            <a:r>
              <a:rPr lang="en-US" altLang="zh-CN" dirty="0">
                <a:latin typeface="Calibri" panose="020F0502020204030204" pitchFamily="34" charset="0"/>
              </a:rPr>
              <a:t>data from memory into register</a:t>
            </a:r>
          </a:p>
          <a:p>
            <a:pPr lvl="1"/>
            <a:r>
              <a:rPr lang="zh-CN" altLang="en-US" dirty="0" smtClean="0">
                <a:latin typeface="Calibri" panose="020F0502020204030204" pitchFamily="34" charset="0"/>
              </a:rPr>
              <a:t>存数据 </a:t>
            </a:r>
            <a:r>
              <a:rPr lang="en-US" altLang="zh-CN" dirty="0" smtClean="0">
                <a:latin typeface="Calibri" panose="020F0502020204030204" pitchFamily="34" charset="0"/>
              </a:rPr>
              <a:t>Store </a:t>
            </a:r>
            <a:r>
              <a:rPr lang="en-US" altLang="zh-CN" dirty="0">
                <a:latin typeface="Calibri" panose="020F0502020204030204" pitchFamily="34" charset="0"/>
              </a:rPr>
              <a:t>register data into memory</a:t>
            </a:r>
          </a:p>
          <a:p>
            <a:r>
              <a:rPr lang="zh-CN" altLang="en-US" dirty="0" smtClean="0">
                <a:latin typeface="Calibri" panose="020F0502020204030204" pitchFamily="34" charset="0"/>
              </a:rPr>
              <a:t>控制类操作</a:t>
            </a:r>
            <a:endParaRPr lang="en-US" altLang="zh-CN" dirty="0" smtClean="0">
              <a:latin typeface="Calibri" panose="020F0502020204030204" pitchFamily="34" charset="0"/>
            </a:endParaRPr>
          </a:p>
          <a:p>
            <a:pPr lvl="1"/>
            <a:r>
              <a:rPr lang="zh-CN" altLang="en-US" dirty="0" smtClean="0">
                <a:latin typeface="Calibri" panose="020F0502020204030204" pitchFamily="34" charset="0"/>
              </a:rPr>
              <a:t>无条件分支</a:t>
            </a:r>
            <a:endParaRPr lang="en-US" altLang="zh-CN" dirty="0" smtClean="0">
              <a:latin typeface="Calibri" panose="020F0502020204030204" pitchFamily="34" charset="0"/>
            </a:endParaRPr>
          </a:p>
          <a:p>
            <a:pPr lvl="1"/>
            <a:r>
              <a:rPr lang="zh-CN" altLang="en-US" dirty="0" smtClean="0">
                <a:latin typeface="Calibri" panose="020F0502020204030204" pitchFamily="34" charset="0"/>
              </a:rPr>
              <a:t>条件分支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25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51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IA-32</a:t>
            </a:r>
            <a:r>
              <a:rPr lang="zh-CN" altLang="en-US" dirty="0"/>
              <a:t>的寻址方式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18488" cy="5400600"/>
          </a:xfrm>
        </p:spPr>
        <p:txBody>
          <a:bodyPr/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寻址方式：   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根据指令给定信息得到操作数或操作数地址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操作数所在的位置</a:t>
            </a:r>
          </a:p>
          <a:p>
            <a:pPr lvl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指令中：立即寻址</a:t>
            </a:r>
          </a:p>
          <a:p>
            <a:pPr lvl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寄存器中：寄存器寻址</a:t>
            </a:r>
          </a:p>
          <a:p>
            <a:pPr lvl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存储单元中（属于</a:t>
            </a:r>
            <a:r>
              <a:rPr lang="zh-CN" altLang="en-US" sz="18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存储器操作数，按字节编址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存储器寻址方式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实地址模式（基本用不到）</a:t>
            </a:r>
          </a:p>
          <a:p>
            <a:pPr lvl="2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8086/8088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兼容而设，加电或复位时</a:t>
            </a:r>
          </a:p>
          <a:p>
            <a:pPr lvl="2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寻址空间为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1MB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位地址：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(CS)&lt;&lt;4+(IP) </a:t>
            </a:r>
          </a:p>
          <a:p>
            <a:pPr lvl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保护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模式（常用模式）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加电后进入，采用虚拟存储管理，多任务情况下隔离、保护</a:t>
            </a:r>
          </a:p>
          <a:p>
            <a:pPr lvl="2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80286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以上的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工作模式 </a:t>
            </a:r>
          </a:p>
          <a:p>
            <a:pPr lvl="2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寻址空间为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位线性地址分段（</a:t>
            </a:r>
            <a:r>
              <a:rPr lang="zh-CN" altLang="en-US" sz="1600" dirty="0">
                <a:solidFill>
                  <a:srgbClr val="0050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段基址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solidFill>
                  <a:srgbClr val="0050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段内偏移量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26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35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IA-32</a:t>
            </a:r>
            <a:r>
              <a:rPr lang="zh-CN" altLang="en-US" dirty="0"/>
              <a:t>寻址方式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5033714"/>
            <a:ext cx="8218488" cy="1275606"/>
          </a:xfrm>
        </p:spPr>
        <p:txBody>
          <a:bodyPr/>
          <a:lstStyle/>
          <a:p>
            <a:r>
              <a:rPr lang="en-US" altLang="zh-CN" sz="2000" dirty="0"/>
              <a:t>SR</a:t>
            </a:r>
            <a:r>
              <a:rPr lang="zh-CN" altLang="en-US" sz="2000" dirty="0"/>
              <a:t>段寄存器（间接）确定操作数所在段的段基址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有效地址</a:t>
            </a:r>
            <a:r>
              <a:rPr lang="zh-CN" altLang="en-US" sz="2000" dirty="0"/>
              <a:t>给出操作数在所在段的偏移地址</a:t>
            </a:r>
          </a:p>
          <a:p>
            <a:r>
              <a:rPr lang="zh-CN" altLang="en-US" sz="2000" dirty="0"/>
              <a:t>寻址过程涉及到“</a:t>
            </a:r>
            <a:r>
              <a:rPr lang="zh-CN" altLang="en-US" sz="2000" dirty="0">
                <a:solidFill>
                  <a:srgbClr val="FF0000"/>
                </a:solidFill>
              </a:rPr>
              <a:t>分段虚拟管理方式</a:t>
            </a:r>
            <a:r>
              <a:rPr lang="zh-CN" altLang="en-US" sz="2000" dirty="0"/>
              <a:t>”，将在</a:t>
            </a:r>
            <a:r>
              <a:rPr lang="zh-CN" altLang="en-US" sz="2000" dirty="0" smtClean="0"/>
              <a:t>存储系统讨论</a:t>
            </a:r>
            <a:endParaRPr lang="zh-CN" altLang="en-US" sz="2000" dirty="0"/>
          </a:p>
          <a:p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27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graphicFrame>
        <p:nvGraphicFramePr>
          <p:cNvPr id="5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6297184"/>
              </p:ext>
            </p:extLst>
          </p:nvPr>
        </p:nvGraphicFramePr>
        <p:xfrm>
          <a:off x="395536" y="908720"/>
          <a:ext cx="8137152" cy="401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568"/>
                <a:gridCol w="5256584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寻址方式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说明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立即寻址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指令直接给出操作数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寄存器寻址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指令的寄存器</a:t>
                      </a:r>
                      <a:r>
                        <a:rPr lang="en-US" altLang="zh-CN" dirty="0" smtClean="0"/>
                        <a:t>R</a:t>
                      </a:r>
                      <a:r>
                        <a:rPr lang="zh-CN" altLang="en-US" dirty="0" smtClean="0"/>
                        <a:t>的内容为操作数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位移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LA =(SR)+ A                      </a:t>
                      </a:r>
                      <a:r>
                        <a:rPr lang="zh-CN" altLang="en-US" sz="14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访存</a:t>
                      </a:r>
                      <a:endParaRPr lang="zh-CN" altLang="en-US" b="1" dirty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基址寻址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LA =(SR)+(B)</a:t>
                      </a:r>
                      <a:endParaRPr lang="zh-CN" altLang="en-US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27305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基址加位移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LA =(SR)+(B)+ A</a:t>
                      </a:r>
                      <a:endParaRPr lang="zh-CN" altLang="en-US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1803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比例变址加位移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LA =(SR)+(I)*S + A</a:t>
                      </a:r>
                      <a:endParaRPr lang="zh-CN" altLang="en-US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基址加变址加位移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LA =(SR)+(B)+(I)+A</a:t>
                      </a:r>
                      <a:endParaRPr lang="zh-CN" altLang="en-US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基址加比例变址加位移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LA =(SR)+(B)+(I)*S+A</a:t>
                      </a:r>
                      <a:endParaRPr lang="zh-CN" altLang="en-US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相对寻址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LA =(IP)+ A                    </a:t>
                      </a:r>
                      <a:r>
                        <a:rPr lang="zh-CN" altLang="en-US" sz="1400" b="1" dirty="0" smtClean="0">
                          <a:solidFill>
                            <a:srgbClr val="C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分支地址</a:t>
                      </a:r>
                      <a:endParaRPr lang="zh-CN" altLang="en-US" b="1" dirty="0" smtClean="0">
                        <a:solidFill>
                          <a:srgbClr val="C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182880">
                <a:tc gridSpan="2">
                  <a:txBody>
                    <a:bodyPr/>
                    <a:lstStyle/>
                    <a:p>
                      <a:r>
                        <a:rPr lang="en-US" altLang="zh-CN" sz="1600" dirty="0" smtClean="0">
                          <a:solidFill>
                            <a:srgbClr val="0070C0"/>
                          </a:solidFill>
                        </a:rPr>
                        <a:t>LA:</a:t>
                      </a:r>
                      <a:r>
                        <a:rPr lang="zh-CN" altLang="en-US" sz="1600" dirty="0" smtClean="0">
                          <a:solidFill>
                            <a:srgbClr val="0070C0"/>
                          </a:solidFill>
                        </a:rPr>
                        <a:t>线性地址  </a:t>
                      </a:r>
                      <a:r>
                        <a:rPr lang="en-US" altLang="zh-CN" sz="1600" dirty="0" smtClean="0">
                          <a:solidFill>
                            <a:srgbClr val="0070C0"/>
                          </a:solidFill>
                        </a:rPr>
                        <a:t>SR</a:t>
                      </a:r>
                      <a:r>
                        <a:rPr lang="zh-CN" altLang="en-US" sz="1600" dirty="0" smtClean="0">
                          <a:solidFill>
                            <a:srgbClr val="0070C0"/>
                          </a:solidFill>
                        </a:rPr>
                        <a:t>：段寄存器  </a:t>
                      </a:r>
                      <a:r>
                        <a:rPr lang="en-US" altLang="zh-CN" sz="1600" dirty="0" smtClean="0">
                          <a:solidFill>
                            <a:srgbClr val="0070C0"/>
                          </a:solidFill>
                        </a:rPr>
                        <a:t>B</a:t>
                      </a:r>
                      <a:r>
                        <a:rPr lang="zh-CN" altLang="en-US" sz="1600" dirty="0" smtClean="0">
                          <a:solidFill>
                            <a:srgbClr val="0070C0"/>
                          </a:solidFill>
                        </a:rPr>
                        <a:t>：基址寄存器 </a:t>
                      </a:r>
                      <a:r>
                        <a:rPr lang="en-US" altLang="zh-CN" sz="1600" dirty="0" smtClean="0">
                          <a:solidFill>
                            <a:srgbClr val="0070C0"/>
                          </a:solidFill>
                        </a:rPr>
                        <a:t>I</a:t>
                      </a:r>
                      <a:r>
                        <a:rPr lang="zh-CN" altLang="en-US" sz="1600" dirty="0" smtClean="0">
                          <a:solidFill>
                            <a:srgbClr val="0070C0"/>
                          </a:solidFill>
                        </a:rPr>
                        <a:t>：变址寄存器 </a:t>
                      </a:r>
                      <a:r>
                        <a:rPr lang="en-US" altLang="zh-CN" sz="1600" dirty="0" smtClean="0">
                          <a:solidFill>
                            <a:srgbClr val="0070C0"/>
                          </a:solidFill>
                        </a:rPr>
                        <a:t>S</a:t>
                      </a:r>
                      <a:r>
                        <a:rPr lang="zh-CN" altLang="en-US" sz="1600" dirty="0" smtClean="0">
                          <a:solidFill>
                            <a:srgbClr val="0070C0"/>
                          </a:solidFill>
                        </a:rPr>
                        <a:t>：比例系数</a:t>
                      </a:r>
                      <a:r>
                        <a:rPr lang="en-US" altLang="zh-CN" sz="1600" dirty="0" smtClean="0">
                          <a:solidFill>
                            <a:srgbClr val="0070C0"/>
                          </a:solidFill>
                        </a:rPr>
                        <a:t>A</a:t>
                      </a:r>
                      <a:r>
                        <a:rPr lang="zh-CN" altLang="en-US" sz="1600" dirty="0" smtClean="0">
                          <a:solidFill>
                            <a:srgbClr val="0070C0"/>
                          </a:solidFill>
                        </a:rPr>
                        <a:t>偏移量</a:t>
                      </a:r>
                      <a:endParaRPr lang="zh-CN" altLang="en-US" sz="16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b="1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150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存储器操作数的寻址方式</a:t>
            </a:r>
          </a:p>
        </p:txBody>
      </p:sp>
      <p:sp>
        <p:nvSpPr>
          <p:cNvPr id="50" name="Rectangle 4"/>
          <p:cNvSpPr>
            <a:spLocks/>
          </p:cNvSpPr>
          <p:nvPr/>
        </p:nvSpPr>
        <p:spPr bwMode="auto">
          <a:xfrm>
            <a:off x="539552" y="1124744"/>
            <a:ext cx="5472608" cy="5410433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/>
          <a:lstStyle/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1  </a:t>
            </a:r>
            <a:r>
              <a:rPr lang="en-US" altLang="zh-CN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</a:t>
            </a:r>
            <a:r>
              <a:rPr lang="en-US" altLang="zh-CN" kern="0" dirty="0" err="1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stdio.h</a:t>
            </a:r>
            <a:r>
              <a:rPr lang="en-US" altLang="zh-CN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2  </a:t>
            </a:r>
            <a:r>
              <a:rPr lang="en-US" altLang="zh-CN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3 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4      </a:t>
            </a:r>
            <a:r>
              <a:rPr lang="en-US" altLang="zh-CN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5      </a:t>
            </a:r>
            <a:r>
              <a:rPr lang="en-US" altLang="zh-CN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float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6      </a:t>
            </a:r>
            <a:r>
              <a:rPr lang="en-US" altLang="zh-CN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short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7      </a:t>
            </a:r>
            <a:r>
              <a:rPr lang="en-US" altLang="zh-CN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char 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8      </a:t>
            </a:r>
            <a:r>
              <a:rPr lang="en-US" altLang="zh-CN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9      </a:t>
            </a:r>
            <a:r>
              <a:rPr lang="en-US" altLang="zh-CN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short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     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11      f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1.1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12      f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3.3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13      s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14      s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15      c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16      d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1.1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17      d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3.3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18      j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19 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64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存储器操作数的寻址方式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29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graphicFrame>
        <p:nvGraphicFramePr>
          <p:cNvPr id="60" name="表格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851739"/>
              </p:ext>
            </p:extLst>
          </p:nvPr>
        </p:nvGraphicFramePr>
        <p:xfrm>
          <a:off x="5856052" y="1052736"/>
          <a:ext cx="2736304" cy="5472600"/>
        </p:xfrm>
        <a:graphic>
          <a:graphicData uri="http://schemas.openxmlformats.org/drawingml/2006/table">
            <a:tbl>
              <a:tblPr/>
              <a:tblGrid>
                <a:gridCol w="684076"/>
                <a:gridCol w="684076"/>
                <a:gridCol w="684076"/>
                <a:gridCol w="684076"/>
              </a:tblGrid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4F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4E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4D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4C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4B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4A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49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48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47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46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45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44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43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42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41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40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3F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3E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3D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3C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3B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3A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39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38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37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36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35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34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33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32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31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2F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2E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2D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2C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2B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2A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29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28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27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26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25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24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23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22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21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1F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1E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1D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1C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1B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1A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17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F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E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</a:tbl>
          </a:graphicData>
        </a:graphic>
      </p:graphicFrame>
      <p:sp>
        <p:nvSpPr>
          <p:cNvPr id="61" name="Rectangle 12"/>
          <p:cNvSpPr/>
          <p:nvPr/>
        </p:nvSpPr>
        <p:spPr bwMode="auto">
          <a:xfrm>
            <a:off x="5856052" y="5981501"/>
            <a:ext cx="2736304" cy="543835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altLang="zh-CN" b="1" i="0" dirty="0" smtClean="0">
                <a:solidFill>
                  <a:srgbClr val="000000"/>
                </a:solidFill>
                <a:latin typeface="Arial Narrow" pitchFamily="34" charset="0"/>
                <a:ea typeface="+mn-ea"/>
              </a:rPr>
              <a:t>double d[0]</a:t>
            </a:r>
            <a:endParaRPr lang="en-US" b="1" i="0" dirty="0" smtClean="0">
              <a:solidFill>
                <a:srgbClr val="000000"/>
              </a:solidFill>
              <a:latin typeface="Arial Narrow" pitchFamily="34" charset="0"/>
              <a:ea typeface="+mn-ea"/>
            </a:endParaRPr>
          </a:p>
        </p:txBody>
      </p:sp>
      <p:sp>
        <p:nvSpPr>
          <p:cNvPr id="63" name="Rectangle 12"/>
          <p:cNvSpPr/>
          <p:nvPr/>
        </p:nvSpPr>
        <p:spPr bwMode="auto">
          <a:xfrm>
            <a:off x="5856052" y="5437666"/>
            <a:ext cx="2736304" cy="543835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altLang="zh-CN" b="1" i="0" dirty="0" smtClean="0">
                <a:solidFill>
                  <a:srgbClr val="000000"/>
                </a:solidFill>
                <a:latin typeface="Arial Narrow" pitchFamily="34" charset="0"/>
                <a:ea typeface="+mn-ea"/>
              </a:rPr>
              <a:t>d[1]</a:t>
            </a:r>
            <a:endParaRPr lang="en-US" b="1" i="0" dirty="0" smtClean="0">
              <a:solidFill>
                <a:srgbClr val="000000"/>
              </a:solidFill>
              <a:latin typeface="Arial Narrow" pitchFamily="34" charset="0"/>
              <a:ea typeface="+mn-ea"/>
            </a:endParaRPr>
          </a:p>
        </p:txBody>
      </p:sp>
      <p:sp>
        <p:nvSpPr>
          <p:cNvPr id="64" name="Rectangle 12"/>
          <p:cNvSpPr/>
          <p:nvPr/>
        </p:nvSpPr>
        <p:spPr bwMode="auto">
          <a:xfrm>
            <a:off x="5856052" y="4893831"/>
            <a:ext cx="2736304" cy="543835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altLang="zh-CN" b="1" i="0" dirty="0" smtClean="0">
                <a:solidFill>
                  <a:srgbClr val="000000"/>
                </a:solidFill>
                <a:latin typeface="Arial Narrow" pitchFamily="34" charset="0"/>
                <a:ea typeface="+mn-ea"/>
              </a:rPr>
              <a:t>d[2]</a:t>
            </a:r>
            <a:endParaRPr lang="en-US" b="1" i="0" dirty="0" smtClean="0">
              <a:solidFill>
                <a:srgbClr val="000000"/>
              </a:solidFill>
              <a:latin typeface="Arial Narrow" pitchFamily="34" charset="0"/>
              <a:ea typeface="+mn-ea"/>
            </a:endParaRPr>
          </a:p>
        </p:txBody>
      </p:sp>
      <p:sp>
        <p:nvSpPr>
          <p:cNvPr id="65" name="Rectangle 12"/>
          <p:cNvSpPr/>
          <p:nvPr/>
        </p:nvSpPr>
        <p:spPr bwMode="auto">
          <a:xfrm>
            <a:off x="5856052" y="4349997"/>
            <a:ext cx="2736304" cy="551284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altLang="zh-CN" b="1" i="0" dirty="0" smtClean="0">
                <a:solidFill>
                  <a:srgbClr val="000000"/>
                </a:solidFill>
                <a:latin typeface="Arial Narrow" pitchFamily="34" charset="0"/>
                <a:ea typeface="+mn-ea"/>
              </a:rPr>
              <a:t>d[3]</a:t>
            </a:r>
            <a:endParaRPr lang="en-US" b="1" i="0" dirty="0" smtClean="0">
              <a:solidFill>
                <a:srgbClr val="000000"/>
              </a:solidFill>
              <a:latin typeface="Arial Narrow" pitchFamily="34" charset="0"/>
              <a:ea typeface="+mn-ea"/>
            </a:endParaRPr>
          </a:p>
        </p:txBody>
      </p:sp>
      <p:sp>
        <p:nvSpPr>
          <p:cNvPr id="66" name="Rectangle 12"/>
          <p:cNvSpPr/>
          <p:nvPr/>
        </p:nvSpPr>
        <p:spPr bwMode="auto">
          <a:xfrm>
            <a:off x="5856052" y="1053040"/>
            <a:ext cx="2736304" cy="271917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Rectangle 12"/>
          <p:cNvSpPr/>
          <p:nvPr/>
        </p:nvSpPr>
        <p:spPr bwMode="auto">
          <a:xfrm>
            <a:off x="5856052" y="2429449"/>
            <a:ext cx="2736304" cy="271917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float 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f[0]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8" name="Rectangle 12"/>
          <p:cNvSpPr/>
          <p:nvPr/>
        </p:nvSpPr>
        <p:spPr bwMode="auto">
          <a:xfrm>
            <a:off x="5856052" y="2140406"/>
            <a:ext cx="2736304" cy="271917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float 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f[1]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9" name="Rectangle 12"/>
          <p:cNvSpPr/>
          <p:nvPr/>
        </p:nvSpPr>
        <p:spPr bwMode="auto">
          <a:xfrm>
            <a:off x="5856052" y="1868488"/>
            <a:ext cx="2736304" cy="271917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float 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f[2]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0" name="Rectangle 12"/>
          <p:cNvSpPr/>
          <p:nvPr/>
        </p:nvSpPr>
        <p:spPr bwMode="auto">
          <a:xfrm>
            <a:off x="5856052" y="1596570"/>
            <a:ext cx="2736304" cy="271917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float 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f[3]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Rectangle 12"/>
          <p:cNvSpPr/>
          <p:nvPr/>
        </p:nvSpPr>
        <p:spPr bwMode="auto">
          <a:xfrm>
            <a:off x="5856052" y="3789036"/>
            <a:ext cx="1368152" cy="271917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sz="1600" b="1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S[0][0]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2" name="Rectangle 12"/>
          <p:cNvSpPr/>
          <p:nvPr/>
        </p:nvSpPr>
        <p:spPr bwMode="auto">
          <a:xfrm>
            <a:off x="7224204" y="3517117"/>
            <a:ext cx="1368152" cy="271917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sz="1600" b="1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S[0][1]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Rectangle 12"/>
          <p:cNvSpPr/>
          <p:nvPr/>
        </p:nvSpPr>
        <p:spPr bwMode="auto">
          <a:xfrm>
            <a:off x="5856052" y="2697053"/>
            <a:ext cx="1368152" cy="271917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sz="1600" b="1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S[2][2]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Rectangle 12"/>
          <p:cNvSpPr/>
          <p:nvPr/>
        </p:nvSpPr>
        <p:spPr bwMode="auto">
          <a:xfrm>
            <a:off x="5856052" y="1327220"/>
            <a:ext cx="684076" cy="271917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sz="2000" b="1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lang="zh-CN" altLang="zh-CN" sz="3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Rectangle 12"/>
          <p:cNvSpPr/>
          <p:nvPr/>
        </p:nvSpPr>
        <p:spPr bwMode="auto">
          <a:xfrm>
            <a:off x="7224204" y="1320733"/>
            <a:ext cx="1368152" cy="271917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sz="1600" b="1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Short j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Rectangle 12"/>
          <p:cNvSpPr/>
          <p:nvPr/>
        </p:nvSpPr>
        <p:spPr bwMode="auto">
          <a:xfrm>
            <a:off x="7224204" y="2703523"/>
            <a:ext cx="1368152" cy="271917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sz="1600" b="1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S[2][1]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Rectangle 4"/>
          <p:cNvSpPr>
            <a:spLocks/>
          </p:cNvSpPr>
          <p:nvPr/>
        </p:nvSpPr>
        <p:spPr bwMode="auto">
          <a:xfrm>
            <a:off x="532891" y="1052728"/>
            <a:ext cx="4968317" cy="5472604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/>
          <a:lstStyle/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10 </a:t>
            </a:r>
            <a:r>
              <a:rPr lang="en-US" altLang="zh-CN" b="1" kern="0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	    </a:t>
            </a:r>
            <a:r>
              <a:rPr lang="en-US" altLang="zh-CN" b="1" kern="0" dirty="0" err="1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i</a:t>
            </a:r>
            <a:r>
              <a:rPr lang="en-US" altLang="zh-CN" b="1" kern="0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=1;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/>
                <a:ea typeface="宋体"/>
                <a:cs typeface="Times New Roman"/>
              </a:rPr>
              <a:t>0x00401342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movl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 </a:t>
            </a:r>
            <a:r>
              <a:rPr lang="en-US" altLang="zh-CN" b="1" kern="0" dirty="0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 $0x1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,</a:t>
            </a:r>
            <a:r>
              <a:rPr lang="en-US" altLang="zh-CN" b="1" kern="0" dirty="0">
                <a:solidFill>
                  <a:srgbClr val="FFC000"/>
                </a:solidFill>
                <a:latin typeface="Courier New"/>
                <a:ea typeface="宋体"/>
                <a:cs typeface="Times New Roman"/>
              </a:rPr>
              <a:t>0x4c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(%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)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11 	    f[0]=1.1;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/>
                <a:ea typeface="宋体"/>
                <a:cs typeface="Times New Roman"/>
              </a:rPr>
              <a:t>0x0040134A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mov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0x403028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,%eax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/>
                <a:ea typeface="宋体"/>
                <a:cs typeface="Times New Roman"/>
              </a:rPr>
              <a:t>0x0040134F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mov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   %eax,</a:t>
            </a:r>
            <a:r>
              <a:rPr lang="en-US" altLang="zh-CN" b="1" kern="0" dirty="0">
                <a:solidFill>
                  <a:srgbClr val="FF9999"/>
                </a:solidFill>
                <a:latin typeface="Courier New"/>
                <a:ea typeface="宋体"/>
                <a:cs typeface="Times New Roman"/>
              </a:rPr>
              <a:t>0x38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(%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)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12 	    f[3]=3.3;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/>
                <a:ea typeface="宋体"/>
                <a:cs typeface="Times New Roman"/>
              </a:rPr>
              <a:t>0x00401353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mov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   0x40302c,%eax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/>
                <a:ea typeface="宋体"/>
                <a:cs typeface="Times New Roman"/>
              </a:rPr>
              <a:t>0x00401358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mov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   %eax,</a:t>
            </a:r>
            <a:r>
              <a:rPr lang="en-US" altLang="zh-CN" b="1" kern="0" dirty="0">
                <a:solidFill>
                  <a:srgbClr val="FF9999"/>
                </a:solidFill>
                <a:latin typeface="Courier New"/>
                <a:ea typeface="宋体"/>
                <a:cs typeface="Times New Roman"/>
              </a:rPr>
              <a:t>0x44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(%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)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13 	    s[0][0]=2;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/>
                <a:ea typeface="宋体"/>
                <a:cs typeface="Times New Roman"/>
              </a:rPr>
              <a:t>0x0040135C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movw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  $0x2,</a:t>
            </a:r>
            <a:r>
              <a:rPr lang="en-US" altLang="zh-CN" b="1" kern="0" dirty="0">
                <a:solidFill>
                  <a:srgbClr val="86BC64"/>
                </a:solidFill>
                <a:latin typeface="Courier New"/>
                <a:ea typeface="宋体"/>
                <a:cs typeface="Times New Roman"/>
              </a:rPr>
              <a:t>0x26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(%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)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14 	    s[2][2]=3;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 smtClean="0">
                <a:latin typeface="Courier New"/>
                <a:ea typeface="宋体"/>
                <a:cs typeface="Times New Roman"/>
              </a:rPr>
              <a:t>0x00401363</a:t>
            </a:r>
            <a:r>
              <a:rPr lang="en-US" altLang="zh-CN" b="1" kern="0" dirty="0" smtClean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 smtClean="0">
                <a:latin typeface="Courier New"/>
                <a:ea typeface="宋体"/>
                <a:cs typeface="Times New Roman"/>
              </a:rPr>
              <a:t>movw</a:t>
            </a:r>
            <a:r>
              <a:rPr lang="en-US" altLang="zh-CN" b="1" kern="0" dirty="0" smtClean="0">
                <a:latin typeface="Courier New"/>
                <a:ea typeface="宋体"/>
                <a:cs typeface="Times New Roman"/>
              </a:rPr>
              <a:t>   $0x3,</a:t>
            </a:r>
            <a:r>
              <a:rPr lang="en-US" altLang="zh-CN" b="1" kern="0" dirty="0" smtClean="0">
                <a:solidFill>
                  <a:srgbClr val="86BC64"/>
                </a:solidFill>
                <a:latin typeface="Courier New"/>
                <a:ea typeface="宋体"/>
                <a:cs typeface="Times New Roman"/>
              </a:rPr>
              <a:t>0x36</a:t>
            </a:r>
            <a:r>
              <a:rPr lang="en-US" altLang="zh-CN" b="1" kern="0" dirty="0" smtClean="0">
                <a:latin typeface="Courier New"/>
                <a:ea typeface="宋体"/>
                <a:cs typeface="Times New Roman"/>
              </a:rPr>
              <a:t>(%</a:t>
            </a:r>
            <a:r>
              <a:rPr lang="en-US" altLang="zh-CN" b="1" kern="0" dirty="0" err="1" smtClean="0"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kern="0" dirty="0" smtClean="0">
                <a:latin typeface="Courier New"/>
                <a:ea typeface="宋体"/>
                <a:cs typeface="Times New Roman"/>
              </a:rPr>
              <a:t>)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15 </a:t>
            </a:r>
            <a:r>
              <a:rPr lang="en-US" altLang="zh-CN" b="1" kern="0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	    c=4;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/>
                <a:ea typeface="宋体"/>
                <a:cs typeface="Times New Roman"/>
              </a:rPr>
              <a:t>0x0040136A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movb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  $0x4,</a:t>
            </a:r>
            <a:r>
              <a:rPr lang="en-US" altLang="zh-CN" b="1" kern="0" dirty="0">
                <a:solidFill>
                  <a:srgbClr val="FFC000"/>
                </a:solidFill>
                <a:latin typeface="Courier New"/>
                <a:ea typeface="宋体"/>
                <a:cs typeface="Times New Roman"/>
              </a:rPr>
              <a:t>0x4b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(%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)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16 	    d[0]=1.1;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/>
                <a:ea typeface="宋体"/>
                <a:cs typeface="Times New Roman"/>
              </a:rPr>
              <a:t>0x0040136F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fldl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  0x403030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/>
                <a:ea typeface="宋体"/>
                <a:cs typeface="Times New Roman"/>
              </a:rPr>
              <a:t>0x00401375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fstpl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 (%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)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18 </a:t>
            </a:r>
            <a:r>
              <a:rPr lang="en-US" altLang="zh-CN" b="1" kern="0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	    j=5;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/>
                <a:ea typeface="宋体"/>
                <a:cs typeface="Times New Roman"/>
              </a:rPr>
              <a:t>0x00401382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movw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  $0x5,</a:t>
            </a:r>
            <a:r>
              <a:rPr lang="en-US" altLang="zh-CN" b="1" kern="0" dirty="0">
                <a:solidFill>
                  <a:srgbClr val="7030A0"/>
                </a:solidFill>
                <a:latin typeface="Courier New"/>
                <a:ea typeface="宋体"/>
                <a:cs typeface="Times New Roman"/>
              </a:rPr>
              <a:t>0x48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(%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kern="0" dirty="0" smtClean="0">
                <a:latin typeface="Courier New"/>
                <a:ea typeface="宋体"/>
                <a:cs typeface="Times New Roman"/>
              </a:rPr>
              <a:t>)</a:t>
            </a:r>
            <a:endParaRPr lang="en-US" altLang="zh-CN" b="1" kern="0" dirty="0">
              <a:latin typeface="Courier New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652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2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ISA</a:t>
            </a:r>
            <a:r>
              <a:rPr lang="zh-CN" altLang="en-US" dirty="0" smtClean="0"/>
              <a:t>体系结构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latin typeface="Calibri" panose="020F0502020204030204" pitchFamily="34" charset="0"/>
              </a:rPr>
              <a:t> ISA</a:t>
            </a:r>
            <a:r>
              <a:rPr lang="zh-CN" altLang="en-US" dirty="0" smtClean="0">
                <a:latin typeface="Calibri" panose="020F0502020204030204" pitchFamily="34" charset="0"/>
              </a:rPr>
              <a:t>体系结构</a:t>
            </a:r>
            <a:r>
              <a:rPr lang="en-US" altLang="zh-CN" dirty="0" smtClean="0">
                <a:latin typeface="Calibri" panose="020F0502020204030204" pitchFamily="34" charset="0"/>
              </a:rPr>
              <a:t>: </a:t>
            </a:r>
            <a:r>
              <a:rPr lang="en-US" altLang="zh-CN" dirty="0">
                <a:latin typeface="Calibri" panose="020F0502020204030204" pitchFamily="34" charset="0"/>
              </a:rPr>
              <a:t>(</a:t>
            </a:r>
            <a:r>
              <a:rPr lang="en-US" altLang="zh-CN" dirty="0" smtClean="0">
                <a:latin typeface="Calibri" panose="020F0502020204030204" pitchFamily="34" charset="0"/>
              </a:rPr>
              <a:t>instruction </a:t>
            </a:r>
            <a:r>
              <a:rPr lang="en-US" altLang="zh-CN" dirty="0">
                <a:latin typeface="Calibri" panose="020F0502020204030204" pitchFamily="34" charset="0"/>
              </a:rPr>
              <a:t>set architecture)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软硬界面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latin typeface="Calibri" panose="020F0502020204030204" pitchFamily="34" charset="0"/>
              </a:rPr>
              <a:t>指令集：指令格式</a:t>
            </a:r>
            <a:r>
              <a:rPr lang="zh-CN" altLang="en-US" dirty="0">
                <a:latin typeface="Calibri" panose="020F0502020204030204" pitchFamily="34" charset="0"/>
              </a:rPr>
              <a:t>、操作</a:t>
            </a:r>
            <a:r>
              <a:rPr lang="zh-CN" altLang="en-US" dirty="0" smtClean="0">
                <a:latin typeface="Calibri" panose="020F0502020204030204" pitchFamily="34" charset="0"/>
              </a:rPr>
              <a:t>种类，寻址方式，操作数类型</a:t>
            </a:r>
            <a:endParaRPr lang="en-US" altLang="zh-CN" dirty="0" smtClean="0">
              <a:latin typeface="Calibri" panose="020F0502020204030204" pitchFamily="34" charset="0"/>
            </a:endParaRPr>
          </a:p>
          <a:p>
            <a:pPr lvl="1"/>
            <a:r>
              <a:rPr lang="zh-CN" altLang="en-US" dirty="0">
                <a:latin typeface="Calibri" panose="020F0502020204030204" pitchFamily="34" charset="0"/>
              </a:rPr>
              <a:t>寄存器组：名称、编号、长度和用途</a:t>
            </a:r>
            <a:endParaRPr lang="en-US" altLang="zh-CN" dirty="0">
              <a:latin typeface="Calibri" panose="020F0502020204030204" pitchFamily="34" charset="0"/>
            </a:endParaRPr>
          </a:p>
          <a:p>
            <a:pPr lvl="1"/>
            <a:r>
              <a:rPr lang="zh-CN" altLang="en-US" dirty="0" smtClean="0">
                <a:latin typeface="Calibri" panose="020F0502020204030204" pitchFamily="34" charset="0"/>
              </a:rPr>
              <a:t>存储空间：编址方式，存放顺序</a:t>
            </a:r>
            <a:endParaRPr lang="zh-CN" altLang="en-US" dirty="0">
              <a:latin typeface="Calibri" panose="020F0502020204030204" pitchFamily="34" charset="0"/>
            </a:endParaRPr>
          </a:p>
          <a:p>
            <a:pPr lvl="1"/>
            <a:r>
              <a:rPr lang="zh-CN" altLang="en-US" dirty="0" smtClean="0">
                <a:latin typeface="Calibri" panose="020F0502020204030204" pitchFamily="34" charset="0"/>
              </a:rPr>
              <a:t>指令执行控制方式</a:t>
            </a:r>
            <a:endParaRPr lang="en-US" altLang="zh-CN" dirty="0" smtClean="0">
              <a:latin typeface="Calibri" panose="020F0502020204030204" pitchFamily="34" charset="0"/>
            </a:endParaRPr>
          </a:p>
          <a:p>
            <a:pPr eaLnBrk="1" hangingPunct="1"/>
            <a:r>
              <a:rPr lang="en-US" altLang="zh-CN" dirty="0">
                <a:latin typeface="Calibri" panose="020F0502020204030204" pitchFamily="34" charset="0"/>
              </a:rPr>
              <a:t>Example ISAs: 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</a:rPr>
              <a:t>Intel: x86, IA32, </a:t>
            </a:r>
            <a:r>
              <a:rPr lang="en-US" altLang="zh-CN" dirty="0" smtClean="0">
                <a:latin typeface="Calibri" panose="020F0502020204030204" pitchFamily="34" charset="0"/>
              </a:rPr>
              <a:t>   Itanium</a:t>
            </a:r>
            <a:r>
              <a:rPr lang="en-US" altLang="zh-CN" dirty="0">
                <a:latin typeface="Calibri" panose="020F0502020204030204" pitchFamily="34" charset="0"/>
              </a:rPr>
              <a:t>, x86-64</a:t>
            </a:r>
          </a:p>
          <a:p>
            <a:pPr lvl="1"/>
            <a:r>
              <a:rPr lang="en-US" altLang="zh-CN" dirty="0">
                <a:latin typeface="Calibri" panose="020F0502020204030204" pitchFamily="34" charset="0"/>
              </a:rPr>
              <a:t>ARM: Used in almost all mobile phones</a:t>
            </a:r>
          </a:p>
          <a:p>
            <a:r>
              <a:rPr lang="zh-CN" altLang="en-US" dirty="0" smtClean="0">
                <a:latin typeface="Calibri" panose="020F0502020204030204" pitchFamily="34" charset="0"/>
                <a:sym typeface="Wingdings" panose="05000000000000000000" pitchFamily="2" charset="2"/>
              </a:rPr>
              <a:t>微体系结构（</a:t>
            </a:r>
            <a:r>
              <a:rPr lang="en-US" altLang="zh-CN" dirty="0">
                <a:latin typeface="Calibri" panose="020F0502020204030204" pitchFamily="34" charset="0"/>
              </a:rPr>
              <a:t> Microarchitecture </a:t>
            </a:r>
            <a:r>
              <a:rPr lang="zh-CN" altLang="en-US" dirty="0" smtClean="0">
                <a:latin typeface="Calibri" panose="020F0502020204030204" pitchFamily="34" charset="0"/>
                <a:sym typeface="Wingdings" panose="05000000000000000000" pitchFamily="2" charset="2"/>
              </a:rPr>
              <a:t>）  </a:t>
            </a:r>
            <a:r>
              <a:rPr lang="en-US" altLang="zh-CN" dirty="0" smtClean="0">
                <a:latin typeface="Calibri" panose="020F0502020204030204" pitchFamily="34" charset="0"/>
                <a:sym typeface="Wingdings" panose="05000000000000000000" pitchFamily="2" charset="2"/>
              </a:rPr>
              <a:t>ISA</a:t>
            </a:r>
            <a:r>
              <a:rPr lang="zh-CN" altLang="en-US" dirty="0" smtClean="0">
                <a:latin typeface="Calibri" panose="020F0502020204030204" pitchFamily="34" charset="0"/>
                <a:sym typeface="Wingdings" panose="05000000000000000000" pitchFamily="2" charset="2"/>
              </a:rPr>
              <a:t>具体实现</a:t>
            </a:r>
            <a:r>
              <a:rPr lang="en-US" altLang="zh-CN" dirty="0" smtClean="0">
                <a:latin typeface="Calibri" panose="020F0502020204030204" pitchFamily="34" charset="0"/>
              </a:rPr>
              <a:t>.</a:t>
            </a:r>
            <a:endParaRPr lang="en-US" altLang="zh-CN" dirty="0">
              <a:latin typeface="Calibri" panose="020F0502020204030204" pitchFamily="34" charset="0"/>
            </a:endParaRPr>
          </a:p>
          <a:p>
            <a:pPr lvl="1"/>
            <a:r>
              <a:rPr lang="en-US" altLang="zh-CN" dirty="0" smtClean="0">
                <a:latin typeface="Calibri" panose="020F0502020204030204" pitchFamily="34" charset="0"/>
              </a:rPr>
              <a:t>ALU</a:t>
            </a:r>
            <a:r>
              <a:rPr lang="zh-CN" altLang="en-US" dirty="0" smtClean="0">
                <a:latin typeface="Calibri" panose="020F0502020204030204" pitchFamily="34" charset="0"/>
              </a:rPr>
              <a:t>实现，控制器实现，</a:t>
            </a:r>
            <a:r>
              <a:rPr lang="en-US" altLang="zh-CN" dirty="0" smtClean="0">
                <a:latin typeface="Calibri" panose="020F0502020204030204" pitchFamily="34" charset="0"/>
              </a:rPr>
              <a:t>Cache</a:t>
            </a:r>
            <a:r>
              <a:rPr lang="zh-CN" altLang="en-US" dirty="0" smtClean="0">
                <a:latin typeface="Calibri" panose="020F0502020204030204" pitchFamily="34" charset="0"/>
              </a:rPr>
              <a:t>组织</a:t>
            </a:r>
            <a:r>
              <a:rPr lang="en-US" altLang="zh-CN" dirty="0" smtClean="0">
                <a:latin typeface="Calibri" panose="020F0502020204030204" pitchFamily="34" charset="0"/>
              </a:rPr>
              <a:t>…</a:t>
            </a:r>
            <a:endParaRPr lang="en-US" altLang="zh-CN" dirty="0">
              <a:latin typeface="Calibri" panose="020F050202020403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3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8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编译参数调整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30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graphicFrame>
        <p:nvGraphicFramePr>
          <p:cNvPr id="60" name="表格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851739"/>
              </p:ext>
            </p:extLst>
          </p:nvPr>
        </p:nvGraphicFramePr>
        <p:xfrm>
          <a:off x="5856052" y="1052736"/>
          <a:ext cx="2736304" cy="5472600"/>
        </p:xfrm>
        <a:graphic>
          <a:graphicData uri="http://schemas.openxmlformats.org/drawingml/2006/table">
            <a:tbl>
              <a:tblPr/>
              <a:tblGrid>
                <a:gridCol w="684076"/>
                <a:gridCol w="684076"/>
                <a:gridCol w="684076"/>
                <a:gridCol w="684076"/>
              </a:tblGrid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4F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4E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4D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4C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4B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4A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49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48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47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46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45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44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43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42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41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40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3F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3E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3D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3C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3B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3A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39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38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37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36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35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34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33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32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31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2F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2E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2D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2C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2B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2A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29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28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27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26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25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24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23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22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21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1F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1E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1D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1C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1B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1A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17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F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E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27363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12313" marR="12313" marT="123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</a:tbl>
          </a:graphicData>
        </a:graphic>
      </p:graphicFrame>
      <p:sp>
        <p:nvSpPr>
          <p:cNvPr id="61" name="Rectangle 12"/>
          <p:cNvSpPr/>
          <p:nvPr/>
        </p:nvSpPr>
        <p:spPr bwMode="auto">
          <a:xfrm>
            <a:off x="5856052" y="5981501"/>
            <a:ext cx="2736304" cy="543835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altLang="zh-CN" b="1" i="0" dirty="0" smtClean="0">
                <a:solidFill>
                  <a:srgbClr val="000000"/>
                </a:solidFill>
                <a:latin typeface="Arial Narrow" pitchFamily="34" charset="0"/>
                <a:ea typeface="+mn-ea"/>
              </a:rPr>
              <a:t>double d[0]</a:t>
            </a:r>
            <a:endParaRPr lang="en-US" b="1" i="0" dirty="0" smtClean="0">
              <a:solidFill>
                <a:srgbClr val="000000"/>
              </a:solidFill>
              <a:latin typeface="Arial Narrow" pitchFamily="34" charset="0"/>
              <a:ea typeface="+mn-ea"/>
            </a:endParaRPr>
          </a:p>
        </p:txBody>
      </p:sp>
      <p:sp>
        <p:nvSpPr>
          <p:cNvPr id="63" name="Rectangle 12"/>
          <p:cNvSpPr/>
          <p:nvPr/>
        </p:nvSpPr>
        <p:spPr bwMode="auto">
          <a:xfrm>
            <a:off x="5856052" y="5437666"/>
            <a:ext cx="2736304" cy="543835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altLang="zh-CN" b="1" i="0" dirty="0" smtClean="0">
                <a:solidFill>
                  <a:srgbClr val="000000"/>
                </a:solidFill>
                <a:latin typeface="Arial Narrow" pitchFamily="34" charset="0"/>
                <a:ea typeface="+mn-ea"/>
              </a:rPr>
              <a:t>d[1]</a:t>
            </a:r>
            <a:endParaRPr lang="en-US" b="1" i="0" dirty="0" smtClean="0">
              <a:solidFill>
                <a:srgbClr val="000000"/>
              </a:solidFill>
              <a:latin typeface="Arial Narrow" pitchFamily="34" charset="0"/>
              <a:ea typeface="+mn-ea"/>
            </a:endParaRPr>
          </a:p>
        </p:txBody>
      </p:sp>
      <p:sp>
        <p:nvSpPr>
          <p:cNvPr id="64" name="Rectangle 12"/>
          <p:cNvSpPr/>
          <p:nvPr/>
        </p:nvSpPr>
        <p:spPr bwMode="auto">
          <a:xfrm>
            <a:off x="5856052" y="4893831"/>
            <a:ext cx="2736304" cy="543835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altLang="zh-CN" b="1" i="0" dirty="0" smtClean="0">
                <a:solidFill>
                  <a:srgbClr val="000000"/>
                </a:solidFill>
                <a:latin typeface="Arial Narrow" pitchFamily="34" charset="0"/>
                <a:ea typeface="+mn-ea"/>
              </a:rPr>
              <a:t>d[2]</a:t>
            </a:r>
            <a:endParaRPr lang="en-US" b="1" i="0" dirty="0" smtClean="0">
              <a:solidFill>
                <a:srgbClr val="000000"/>
              </a:solidFill>
              <a:latin typeface="Arial Narrow" pitchFamily="34" charset="0"/>
              <a:ea typeface="+mn-ea"/>
            </a:endParaRPr>
          </a:p>
        </p:txBody>
      </p:sp>
      <p:sp>
        <p:nvSpPr>
          <p:cNvPr id="65" name="Rectangle 12"/>
          <p:cNvSpPr/>
          <p:nvPr/>
        </p:nvSpPr>
        <p:spPr bwMode="auto">
          <a:xfrm>
            <a:off x="5856052" y="4349997"/>
            <a:ext cx="2736304" cy="551284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altLang="zh-CN" b="1" i="0" dirty="0" smtClean="0">
                <a:solidFill>
                  <a:srgbClr val="000000"/>
                </a:solidFill>
                <a:latin typeface="Arial Narrow" pitchFamily="34" charset="0"/>
                <a:ea typeface="+mn-ea"/>
              </a:rPr>
              <a:t>d[3]</a:t>
            </a:r>
            <a:endParaRPr lang="en-US" b="1" i="0" dirty="0" smtClean="0">
              <a:solidFill>
                <a:srgbClr val="000000"/>
              </a:solidFill>
              <a:latin typeface="Arial Narrow" pitchFamily="34" charset="0"/>
              <a:ea typeface="+mn-ea"/>
            </a:endParaRPr>
          </a:p>
        </p:txBody>
      </p:sp>
      <p:sp>
        <p:nvSpPr>
          <p:cNvPr id="66" name="Rectangle 12"/>
          <p:cNvSpPr/>
          <p:nvPr/>
        </p:nvSpPr>
        <p:spPr bwMode="auto">
          <a:xfrm>
            <a:off x="5856052" y="1053040"/>
            <a:ext cx="2736304" cy="271917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Rectangle 12"/>
          <p:cNvSpPr/>
          <p:nvPr/>
        </p:nvSpPr>
        <p:spPr bwMode="auto">
          <a:xfrm>
            <a:off x="5856052" y="2429449"/>
            <a:ext cx="2736304" cy="271917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float 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f[0]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8" name="Rectangle 12"/>
          <p:cNvSpPr/>
          <p:nvPr/>
        </p:nvSpPr>
        <p:spPr bwMode="auto">
          <a:xfrm>
            <a:off x="5856052" y="2140406"/>
            <a:ext cx="2736304" cy="271917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float 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f[1]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9" name="Rectangle 12"/>
          <p:cNvSpPr/>
          <p:nvPr/>
        </p:nvSpPr>
        <p:spPr bwMode="auto">
          <a:xfrm>
            <a:off x="5856052" y="1868488"/>
            <a:ext cx="2736304" cy="271917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float 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f[2]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0" name="Rectangle 12"/>
          <p:cNvSpPr/>
          <p:nvPr/>
        </p:nvSpPr>
        <p:spPr bwMode="auto">
          <a:xfrm>
            <a:off x="5856052" y="1596570"/>
            <a:ext cx="2736304" cy="271917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float 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f[3]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Rectangle 12"/>
          <p:cNvSpPr/>
          <p:nvPr/>
        </p:nvSpPr>
        <p:spPr bwMode="auto">
          <a:xfrm>
            <a:off x="5856052" y="3789036"/>
            <a:ext cx="1368152" cy="271917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sz="1600" b="1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S[0][0]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2" name="Rectangle 12"/>
          <p:cNvSpPr/>
          <p:nvPr/>
        </p:nvSpPr>
        <p:spPr bwMode="auto">
          <a:xfrm>
            <a:off x="7224204" y="3517117"/>
            <a:ext cx="1368152" cy="271917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sz="1600" b="1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S[0][1]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Rectangle 12"/>
          <p:cNvSpPr/>
          <p:nvPr/>
        </p:nvSpPr>
        <p:spPr bwMode="auto">
          <a:xfrm>
            <a:off x="5856052" y="2697053"/>
            <a:ext cx="1368152" cy="271917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sz="1600" b="1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S[2][2]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Rectangle 12"/>
          <p:cNvSpPr/>
          <p:nvPr/>
        </p:nvSpPr>
        <p:spPr bwMode="auto">
          <a:xfrm>
            <a:off x="5856052" y="1327220"/>
            <a:ext cx="684076" cy="271917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sz="2400" b="1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lang="zh-CN" altLang="zh-CN" sz="40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Rectangle 12"/>
          <p:cNvSpPr/>
          <p:nvPr/>
        </p:nvSpPr>
        <p:spPr bwMode="auto">
          <a:xfrm>
            <a:off x="7224204" y="1320733"/>
            <a:ext cx="1368152" cy="271917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sz="1600" b="1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Short </a:t>
            </a:r>
            <a:r>
              <a:rPr lang="en-US" altLang="zh-CN" sz="16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Rectangle 12"/>
          <p:cNvSpPr/>
          <p:nvPr/>
        </p:nvSpPr>
        <p:spPr bwMode="auto">
          <a:xfrm>
            <a:off x="7224204" y="2703523"/>
            <a:ext cx="1368152" cy="271917"/>
          </a:xfrm>
          <a:prstGeom prst="rect">
            <a:avLst/>
          </a:prstGeom>
          <a:solidFill>
            <a:schemeClr val="bg1">
              <a:alpha val="5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sz="1600" b="1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S[2][1]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Rectangle 4"/>
          <p:cNvSpPr>
            <a:spLocks/>
          </p:cNvSpPr>
          <p:nvPr/>
        </p:nvSpPr>
        <p:spPr bwMode="auto">
          <a:xfrm>
            <a:off x="532891" y="1052728"/>
            <a:ext cx="5119229" cy="5472604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/>
          <a:lstStyle/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11 	    f[0]=1.1;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/>
                <a:ea typeface="宋体"/>
                <a:cs typeface="Times New Roman"/>
              </a:rPr>
              <a:t>0x0040134A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mov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0x403028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,%eax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 smtClean="0">
                <a:latin typeface="Courier New"/>
                <a:ea typeface="宋体"/>
                <a:cs typeface="Times New Roman"/>
              </a:rPr>
              <a:t>0x0040134F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mov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   %eax,</a:t>
            </a:r>
            <a:r>
              <a:rPr lang="en-US" altLang="zh-CN" b="1" kern="0" dirty="0">
                <a:solidFill>
                  <a:srgbClr val="FF9999"/>
                </a:solidFill>
                <a:latin typeface="Courier New"/>
                <a:ea typeface="宋体"/>
                <a:cs typeface="Times New Roman"/>
              </a:rPr>
              <a:t>0x38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(%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)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endParaRPr lang="en-US" altLang="zh-CN" b="1" kern="0" dirty="0" smtClean="0">
              <a:solidFill>
                <a:srgbClr val="FF0000"/>
              </a:solidFill>
              <a:latin typeface="Courier New"/>
              <a:ea typeface="宋体"/>
              <a:cs typeface="Times New Roman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16 	    d[0]=1.1;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 smtClean="0">
                <a:latin typeface="Courier New"/>
                <a:ea typeface="宋体"/>
                <a:cs typeface="Times New Roman"/>
              </a:rPr>
              <a:t>0x0040136F</a:t>
            </a:r>
            <a:r>
              <a:rPr lang="en-US" altLang="zh-CN" b="1" kern="0" dirty="0" smtClean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 smtClean="0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fldl</a:t>
            </a:r>
            <a:r>
              <a:rPr lang="en-US" altLang="zh-CN" b="1" kern="0" dirty="0" smtClean="0">
                <a:latin typeface="Courier New"/>
                <a:ea typeface="宋体"/>
                <a:cs typeface="Times New Roman"/>
              </a:rPr>
              <a:t>   0x403030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 smtClean="0">
                <a:latin typeface="Courier New"/>
                <a:ea typeface="宋体"/>
                <a:cs typeface="Times New Roman"/>
              </a:rPr>
              <a:t>0x00401375</a:t>
            </a:r>
            <a:r>
              <a:rPr lang="en-US" altLang="zh-CN" b="1" kern="0" dirty="0" smtClean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fstpl</a:t>
            </a:r>
            <a:r>
              <a:rPr lang="en-US" altLang="zh-CN" b="1" kern="0" dirty="0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 smtClean="0"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 smtClean="0">
                <a:solidFill>
                  <a:srgbClr val="00B050"/>
                </a:solidFill>
                <a:latin typeface="Courier New"/>
                <a:ea typeface="宋体"/>
                <a:cs typeface="Times New Roman"/>
              </a:rPr>
              <a:t>(%</a:t>
            </a:r>
            <a:r>
              <a:rPr lang="en-US" altLang="zh-CN" b="1" kern="0" dirty="0" err="1" smtClean="0">
                <a:solidFill>
                  <a:srgbClr val="00B050"/>
                </a:solidFill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kern="0" dirty="0" smtClean="0">
                <a:solidFill>
                  <a:srgbClr val="00B050"/>
                </a:solidFill>
                <a:latin typeface="Courier New"/>
                <a:ea typeface="宋体"/>
                <a:cs typeface="Times New Roman"/>
              </a:rPr>
              <a:t>)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endParaRPr lang="en-US" altLang="zh-CN" b="1" kern="0" dirty="0" smtClean="0">
              <a:latin typeface="Courier New"/>
              <a:ea typeface="宋体"/>
              <a:cs typeface="Times New Roman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16 	    d[0]=1.1;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/>
                <a:ea typeface="宋体"/>
                <a:cs typeface="Times New Roman"/>
              </a:rPr>
              <a:t>0x0040136F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mov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   $0x9999999a,%eax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/>
                <a:ea typeface="宋体"/>
                <a:cs typeface="Times New Roman"/>
              </a:rPr>
              <a:t>0x00401374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mov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   $0x3ff19999,%edx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/>
                <a:ea typeface="宋体"/>
                <a:cs typeface="Times New Roman"/>
              </a:rPr>
              <a:t>0x00401379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mov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   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eax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,</a:t>
            </a:r>
            <a:r>
              <a:rPr lang="en-US" altLang="zh-CN" b="1" kern="0" dirty="0">
                <a:solidFill>
                  <a:srgbClr val="00B050"/>
                </a:solidFill>
                <a:latin typeface="Courier New"/>
                <a:ea typeface="宋体"/>
                <a:cs typeface="Times New Roman"/>
              </a:rPr>
              <a:t>(%</a:t>
            </a:r>
            <a:r>
              <a:rPr lang="en-US" altLang="zh-CN" b="1" kern="0" dirty="0" err="1">
                <a:solidFill>
                  <a:srgbClr val="00B050"/>
                </a:solidFill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kern="0" dirty="0">
                <a:solidFill>
                  <a:srgbClr val="00B050"/>
                </a:solidFill>
                <a:latin typeface="Courier New"/>
                <a:ea typeface="宋体"/>
                <a:cs typeface="Times New Roman"/>
              </a:rPr>
              <a:t>)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/>
                <a:ea typeface="宋体"/>
                <a:cs typeface="Times New Roman"/>
              </a:rPr>
              <a:t>0x0040137C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mov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   %edx,0x4(%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)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17 	    d[3]=3.3;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/>
                <a:ea typeface="宋体"/>
                <a:cs typeface="Times New Roman"/>
              </a:rPr>
              <a:t>0x00401380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mov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   $0x66666666,%eax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/>
                <a:ea typeface="宋体"/>
                <a:cs typeface="Times New Roman"/>
              </a:rPr>
              <a:t>0x00401385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mov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   $0x400a6666,%edx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/>
                <a:ea typeface="宋体"/>
                <a:cs typeface="Times New Roman"/>
              </a:rPr>
              <a:t>0x0040138A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mov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   %eax,0x18(%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)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/>
                <a:ea typeface="宋体"/>
                <a:cs typeface="Times New Roman"/>
              </a:rPr>
              <a:t>0x0040138E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mov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   %edx,0x1c(%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888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简单内存变量寻址方式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简单变量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/>
              <a:t>位移 </a:t>
            </a:r>
            <a:r>
              <a:rPr lang="en-US" altLang="zh-CN" dirty="0"/>
              <a:t>/ </a:t>
            </a:r>
            <a:r>
              <a:rPr lang="zh-CN" altLang="en-US" dirty="0"/>
              <a:t>基址  </a:t>
            </a:r>
            <a:endParaRPr lang="en-US" altLang="zh-CN" dirty="0"/>
          </a:p>
          <a:p>
            <a:pPr marL="469900" lvl="1" indent="0">
              <a:lnSpc>
                <a:spcPts val="2200"/>
              </a:lnSpc>
              <a:spcAft>
                <a:spcPts val="0"/>
              </a:spcAft>
              <a:buNone/>
            </a:pPr>
            <a:r>
              <a:rPr lang="en-US" altLang="zh-CN" b="1" dirty="0" err="1">
                <a:latin typeface="Courier New"/>
                <a:ea typeface="宋体"/>
                <a:cs typeface="Times New Roman"/>
              </a:rPr>
              <a:t>mov</a:t>
            </a:r>
            <a:r>
              <a:rPr lang="en-US" altLang="zh-CN" b="1" dirty="0" err="1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b</a:t>
            </a:r>
            <a:r>
              <a:rPr lang="en-US" altLang="zh-CN" b="1" dirty="0">
                <a:latin typeface="Courier New"/>
                <a:ea typeface="宋体"/>
                <a:cs typeface="Times New Roman"/>
              </a:rPr>
              <a:t>   $0x4,</a:t>
            </a:r>
            <a:r>
              <a:rPr lang="en-US" altLang="zh-CN" b="1" dirty="0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0x4b(%</a:t>
            </a:r>
            <a:r>
              <a:rPr lang="en-US" altLang="zh-CN" b="1" dirty="0" err="1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dirty="0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)</a:t>
            </a:r>
            <a:r>
              <a:rPr lang="en-US" altLang="zh-CN" i="1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i="1" dirty="0" smtClean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/>
                <a:ea typeface="宋体"/>
                <a:cs typeface="Times New Roman"/>
              </a:rPr>
              <a:t>#char c=4;</a:t>
            </a:r>
          </a:p>
          <a:p>
            <a:pPr marL="469900" lvl="1" indent="0">
              <a:lnSpc>
                <a:spcPts val="2200"/>
              </a:lnSpc>
              <a:spcAft>
                <a:spcPts val="0"/>
              </a:spcAft>
              <a:buNone/>
            </a:pPr>
            <a:r>
              <a:rPr lang="en-US" altLang="zh-CN" b="1" dirty="0" err="1">
                <a:latin typeface="Courier New"/>
                <a:ea typeface="宋体"/>
                <a:cs typeface="Times New Roman"/>
              </a:rPr>
              <a:t>mov</a:t>
            </a:r>
            <a:r>
              <a:rPr lang="en-US" altLang="zh-CN" b="1" dirty="0" err="1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w</a:t>
            </a:r>
            <a:r>
              <a:rPr lang="en-US" altLang="zh-CN" b="1" dirty="0">
                <a:latin typeface="Courier New"/>
                <a:ea typeface="宋体"/>
                <a:cs typeface="Times New Roman"/>
              </a:rPr>
              <a:t>   $0x5,</a:t>
            </a:r>
            <a:r>
              <a:rPr lang="en-US" altLang="zh-CN" b="1" dirty="0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0x48(%</a:t>
            </a:r>
            <a:r>
              <a:rPr lang="en-US" altLang="zh-CN" b="1" dirty="0" err="1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dirty="0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)</a:t>
            </a:r>
            <a:r>
              <a:rPr lang="en-US" altLang="zh-CN" i="1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i="1" dirty="0" smtClean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/>
                <a:ea typeface="宋体"/>
                <a:cs typeface="Times New Roman"/>
              </a:rPr>
              <a:t>#short j=5</a:t>
            </a:r>
            <a:r>
              <a:rPr lang="en-US" altLang="zh-CN" b="1" i="1" dirty="0">
                <a:solidFill>
                  <a:schemeClr val="bg2">
                    <a:lumMod val="75000"/>
                  </a:schemeClr>
                </a:solidFill>
                <a:latin typeface="Courier New"/>
                <a:ea typeface="宋体"/>
                <a:cs typeface="Times New Roman"/>
              </a:rPr>
              <a:t>;</a:t>
            </a:r>
          </a:p>
          <a:p>
            <a:pPr marL="469900" lvl="1" indent="0">
              <a:lnSpc>
                <a:spcPts val="2200"/>
              </a:lnSpc>
              <a:spcAft>
                <a:spcPts val="0"/>
              </a:spcAft>
              <a:buNone/>
            </a:pPr>
            <a:r>
              <a:rPr lang="en-US" altLang="zh-CN" b="1" dirty="0" err="1" smtClean="0">
                <a:latin typeface="Courier New"/>
                <a:ea typeface="宋体"/>
                <a:cs typeface="Times New Roman"/>
              </a:rPr>
              <a:t>mov</a:t>
            </a:r>
            <a:r>
              <a:rPr lang="en-US" altLang="zh-CN" b="1" dirty="0" err="1" smtClean="0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l</a:t>
            </a:r>
            <a:r>
              <a:rPr lang="en-US" altLang="zh-CN" b="1" dirty="0" smtClean="0">
                <a:latin typeface="Courier New"/>
                <a:ea typeface="宋体"/>
                <a:cs typeface="Times New Roman"/>
              </a:rPr>
              <a:t>   </a:t>
            </a:r>
            <a:r>
              <a:rPr lang="en-US" altLang="zh-CN" b="1" dirty="0">
                <a:latin typeface="Courier New"/>
                <a:ea typeface="宋体"/>
                <a:cs typeface="Times New Roman"/>
              </a:rPr>
              <a:t>$0x1,</a:t>
            </a:r>
            <a:r>
              <a:rPr lang="en-US" altLang="zh-CN" b="1" dirty="0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0x4c(%</a:t>
            </a:r>
            <a:r>
              <a:rPr lang="en-US" altLang="zh-CN" b="1" dirty="0" err="1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dirty="0" smtClean="0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)	</a:t>
            </a:r>
            <a: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/>
                <a:ea typeface="宋体"/>
                <a:cs typeface="Times New Roman"/>
              </a:rPr>
              <a:t>#</a:t>
            </a:r>
            <a:r>
              <a:rPr lang="en-US" altLang="zh-CN" b="1" i="1" dirty="0" err="1">
                <a:solidFill>
                  <a:schemeClr val="bg2">
                    <a:lumMod val="75000"/>
                  </a:schemeClr>
                </a:solidFill>
                <a:latin typeface="Courier New"/>
                <a:ea typeface="宋体"/>
                <a:cs typeface="Times New Roman"/>
              </a:rPr>
              <a:t>int</a:t>
            </a:r>
            <a:r>
              <a:rPr lang="en-US" altLang="zh-CN" b="1" i="1" dirty="0">
                <a:solidFill>
                  <a:schemeClr val="bg2">
                    <a:lumMod val="75000"/>
                  </a:schemeClr>
                </a:solidFill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i="1" dirty="0" err="1">
                <a:solidFill>
                  <a:schemeClr val="bg2">
                    <a:lumMod val="75000"/>
                  </a:schemeClr>
                </a:solidFill>
                <a:latin typeface="Courier New"/>
                <a:ea typeface="宋体"/>
                <a:cs typeface="Times New Roman"/>
              </a:rPr>
              <a:t>i</a:t>
            </a:r>
            <a:r>
              <a:rPr lang="en-US" altLang="zh-CN" b="1" i="1" dirty="0">
                <a:solidFill>
                  <a:schemeClr val="bg2">
                    <a:lumMod val="75000"/>
                  </a:schemeClr>
                </a:solidFill>
                <a:latin typeface="Courier New"/>
                <a:ea typeface="宋体"/>
                <a:cs typeface="Times New Roman"/>
              </a:rPr>
              <a:t>=1;</a:t>
            </a:r>
          </a:p>
          <a:p>
            <a:pPr marL="469900" lvl="1" indent="0">
              <a:lnSpc>
                <a:spcPts val="2200"/>
              </a:lnSpc>
              <a:spcAft>
                <a:spcPts val="0"/>
              </a:spcAft>
              <a:buNone/>
            </a:pPr>
            <a:r>
              <a:rPr lang="en-US" altLang="zh-CN" b="1" dirty="0" err="1" smtClean="0">
                <a:latin typeface="Courier New"/>
                <a:ea typeface="宋体"/>
                <a:cs typeface="Times New Roman"/>
              </a:rPr>
              <a:t>mov</a:t>
            </a:r>
            <a:r>
              <a:rPr lang="en-US" altLang="zh-CN" b="1" dirty="0" smtClean="0"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b="1" dirty="0">
                <a:latin typeface="Courier New"/>
                <a:ea typeface="宋体"/>
                <a:cs typeface="Times New Roman"/>
              </a:rPr>
              <a:t>%eax,</a:t>
            </a:r>
            <a:r>
              <a:rPr lang="en-US" altLang="zh-CN" b="1" dirty="0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0x38(%</a:t>
            </a:r>
            <a:r>
              <a:rPr lang="en-US" altLang="zh-CN" b="1" dirty="0" err="1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dirty="0" smtClean="0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)</a:t>
            </a:r>
            <a:r>
              <a:rPr lang="en-US" altLang="zh-CN" b="1" dirty="0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dirty="0" smtClean="0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/>
                <a:ea typeface="宋体"/>
                <a:cs typeface="Times New Roman"/>
              </a:rPr>
              <a:t>#</a:t>
            </a:r>
            <a:r>
              <a:rPr lang="en-US" altLang="zh-CN" b="1" i="1" dirty="0">
                <a:solidFill>
                  <a:schemeClr val="bg2">
                    <a:lumMod val="75000"/>
                  </a:schemeClr>
                </a:solidFill>
                <a:latin typeface="Courier New"/>
                <a:ea typeface="宋体"/>
                <a:cs typeface="Times New Roman"/>
              </a:rPr>
              <a:t>float f[0]=1.1;</a:t>
            </a:r>
          </a:p>
          <a:p>
            <a:pPr marL="469900" lvl="1" indent="0">
              <a:lnSpc>
                <a:spcPts val="2200"/>
              </a:lnSpc>
              <a:spcAft>
                <a:spcPts val="0"/>
              </a:spcAft>
              <a:buNone/>
            </a:pPr>
            <a:r>
              <a:rPr lang="en-US" altLang="zh-CN" b="1" dirty="0" err="1" smtClean="0">
                <a:latin typeface="Courier New"/>
                <a:ea typeface="宋体"/>
                <a:cs typeface="Times New Roman"/>
              </a:rPr>
              <a:t>mov</a:t>
            </a:r>
            <a:r>
              <a:rPr lang="en-US" altLang="zh-CN" b="1" dirty="0" err="1" smtClean="0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w</a:t>
            </a:r>
            <a:r>
              <a:rPr lang="en-US" altLang="zh-CN" b="1" dirty="0" smtClean="0">
                <a:latin typeface="Courier New"/>
                <a:ea typeface="宋体"/>
                <a:cs typeface="Times New Roman"/>
              </a:rPr>
              <a:t>   $0x2,</a:t>
            </a:r>
            <a:r>
              <a:rPr lang="en-US" altLang="zh-CN" b="1" dirty="0" smtClean="0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0x26(%</a:t>
            </a:r>
            <a:r>
              <a:rPr lang="en-US" altLang="zh-CN" b="1" dirty="0" err="1" smtClean="0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dirty="0" smtClean="0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)</a:t>
            </a:r>
            <a:r>
              <a:rPr lang="en-US" altLang="zh-CN" i="1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i="1" dirty="0" smtClean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/>
                <a:ea typeface="宋体"/>
                <a:cs typeface="Times New Roman"/>
              </a:rPr>
              <a:t>#short s[0</a:t>
            </a:r>
            <a:r>
              <a:rPr lang="en-US" altLang="zh-CN" b="1" i="1" dirty="0">
                <a:solidFill>
                  <a:schemeClr val="bg2">
                    <a:lumMod val="75000"/>
                  </a:schemeClr>
                </a:solidFill>
                <a:latin typeface="Courier New"/>
                <a:ea typeface="宋体"/>
                <a:cs typeface="Times New Roman"/>
              </a:rPr>
              <a:t>][0]=2;</a:t>
            </a:r>
          </a:p>
          <a:p>
            <a:pPr marL="469900" lvl="1" indent="0">
              <a:lnSpc>
                <a:spcPts val="2200"/>
              </a:lnSpc>
              <a:spcAft>
                <a:spcPts val="0"/>
              </a:spcAft>
              <a:buNone/>
            </a:pPr>
            <a:r>
              <a:rPr lang="en-US" altLang="zh-CN" b="1" dirty="0" err="1" smtClean="0">
                <a:latin typeface="Courier New"/>
                <a:ea typeface="宋体"/>
                <a:cs typeface="Times New Roman"/>
              </a:rPr>
              <a:t>fstp</a:t>
            </a:r>
            <a:r>
              <a:rPr lang="en-US" altLang="zh-CN" b="1" dirty="0" err="1" smtClean="0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l</a:t>
            </a:r>
            <a:r>
              <a:rPr lang="en-US" altLang="zh-CN" b="1" dirty="0" smtClean="0">
                <a:latin typeface="Courier New"/>
                <a:ea typeface="宋体"/>
                <a:cs typeface="Times New Roman"/>
              </a:rPr>
              <a:t>  </a:t>
            </a:r>
            <a:r>
              <a:rPr lang="en-US" altLang="zh-CN" b="1" dirty="0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(%</a:t>
            </a:r>
            <a:r>
              <a:rPr lang="en-US" altLang="zh-CN" b="1" dirty="0" err="1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dirty="0" smtClean="0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) </a:t>
            </a:r>
            <a:r>
              <a:rPr lang="en-US" altLang="zh-CN" b="1" dirty="0" smtClean="0">
                <a:latin typeface="Courier New"/>
                <a:ea typeface="宋体"/>
                <a:cs typeface="Times New Roman"/>
              </a:rPr>
              <a:t>			</a:t>
            </a:r>
            <a: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/>
                <a:ea typeface="宋体"/>
                <a:cs typeface="Times New Roman"/>
              </a:rPr>
              <a:t>#double d[0</a:t>
            </a:r>
            <a:r>
              <a:rPr lang="en-US" altLang="zh-CN" b="1" i="1" dirty="0">
                <a:solidFill>
                  <a:schemeClr val="bg2">
                    <a:lumMod val="75000"/>
                  </a:schemeClr>
                </a:solidFill>
                <a:latin typeface="Courier New"/>
                <a:ea typeface="宋体"/>
                <a:cs typeface="Times New Roman"/>
              </a:rPr>
              <a:t>]=1.1;</a:t>
            </a:r>
          </a:p>
          <a:p>
            <a:pPr marL="0" indent="0">
              <a:lnSpc>
                <a:spcPts val="2200"/>
              </a:lnSpc>
              <a:spcAft>
                <a:spcPts val="0"/>
              </a:spcAft>
              <a:buNone/>
            </a:pPr>
            <a:endParaRPr lang="en-US" altLang="zh-CN" b="1" dirty="0">
              <a:solidFill>
                <a:srgbClr val="0000FF"/>
              </a:solidFill>
              <a:latin typeface="Courier New"/>
              <a:ea typeface="宋体"/>
              <a:cs typeface="Times New Roman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31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85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一维数组变量寻址方式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32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251520" y="1002829"/>
            <a:ext cx="5472374" cy="5472608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/>
          <a:lstStyle/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 smtClean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1  </a:t>
            </a:r>
            <a:r>
              <a:rPr lang="en-US" altLang="zh-CN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</a:t>
            </a:r>
            <a:r>
              <a:rPr lang="en-US" altLang="zh-CN" kern="0" dirty="0" err="1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stdio.h</a:t>
            </a:r>
            <a:r>
              <a:rPr lang="en-US" altLang="zh-CN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2  </a:t>
            </a:r>
            <a:r>
              <a:rPr lang="en-US" altLang="zh-CN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3 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4      </a:t>
            </a:r>
            <a:r>
              <a:rPr lang="en-US" altLang="zh-CN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5      </a:t>
            </a:r>
            <a:r>
              <a:rPr lang="en-US" altLang="zh-CN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char </a:t>
            </a: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array_8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256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6      </a:t>
            </a:r>
            <a:r>
              <a:rPr lang="en-US" altLang="zh-CN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short </a:t>
            </a: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array_16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256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7      </a:t>
            </a:r>
            <a:r>
              <a:rPr lang="en-US" altLang="zh-CN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array_32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256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8      </a:t>
            </a:r>
            <a:r>
              <a:rPr lang="en-US" altLang="zh-CN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array_64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256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9      array_8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      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array_8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b="1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en-US" altLang="zh-CN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11      array_16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12      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array_16</a:t>
            </a:r>
            <a:r>
              <a:rPr lang="en-US" altLang="zh-CN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b="1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b="1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13      array_32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14      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array_32</a:t>
            </a:r>
            <a:r>
              <a:rPr lang="en-US" altLang="zh-CN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b="1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]=-</a:t>
            </a:r>
            <a:r>
              <a:rPr lang="en-US" altLang="zh-CN" b="1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15      array_64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1.1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16      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array_64</a:t>
            </a:r>
            <a:r>
              <a:rPr lang="en-US" altLang="zh-CN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b="1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1.1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17      </a:t>
            </a:r>
            <a:r>
              <a:rPr lang="en-US" altLang="zh-CN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 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18 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19  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5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一维数组变量寻址方式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33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251754" y="1164474"/>
            <a:ext cx="8208678" cy="4928822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/>
          <a:lstStyle/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9      array_8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0x00401345</a:t>
            </a:r>
            <a:r>
              <a:rPr lang="en-US" altLang="zh-CN" b="1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i="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movb</a:t>
            </a:r>
            <a:r>
              <a:rPr lang="en-US" altLang="zh-CN" b="1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$0x1,</a:t>
            </a:r>
            <a:r>
              <a:rPr lang="en-US" altLang="zh-CN" b="1" i="0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0xe0c</a:t>
            </a:r>
            <a:r>
              <a:rPr lang="en-US" altLang="zh-CN" b="1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(%</a:t>
            </a:r>
            <a:r>
              <a:rPr lang="en-US" altLang="zh-CN" b="1" i="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en-US" altLang="zh-CN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	</a:t>
            </a:r>
            <a:r>
              <a:rPr lang="en-US" altLang="zh-CN" b="1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b="1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首地址</a:t>
            </a:r>
            <a:r>
              <a:rPr lang="en-US" altLang="zh-CN" b="1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esp+</a:t>
            </a:r>
            <a:r>
              <a:rPr lang="en-US" altLang="zh-CN" b="1" i="0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0xe0c</a:t>
            </a:r>
            <a:endParaRPr lang="en-US" altLang="zh-CN" b="1" i="0" kern="0" dirty="0">
              <a:solidFill>
                <a:schemeClr val="bg2">
                  <a:lumMod val="75000"/>
                </a:schemeClr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endParaRPr lang="en-US" altLang="zh-CN" b="1" kern="0" dirty="0" smtClean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     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array_8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0x0040134D</a:t>
            </a:r>
            <a:r>
              <a:rPr lang="en-US" altLang="zh-CN" b="1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lea    </a:t>
            </a:r>
            <a:r>
              <a:rPr lang="en-US" altLang="zh-CN" b="1" i="0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0xe0c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(%</a:t>
            </a:r>
            <a:r>
              <a:rPr lang="en-US" altLang="zh-CN" b="1" i="0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),%</a:t>
            </a:r>
            <a:r>
              <a:rPr lang="en-US" altLang="zh-CN" b="1" i="0" kern="0" dirty="0" err="1" smtClean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edx</a:t>
            </a:r>
            <a:r>
              <a:rPr lang="en-US" altLang="zh-CN" b="1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b="1" kern="0" dirty="0" err="1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edx</a:t>
            </a:r>
            <a:r>
              <a:rPr lang="en-US" altLang="zh-CN" b="1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=&amp;</a:t>
            </a:r>
            <a:r>
              <a:rPr lang="en-US" altLang="zh-CN" b="1" kern="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array_8[0]</a:t>
            </a: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0x00401354</a:t>
            </a:r>
            <a:r>
              <a:rPr lang="en-US" altLang="zh-CN" b="1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i="0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0xf0c(%</a:t>
            </a:r>
            <a:r>
              <a:rPr lang="en-US" altLang="zh-CN" b="1" i="0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),%</a:t>
            </a:r>
            <a:r>
              <a:rPr lang="en-US" altLang="zh-CN" b="1" i="0" kern="0" dirty="0" err="1" smtClean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eax</a:t>
            </a:r>
            <a:r>
              <a:rPr lang="en-US" altLang="zh-CN" b="1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b="1" kern="0" dirty="0" err="1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eax</a:t>
            </a:r>
            <a:r>
              <a:rPr lang="en-US" altLang="zh-CN" b="1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b="1" kern="0" dirty="0" err="1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endParaRPr lang="en-US" altLang="zh-CN" b="1" i="0" kern="0" dirty="0">
              <a:solidFill>
                <a:schemeClr val="bg2">
                  <a:lumMod val="75000"/>
                </a:schemeClr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0x0040135B</a:t>
            </a:r>
            <a:r>
              <a:rPr lang="en-US" altLang="zh-CN" b="1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add    %</a:t>
            </a:r>
            <a:r>
              <a:rPr lang="en-US" altLang="zh-CN" b="1" i="0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edx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,%</a:t>
            </a:r>
            <a:r>
              <a:rPr lang="en-US" altLang="zh-CN" b="1" i="0" kern="0" dirty="0" err="1" smtClean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eax</a:t>
            </a:r>
            <a:r>
              <a:rPr lang="en-US" altLang="zh-CN" b="1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b="1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b="1" kern="0" dirty="0" err="1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eax</a:t>
            </a:r>
            <a:r>
              <a:rPr lang="en-US" altLang="zh-CN" b="1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b="1" kern="0" dirty="0" err="1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edx+i</a:t>
            </a:r>
            <a:r>
              <a:rPr lang="en-US" altLang="zh-CN" b="1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b="1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最终地址</a:t>
            </a:r>
            <a:endParaRPr lang="en-US" altLang="zh-CN" b="1" i="0" kern="0" dirty="0">
              <a:solidFill>
                <a:schemeClr val="bg2">
                  <a:lumMod val="75000"/>
                </a:schemeClr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0x0040135D</a:t>
            </a:r>
            <a:r>
              <a:rPr lang="en-US" altLang="zh-CN" b="1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i="0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movb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$0xff,(%</a:t>
            </a:r>
            <a:r>
              <a:rPr lang="en-US" altLang="zh-CN" b="1" i="0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eax</a:t>
            </a:r>
            <a:r>
              <a:rPr lang="en-US" altLang="zh-CN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b="1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b="1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b="1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赋值</a:t>
            </a:r>
            <a:endParaRPr lang="en-US" altLang="zh-CN" b="1" i="0" kern="0" dirty="0">
              <a:solidFill>
                <a:schemeClr val="bg2">
                  <a:lumMod val="75000"/>
                </a:schemeClr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endParaRPr lang="en-US" altLang="zh-CN" b="1" kern="0" dirty="0" smtClean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11      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array_16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0x00401360</a:t>
            </a:r>
            <a:r>
              <a:rPr lang="en-US" altLang="zh-CN" b="1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i="0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movw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$0x2,</a:t>
            </a:r>
            <a:r>
              <a:rPr lang="en-US" altLang="zh-CN" b="1" i="0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0xc0c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(%</a:t>
            </a:r>
            <a:r>
              <a:rPr lang="en-US" altLang="zh-CN" b="1" i="0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en-US" altLang="zh-CN" b="1" i="0" kern="0" dirty="0" smtClean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b="1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	</a:t>
            </a:r>
            <a:r>
              <a:rPr lang="en-US" altLang="zh-CN" b="1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b="1" kern="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首</a:t>
            </a:r>
            <a:r>
              <a:rPr lang="zh-CN" altLang="en-US" b="1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地址</a:t>
            </a:r>
            <a:r>
              <a:rPr lang="en-US" altLang="zh-CN" b="1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=esp+</a:t>
            </a:r>
            <a:r>
              <a:rPr lang="en-US" altLang="zh-CN" b="1" i="0" kern="0" dirty="0" smtClean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0xc0c</a:t>
            </a:r>
            <a:endParaRPr lang="en-US" altLang="zh-CN" b="1" i="0" kern="0" dirty="0">
              <a:solidFill>
                <a:schemeClr val="bg2">
                  <a:lumMod val="75000"/>
                </a:schemeClr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endParaRPr lang="en-US" altLang="zh-CN" b="1" kern="0" dirty="0" smtClean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12      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array_16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-2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0x0040136A</a:t>
            </a:r>
            <a:r>
              <a:rPr lang="en-US" altLang="zh-CN" b="1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i="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en-US" altLang="zh-CN" b="1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0xf0c(%</a:t>
            </a:r>
            <a:r>
              <a:rPr lang="en-US" altLang="zh-CN" b="1" i="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en-US" altLang="zh-CN" b="1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),%</a:t>
            </a:r>
            <a:r>
              <a:rPr lang="en-US" altLang="zh-CN" b="1" i="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eax</a:t>
            </a:r>
            <a:r>
              <a:rPr lang="en-US" altLang="zh-CN" b="1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b="1" kern="0" dirty="0" err="1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eax</a:t>
            </a:r>
            <a:r>
              <a:rPr lang="en-US" altLang="zh-CN" b="1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b="1" kern="0" dirty="0" err="1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endParaRPr lang="en-US" altLang="zh-CN" b="1" i="0" kern="0" dirty="0">
              <a:solidFill>
                <a:schemeClr val="bg2">
                  <a:lumMod val="75000"/>
                </a:schemeClr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0x00401371</a:t>
            </a:r>
            <a:r>
              <a:rPr lang="en-US" altLang="zh-CN" b="1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i="0" u="sng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movw</a:t>
            </a:r>
            <a:r>
              <a:rPr lang="en-US" altLang="zh-CN" b="1" i="0" u="sng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$0xfffe,</a:t>
            </a:r>
            <a:r>
              <a:rPr lang="en-US" altLang="zh-CN" b="1" i="0" u="sng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0xc0c</a:t>
            </a:r>
            <a:r>
              <a:rPr lang="en-US" altLang="zh-CN" b="1" i="0" u="sng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(%esp,%eax,2</a:t>
            </a:r>
            <a:r>
              <a:rPr lang="en-US" altLang="zh-CN" b="1" i="0" u="sng" kern="0" dirty="0" smtClean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>
              <a:lnSpc>
                <a:spcPts val="2000"/>
              </a:lnSpc>
              <a:spcAft>
                <a:spcPts val="0"/>
              </a:spcAft>
            </a:pPr>
            <a:endParaRPr lang="en-US" altLang="zh-CN" b="1" kern="0" dirty="0" smtClean="0">
              <a:solidFill>
                <a:schemeClr val="bg2">
                  <a:lumMod val="75000"/>
                </a:schemeClr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</a:t>
            </a:r>
            <a:r>
              <a:rPr lang="zh-CN" altLang="en-US" b="1" kern="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实际地址</a:t>
            </a:r>
            <a:r>
              <a:rPr lang="en-US" altLang="zh-CN" b="1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b="1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首地址</a:t>
            </a:r>
            <a:r>
              <a:rPr lang="en-US" altLang="zh-CN" b="1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b="1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偏移</a:t>
            </a:r>
            <a:r>
              <a:rPr lang="en-US" altLang="zh-CN" b="1" kern="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b="1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esp+0xc0c+i</a:t>
            </a:r>
            <a:r>
              <a:rPr lang="zh-CN" altLang="en-US" b="1" kern="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b="1" kern="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</a:p>
          <a:p>
            <a:pPr algn="l">
              <a:lnSpc>
                <a:spcPts val="2000"/>
              </a:lnSpc>
              <a:spcAft>
                <a:spcPts val="0"/>
              </a:spcAft>
            </a:pPr>
            <a:endParaRPr lang="en-US" altLang="zh-CN" b="1" i="0" kern="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endParaRPr lang="zh-CN" altLang="zh-CN" b="1" i="0" kern="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55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一维数组变量寻址方式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34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251754" y="1164474"/>
            <a:ext cx="8208678" cy="5549088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/>
          <a:lstStyle/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13      array_32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i="0" kern="0" dirty="0" smtClean="0">
                <a:solidFill>
                  <a:srgbClr val="00206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0x0040137B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i="0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movl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$0x3,</a:t>
            </a:r>
            <a:r>
              <a:rPr lang="en-US" altLang="zh-CN" b="1" i="0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0x80c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(%</a:t>
            </a:r>
            <a:r>
              <a:rPr lang="en-US" altLang="zh-CN" b="1" i="0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en-US" altLang="zh-CN" b="1" i="0" kern="0" dirty="0" smtClean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b="1" i="0" kern="0" dirty="0">
              <a:solidFill>
                <a:srgbClr val="0000FF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14      array_32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]=-</a:t>
            </a:r>
            <a:r>
              <a:rPr lang="en-US" altLang="zh-CN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i="0" kern="0" dirty="0" smtClean="0">
                <a:solidFill>
                  <a:srgbClr val="00206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0x00401386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i="0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0xf0c(%</a:t>
            </a:r>
            <a:r>
              <a:rPr lang="en-US" altLang="zh-CN" b="1" i="0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),%</a:t>
            </a:r>
            <a:r>
              <a:rPr lang="en-US" altLang="zh-CN" b="1" i="0" kern="0" dirty="0" err="1" smtClean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eax</a:t>
            </a:r>
            <a:r>
              <a:rPr lang="en-US" altLang="zh-CN" b="1" i="0" kern="0" dirty="0" smtClean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kern="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b="1" kern="0" dirty="0" err="1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eax</a:t>
            </a:r>
            <a:r>
              <a:rPr lang="en-US" altLang="zh-CN" b="1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b="1" kern="0" dirty="0" err="1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endParaRPr lang="en-US" altLang="zh-CN" b="1" i="0" kern="0" dirty="0">
              <a:solidFill>
                <a:schemeClr val="bg2">
                  <a:lumMod val="75000"/>
                </a:schemeClr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i="0" kern="0" dirty="0" smtClean="0">
                <a:solidFill>
                  <a:srgbClr val="00206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0x0040138D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i="0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movl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$0xfffffffd,</a:t>
            </a:r>
            <a:r>
              <a:rPr lang="en-US" altLang="zh-CN" b="1" i="0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0x80c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(%esp,%eax,4</a:t>
            </a:r>
            <a:r>
              <a:rPr lang="en-US" altLang="zh-CN" b="1" i="0" kern="0" dirty="0" smtClean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>
              <a:lnSpc>
                <a:spcPts val="1500"/>
              </a:lnSpc>
              <a:spcAft>
                <a:spcPts val="0"/>
              </a:spcAft>
            </a:pPr>
            <a:endParaRPr lang="en-US" altLang="zh-CN" b="1" kern="0" dirty="0" smtClean="0">
              <a:solidFill>
                <a:schemeClr val="bg2">
                  <a:lumMod val="75000"/>
                </a:schemeClr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15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</a:t>
            </a:r>
            <a:r>
              <a:rPr lang="zh-CN" altLang="en-US" b="1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实际</a:t>
            </a:r>
            <a:r>
              <a:rPr lang="zh-CN" altLang="en-US" b="1" kern="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地址</a:t>
            </a:r>
            <a:r>
              <a:rPr lang="en-US" altLang="zh-CN" b="1" kern="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b="1" kern="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首地址</a:t>
            </a:r>
            <a:r>
              <a:rPr lang="en-US" altLang="zh-CN" b="1" kern="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b="1" kern="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偏移</a:t>
            </a:r>
            <a:r>
              <a:rPr lang="en-US" altLang="zh-CN" b="1" kern="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b="1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esp+</a:t>
            </a:r>
            <a:r>
              <a:rPr lang="en-US" altLang="zh-CN" b="1" i="0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0x80c</a:t>
            </a:r>
            <a:r>
              <a:rPr lang="en-US" altLang="zh-CN" b="1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+i</a:t>
            </a:r>
            <a:r>
              <a:rPr lang="zh-CN" altLang="en-US" b="1" kern="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b="1" kern="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</a:p>
          <a:p>
            <a:pPr algn="l">
              <a:lnSpc>
                <a:spcPts val="1500"/>
              </a:lnSpc>
              <a:spcAft>
                <a:spcPts val="0"/>
              </a:spcAft>
            </a:pPr>
            <a:endParaRPr lang="en-US" altLang="zh-CN" b="1" i="0" kern="0" dirty="0">
              <a:solidFill>
                <a:srgbClr val="0000FF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15      array_64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1.1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i="0" kern="0" dirty="0" smtClean="0">
                <a:solidFill>
                  <a:srgbClr val="00206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0x00401398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i="0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$0x9999999a,%eax</a:t>
            </a: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i="0" kern="0" dirty="0">
                <a:solidFill>
                  <a:srgbClr val="00206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0x0040139D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i="0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$0x3ff19999,%edx</a:t>
            </a: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i="0" kern="0" dirty="0">
                <a:solidFill>
                  <a:srgbClr val="00206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0x004013A2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i="0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%eax,</a:t>
            </a:r>
            <a:r>
              <a:rPr lang="en-US" altLang="zh-CN" b="1" i="0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0x8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(%</a:t>
            </a:r>
            <a:r>
              <a:rPr lang="en-US" altLang="zh-CN" b="1" i="0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i="0" kern="0" dirty="0">
                <a:solidFill>
                  <a:srgbClr val="00206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0x004013A6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i="0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%edx,0xc(%</a:t>
            </a:r>
            <a:r>
              <a:rPr lang="en-US" altLang="zh-CN" b="1" i="0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16      array_64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1.1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i="0" kern="0" dirty="0" smtClean="0">
                <a:solidFill>
                  <a:srgbClr val="00206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0x004013AA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i="0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0xf0c(%</a:t>
            </a:r>
            <a:r>
              <a:rPr lang="en-US" altLang="zh-CN" b="1" i="0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),%</a:t>
            </a:r>
            <a:r>
              <a:rPr lang="en-US" altLang="zh-CN" b="1" i="0" kern="0" dirty="0" err="1" smtClean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ecx</a:t>
            </a:r>
            <a:r>
              <a:rPr lang="en-US" altLang="zh-CN" b="1" i="0" kern="0" dirty="0" smtClean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b="1" kern="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b="1" kern="0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ecx</a:t>
            </a:r>
            <a:r>
              <a:rPr lang="en-US" altLang="zh-CN" b="1" kern="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b="1" kern="0" dirty="0" err="1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endParaRPr lang="en-US" altLang="zh-CN" b="1" kern="0" dirty="0">
              <a:solidFill>
                <a:schemeClr val="bg2">
                  <a:lumMod val="75000"/>
                </a:schemeClr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i="0" kern="0" dirty="0" smtClean="0">
                <a:solidFill>
                  <a:srgbClr val="00206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0x004013B1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i="0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$0x9999999a,%eax</a:t>
            </a: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i="0" kern="0" dirty="0">
                <a:solidFill>
                  <a:srgbClr val="00206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0x004013B6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i="0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$0x3ff19999,%edx</a:t>
            </a: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i="0" kern="0" dirty="0">
                <a:solidFill>
                  <a:srgbClr val="00206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0x004013BB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i="0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%eax,</a:t>
            </a:r>
            <a:r>
              <a:rPr lang="en-US" altLang="zh-CN" b="1" i="0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0x8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(%esp,%ecx,8)</a:t>
            </a: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i="0" kern="0" dirty="0">
                <a:solidFill>
                  <a:srgbClr val="00206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0x004013BF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i="0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en-US" altLang="zh-CN" b="1" i="0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%edx,0xc(%esp,%ecx,8</a:t>
            </a:r>
            <a:r>
              <a:rPr lang="en-US" altLang="zh-CN" b="1" i="0" kern="0" dirty="0" smtClean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>
              <a:lnSpc>
                <a:spcPts val="1500"/>
              </a:lnSpc>
              <a:spcAft>
                <a:spcPts val="0"/>
              </a:spcAft>
            </a:pPr>
            <a:endParaRPr lang="en-US" altLang="zh-CN" b="1" kern="0" dirty="0" smtClean="0">
              <a:solidFill>
                <a:schemeClr val="bg2">
                  <a:lumMod val="75000"/>
                </a:schemeClr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15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</a:t>
            </a:r>
            <a:r>
              <a:rPr lang="zh-CN" altLang="en-US" b="1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实际</a:t>
            </a:r>
            <a:r>
              <a:rPr lang="zh-CN" altLang="en-US" b="1" kern="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地址</a:t>
            </a:r>
            <a:r>
              <a:rPr lang="en-US" altLang="zh-CN" b="1" kern="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b="1" kern="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首地址</a:t>
            </a:r>
            <a:r>
              <a:rPr lang="en-US" altLang="zh-CN" b="1" kern="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b="1" kern="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偏移</a:t>
            </a:r>
            <a:r>
              <a:rPr lang="en-US" altLang="zh-CN" b="1" kern="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b="1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esp+</a:t>
            </a:r>
            <a:r>
              <a:rPr lang="en-US" altLang="zh-CN" b="1" i="0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0x8</a:t>
            </a:r>
            <a:r>
              <a:rPr lang="en-US" altLang="zh-CN" b="1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+i</a:t>
            </a:r>
            <a:r>
              <a:rPr lang="zh-CN" altLang="en-US" b="1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b="1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en-US" altLang="zh-CN" b="1" kern="0" dirty="0">
              <a:solidFill>
                <a:schemeClr val="bg2">
                  <a:lumMod val="75000"/>
                </a:schemeClr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endParaRPr lang="en-US" altLang="zh-CN" b="1" i="0" kern="0" dirty="0" smtClean="0">
              <a:solidFill>
                <a:srgbClr val="0000FF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endParaRPr lang="zh-CN" altLang="zh-CN" b="1" i="0" kern="0" dirty="0">
              <a:solidFill>
                <a:srgbClr val="0000FF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68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一维数组变量寻址方式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352928" cy="5328592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一维数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组寻址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b[</a:t>
            </a:r>
            <a:r>
              <a:rPr lang="en-US" altLang="zh-CN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数组首地址</a:t>
            </a:r>
            <a:r>
              <a:rPr lang="en-US" altLang="zh-CN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18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*数组元素字节数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基址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比例变址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位移</a:t>
            </a:r>
            <a:endParaRPr lang="en-US" altLang="zh-CN" sz="1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800" b="1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movb</a:t>
            </a:r>
            <a:r>
              <a:rPr lang="en-US" altLang="zh-CN" sz="1800" b="1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$0xff,(%</a:t>
            </a:r>
            <a:r>
              <a:rPr lang="en-US" altLang="zh-CN" sz="1800" b="1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eax</a:t>
            </a: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?? 		    </a:t>
            </a:r>
            <a:r>
              <a:rPr lang="en-US" altLang="zh-CN" sz="1800" b="1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 </a:t>
            </a:r>
            <a:r>
              <a:rPr lang="en-US" altLang="zh-CN" sz="1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Char </a:t>
            </a:r>
            <a:r>
              <a:rPr lang="zh-CN" altLang="en-US" sz="1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数组</a:t>
            </a:r>
            <a:endParaRPr lang="en-US" altLang="zh-CN" sz="1800" b="1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sz="1800" b="1" dirty="0" err="1" smtClean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movw</a:t>
            </a:r>
            <a:r>
              <a:rPr lang="en-US" altLang="zh-CN" sz="18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1800" b="1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$0xfffe,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0xc0c</a:t>
            </a:r>
            <a:r>
              <a:rPr lang="en-US" altLang="zh-CN" sz="1800" b="1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(%esp,%eax,2</a:t>
            </a:r>
            <a:r>
              <a:rPr lang="en-US" altLang="zh-CN" sz="18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	    </a:t>
            </a:r>
            <a:r>
              <a:rPr lang="en-US" altLang="zh-CN" sz="1800" b="1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sz="1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short </a:t>
            </a:r>
            <a:r>
              <a:rPr lang="zh-CN" alt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数组</a:t>
            </a:r>
            <a:endParaRPr lang="en-US" altLang="zh-CN" sz="1800" b="1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sz="1800" b="1" dirty="0" err="1" smtClean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movl</a:t>
            </a:r>
            <a:r>
              <a:rPr lang="en-US" altLang="zh-CN" sz="18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1800" b="1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$0xfffffffd,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0x80c</a:t>
            </a:r>
            <a:r>
              <a:rPr lang="en-US" altLang="zh-CN" sz="1800" b="1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(%esp,%eax,4</a:t>
            </a:r>
            <a:r>
              <a:rPr lang="en-US" altLang="zh-CN" sz="18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sz="1800" b="1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sz="18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/float</a:t>
            </a:r>
            <a:r>
              <a:rPr lang="zh-CN" alt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数组</a:t>
            </a:r>
            <a:endParaRPr lang="en-US" altLang="zh-CN" sz="1800" b="1" dirty="0">
              <a:solidFill>
                <a:srgbClr val="0000FF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sz="1800" b="1" dirty="0" err="1" smtClean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en-US" altLang="zh-CN" sz="18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b="1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%edx,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0xc</a:t>
            </a:r>
            <a:r>
              <a:rPr lang="en-US" altLang="zh-CN" sz="1800" b="1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(%esp,%</a:t>
            </a:r>
            <a:r>
              <a:rPr lang="en-US" altLang="zh-CN" sz="1800" b="1" dirty="0" smtClean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eax,8) 	    </a:t>
            </a:r>
            <a:r>
              <a:rPr lang="en-US" altLang="zh-CN" sz="1800" b="1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sz="1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zh-CN" alt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数组</a:t>
            </a:r>
            <a:endParaRPr lang="en-US" altLang="zh-CN" sz="1800" b="1" dirty="0">
              <a:solidFill>
                <a:srgbClr val="0000FF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altLang="zh-CN" sz="1800" b="1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spcBef>
                <a:spcPct val="35000"/>
              </a:spcBef>
            </a:pPr>
            <a:r>
              <a:rPr lang="en-US" altLang="zh-CN" sz="1800" dirty="0" err="1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eax</a:t>
            </a:r>
            <a:r>
              <a:rPr lang="en-US" altLang="zh-CN" sz="180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800" dirty="0" err="1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分别是数组元素字节数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ct val="35000"/>
              </a:spcBef>
            </a:pP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esp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位移  是数组首地址</a:t>
            </a:r>
            <a:endParaRPr lang="zh-CN" altLang="en-US" sz="1800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35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1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二维数组变量寻址方式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36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439817" y="1030603"/>
            <a:ext cx="5472374" cy="5472608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/>
          <a:lstStyle/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kern="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1  </a:t>
            </a:r>
            <a:r>
              <a:rPr lang="en-US" altLang="zh-CN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</a:t>
            </a:r>
            <a:r>
              <a:rPr lang="en-US" altLang="zh-CN" kern="0" dirty="0" err="1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stdio.h</a:t>
            </a:r>
            <a:r>
              <a:rPr lang="en-US" altLang="zh-CN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2  </a:t>
            </a:r>
            <a:r>
              <a:rPr lang="en-US" altLang="zh-CN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3 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4      </a:t>
            </a:r>
            <a:r>
              <a:rPr lang="en-US" altLang="zh-CN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short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5      </a:t>
            </a:r>
            <a:r>
              <a:rPr lang="en-US" altLang="zh-CN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char </a:t>
            </a:r>
            <a:r>
              <a:rPr lang="en-US" altLang="zh-CN" b="1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array_8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6      </a:t>
            </a:r>
            <a:r>
              <a:rPr lang="en-US" altLang="zh-CN" b="1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short 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array_16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7      </a:t>
            </a:r>
            <a:r>
              <a:rPr lang="en-US" altLang="zh-CN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array_32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8      </a:t>
            </a:r>
            <a:r>
              <a:rPr lang="en-US" altLang="zh-CN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array_64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9      array_8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      array_8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11      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array_8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12      array_16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13      array_16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14      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array_16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15      array_32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16      array_32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17      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array_32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18      array_64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3.3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19      array_64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3.3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20      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array_64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3.3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21 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46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二维数组变量寻址方式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37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395653" y="1196752"/>
            <a:ext cx="8352694" cy="4928822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/>
          <a:lstStyle/>
          <a:p>
            <a:pPr lvl="0" algn="l">
              <a:lnSpc>
                <a:spcPts val="2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12      array_16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0x00401378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movw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$0x1,</a:t>
            </a:r>
            <a:r>
              <a:rPr lang="en-US" altLang="zh-CN" b="1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0x308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(%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	</a:t>
            </a:r>
            <a:r>
              <a:rPr lang="en-US" altLang="zh-CN" b="1" kern="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数组首地址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esp+308h</a:t>
            </a:r>
          </a:p>
          <a:p>
            <a:pPr algn="l">
              <a:lnSpc>
                <a:spcPts val="2400"/>
              </a:lnSpc>
              <a:spcAft>
                <a:spcPts val="0"/>
              </a:spcAft>
            </a:pPr>
            <a:endParaRPr lang="en-US" altLang="zh-CN" b="1" kern="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l">
              <a:lnSpc>
                <a:spcPts val="20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13     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array_16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0x00401382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movw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$0x1,0x386(%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>
              <a:lnSpc>
                <a:spcPts val="2400"/>
              </a:lnSpc>
              <a:spcAft>
                <a:spcPts val="0"/>
              </a:spcAft>
            </a:pPr>
            <a:endParaRPr lang="en-US" altLang="zh-CN" b="1" kern="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l">
              <a:lnSpc>
                <a:spcPts val="2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14      array_16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0x0040138C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movswl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0x3ce(%</a:t>
            </a:r>
            <a:r>
              <a:rPr lang="en-US" altLang="zh-CN" b="1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en-US" altLang="zh-CN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),%</a:t>
            </a:r>
            <a:r>
              <a:rPr lang="en-US" altLang="zh-CN" b="1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eax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kern="0" dirty="0" err="1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eax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=s</a:t>
            </a: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0x00401394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0x3c8(%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),%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edx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kern="0" dirty="0" err="1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edx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=i</a:t>
            </a: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0x0040139B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shl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$0x3,%edx	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b="1" kern="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kern="0" dirty="0" err="1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edx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=8*i (8</a:t>
            </a:r>
            <a:r>
              <a:rPr lang="zh-CN" altLang="en-US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列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0x0040139E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add    %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edx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,%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eax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kern="0" dirty="0" err="1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eax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=8*</a:t>
            </a:r>
            <a:r>
              <a:rPr lang="en-US" altLang="zh-CN" kern="0" dirty="0" err="1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i+s</a:t>
            </a:r>
            <a:endParaRPr lang="en-US" altLang="zh-CN" kern="0" dirty="0">
              <a:solidFill>
                <a:srgbClr val="00B0F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0x004013A0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movw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$0x1,</a:t>
            </a:r>
            <a:r>
              <a:rPr lang="en-US" altLang="zh-CN" b="1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0x308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(%esp,%eax,2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b="1" kern="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</a:t>
            </a: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</a:t>
            </a:r>
            <a:r>
              <a:rPr lang="en-US" altLang="zh-CN" kern="0" dirty="0" smtClean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 &amp;array_16[</a:t>
            </a:r>
            <a:r>
              <a:rPr lang="en-US" altLang="zh-CN" kern="0" dirty="0" err="1" smtClean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][s]= </a:t>
            </a:r>
            <a:r>
              <a:rPr lang="en-US" altLang="zh-CN" kern="0" dirty="0" smtClean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esp+308h+(8*</a:t>
            </a:r>
            <a:r>
              <a:rPr lang="en-US" altLang="zh-CN" kern="0" dirty="0" err="1" smtClean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i+s</a:t>
            </a:r>
            <a:r>
              <a:rPr lang="en-US" altLang="zh-CN" kern="0" dirty="0" smtClean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)*2</a:t>
            </a:r>
            <a:endParaRPr lang="en-US" altLang="zh-CN" kern="0" dirty="0">
              <a:solidFill>
                <a:srgbClr val="00B0F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400"/>
              </a:lnSpc>
              <a:spcAft>
                <a:spcPts val="0"/>
              </a:spcAft>
            </a:pPr>
            <a:endParaRPr lang="en-US" altLang="zh-CN" b="1" kern="0" dirty="0" smtClean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400"/>
              </a:lnSpc>
              <a:spcAft>
                <a:spcPts val="0"/>
              </a:spcAft>
            </a:pPr>
            <a:endParaRPr lang="zh-CN" altLang="zh-CN" sz="2800" b="1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07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二维数组变量寻址方式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38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287641" y="1341993"/>
            <a:ext cx="8568718" cy="4928822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/>
          <a:lstStyle/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15      array_32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0x004013AA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movl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$0x1,</a:t>
            </a:r>
            <a:r>
              <a:rPr lang="en-US" altLang="zh-CN" b="1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0x208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(%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b="1" kern="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kern="0" dirty="0" smtClean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数组首地址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esp+208h</a:t>
            </a: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16      array_32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0x004013B5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movl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$0x1,0x304(%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marL="342900" indent="-342900" algn="l">
              <a:lnSpc>
                <a:spcPts val="2400"/>
              </a:lnSpc>
              <a:spcAft>
                <a:spcPts val="0"/>
              </a:spcAft>
              <a:buFontTx/>
              <a:buAutoNum type="arabicPlain" startAt="17"/>
            </a:pP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array_32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400"/>
              </a:lnSpc>
              <a:spcAft>
                <a:spcPts val="0"/>
              </a:spcAft>
              <a:buAutoNum type="arabicPlain" startAt="17"/>
            </a:pPr>
            <a:endParaRPr lang="en-US" altLang="zh-CN" kern="0" dirty="0" smtClean="0">
              <a:solidFill>
                <a:srgbClr val="F000F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0x004013C0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movswl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0x3ce(%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),%</a:t>
            </a:r>
            <a:r>
              <a:rPr lang="en-US" altLang="zh-CN" b="1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eax</a:t>
            </a:r>
            <a:r>
              <a:rPr lang="en-US" altLang="zh-CN" b="1" kern="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kern="0" dirty="0" smtClean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kern="0" dirty="0" err="1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eax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=s</a:t>
            </a: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0x004013C8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0x3c8(%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),%</a:t>
            </a:r>
            <a:r>
              <a:rPr lang="en-US" altLang="zh-CN" b="1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edx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	</a:t>
            </a:r>
            <a:r>
              <a:rPr lang="en-US" altLang="zh-CN" kern="0" dirty="0" smtClean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kern="0" dirty="0" err="1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edx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=i</a:t>
            </a: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0x004013CF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shl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$0x3,%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edx	    	</a:t>
            </a:r>
            <a:r>
              <a:rPr lang="en-US" altLang="zh-CN" kern="0" dirty="0" smtClean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kern="0" dirty="0" err="1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edx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 err="1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*8 (</a:t>
            </a:r>
            <a:r>
              <a:rPr lang="en-US" altLang="zh-CN" kern="0" dirty="0" smtClean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kern="0" dirty="0" smtClean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列</a:t>
            </a:r>
            <a:r>
              <a:rPr lang="en-US" altLang="zh-CN" kern="0" dirty="0" smtClean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kern="0" dirty="0">
              <a:solidFill>
                <a:srgbClr val="00B0F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0x004013D2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add    %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edx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,%</a:t>
            </a:r>
            <a:r>
              <a:rPr lang="en-US" altLang="zh-CN" b="1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eax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	</a:t>
            </a:r>
            <a:r>
              <a:rPr lang="en-US" altLang="zh-CN" kern="0" dirty="0" smtClean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kern="0" dirty="0" err="1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eax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 err="1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*8+s</a:t>
            </a: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0x004013D4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movl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$0x1,</a:t>
            </a:r>
            <a:r>
              <a:rPr lang="en-US" altLang="zh-CN" b="1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0x208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(%esp,%eax,4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b="1" kern="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endParaRPr lang="en-US" altLang="zh-CN" b="1" kern="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altLang="zh-CN" kern="0" dirty="0" smtClean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 &amp;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array_32[</a:t>
            </a:r>
            <a:r>
              <a:rPr lang="en-US" altLang="zh-CN" kern="0" dirty="0" err="1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][s]= esp+208h+(</a:t>
            </a:r>
            <a:r>
              <a:rPr lang="en-US" altLang="zh-CN" kern="0" dirty="0" err="1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*8+s)*4</a:t>
            </a:r>
          </a:p>
          <a:p>
            <a:pPr algn="l">
              <a:lnSpc>
                <a:spcPts val="2400"/>
              </a:lnSpc>
              <a:spcAft>
                <a:spcPts val="0"/>
              </a:spcAft>
            </a:pPr>
            <a:endParaRPr lang="en-US" altLang="zh-CN" b="1" kern="0" dirty="0" smtClean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400"/>
              </a:lnSpc>
              <a:spcAft>
                <a:spcPts val="0"/>
              </a:spcAft>
            </a:pPr>
            <a:endParaRPr lang="zh-CN" altLang="zh-CN" sz="2800" b="1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47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二维数组变量寻址方式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39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251754" y="1164474"/>
            <a:ext cx="8064662" cy="4928822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/>
          <a:lstStyle/>
          <a:p>
            <a:pPr lvl="0"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18      array_64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3.3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0x004013F1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$0x66666666,%eax</a:t>
            </a: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0x004013F6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$0x400a6666,%edx</a:t>
            </a: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0x004013FB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%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eax,</a:t>
            </a:r>
            <a:r>
              <a:rPr lang="en-US" altLang="zh-CN" b="1" kern="0" dirty="0" smtClean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0x8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(%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 	</a:t>
            </a:r>
            <a:r>
              <a:rPr lang="en-US" altLang="zh-CN" kern="0" dirty="0" smtClean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数组首地址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esp+8h</a:t>
            </a: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0x00401402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%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edx,0xc(%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>
              <a:lnSpc>
                <a:spcPts val="2400"/>
              </a:lnSpc>
              <a:spcAft>
                <a:spcPts val="0"/>
              </a:spcAft>
            </a:pPr>
            <a:endParaRPr lang="en-US" altLang="zh-CN" b="1" kern="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l">
              <a:lnSpc>
                <a:spcPts val="2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20      array_64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3.3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0x00401409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movswl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0x3ce(%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),%</a:t>
            </a:r>
            <a:r>
              <a:rPr lang="en-US" altLang="zh-CN" b="1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eax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kern="0" dirty="0" err="1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eax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=s</a:t>
            </a: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0x00401411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0x3c8(%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),%</a:t>
            </a:r>
            <a:r>
              <a:rPr lang="en-US" altLang="zh-CN" b="1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edx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	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kern="0" dirty="0" err="1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edx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=i</a:t>
            </a: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0x00401418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shl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$0x3,%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edx        	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kern="0" dirty="0" err="1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edx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 err="1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*8 (</a:t>
            </a:r>
            <a:r>
              <a:rPr lang="en-US" altLang="zh-CN" kern="0" dirty="0" smtClean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kern="0" dirty="0" smtClean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列</a:t>
            </a:r>
            <a:r>
              <a:rPr lang="en-US" altLang="zh-CN" kern="0" dirty="0" smtClean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kern="0" dirty="0">
              <a:solidFill>
                <a:srgbClr val="00B0F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0x0040141B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lea    (%edx,%eax,1),%</a:t>
            </a:r>
            <a:r>
              <a:rPr lang="en-US" altLang="zh-CN" b="1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ecx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kern="0" dirty="0" err="1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ecx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 err="1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*8+s</a:t>
            </a: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0x0040141E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$0x66666666,%eax</a:t>
            </a: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0x00401423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$0x400a6666,%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edx   </a:t>
            </a:r>
            <a:endParaRPr lang="en-US" altLang="zh-CN" b="1" kern="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0x00401428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%eax,</a:t>
            </a:r>
            <a:r>
              <a:rPr lang="en-US" altLang="zh-CN" b="1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0x8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(%esp,%ecx,8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#esp+8+(</a:t>
            </a:r>
            <a:r>
              <a:rPr lang="en-US" altLang="zh-CN" kern="0" dirty="0" err="1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*8+s)*8</a:t>
            </a: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0x0040142C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%edx,0xc(%esp,%ecx,8) </a:t>
            </a:r>
            <a:endParaRPr lang="en-US" altLang="zh-CN" b="1" kern="0" dirty="0" smtClean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400"/>
              </a:lnSpc>
              <a:spcAft>
                <a:spcPts val="0"/>
              </a:spcAft>
            </a:pPr>
            <a:endParaRPr lang="zh-CN" altLang="zh-CN" sz="2800" b="1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95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不同层次语言之间的等价转换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4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9" y="1112045"/>
            <a:ext cx="8812213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005263" y="3746500"/>
            <a:ext cx="798512" cy="1147763"/>
          </a:xfrm>
          <a:prstGeom prst="rect">
            <a:avLst/>
          </a:prstGeom>
          <a:solidFill>
            <a:schemeClr val="accent2">
              <a:alpha val="34117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endParaRPr lang="zh-CN" altLang="en-US" i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837113" y="3751263"/>
            <a:ext cx="654050" cy="1147762"/>
          </a:xfrm>
          <a:prstGeom prst="rect">
            <a:avLst/>
          </a:prstGeom>
          <a:solidFill>
            <a:srgbClr val="800080">
              <a:alpha val="3411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endParaRPr lang="zh-CN" altLang="en-US" i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505450" y="3736975"/>
            <a:ext cx="654050" cy="1147763"/>
          </a:xfrm>
          <a:prstGeom prst="rect">
            <a:avLst/>
          </a:prstGeom>
          <a:solidFill>
            <a:srgbClr val="339966">
              <a:alpha val="3803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endParaRPr lang="zh-CN" altLang="en-US" i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157913" y="3736975"/>
            <a:ext cx="2060575" cy="1147763"/>
          </a:xfrm>
          <a:prstGeom prst="rect">
            <a:avLst/>
          </a:prstGeom>
          <a:solidFill>
            <a:srgbClr val="FF0000">
              <a:alpha val="3411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endParaRPr lang="zh-CN" altLang="en-US" i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3962400" y="4037013"/>
            <a:ext cx="4252913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3970338" y="4302125"/>
            <a:ext cx="4252912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3956050" y="4602163"/>
            <a:ext cx="4252913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3956050" y="4887913"/>
            <a:ext cx="4252913" cy="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4978400" y="2643188"/>
            <a:ext cx="1379538" cy="552450"/>
          </a:xfrm>
          <a:prstGeom prst="rect">
            <a:avLst/>
          </a:prstGeom>
          <a:solidFill>
            <a:srgbClr val="FFFF00">
              <a:alpha val="4509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endParaRPr lang="zh-CN" altLang="en-US" i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4940300" y="1487488"/>
            <a:ext cx="1379538" cy="304800"/>
          </a:xfrm>
          <a:prstGeom prst="rect">
            <a:avLst/>
          </a:prstGeom>
          <a:solidFill>
            <a:srgbClr val="FFFF00">
              <a:alpha val="4509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endParaRPr lang="zh-CN" altLang="en-US" i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4959350" y="1187450"/>
            <a:ext cx="1379538" cy="304800"/>
          </a:xfrm>
          <a:prstGeom prst="rect">
            <a:avLst/>
          </a:prstGeom>
          <a:solidFill>
            <a:schemeClr val="accent2">
              <a:alpha val="45097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endParaRPr lang="zh-CN" altLang="en-US" i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4946650" y="1798638"/>
            <a:ext cx="1379538" cy="304800"/>
          </a:xfrm>
          <a:prstGeom prst="rect">
            <a:avLst/>
          </a:prstGeom>
          <a:solidFill>
            <a:srgbClr val="00FF00">
              <a:alpha val="3098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endParaRPr lang="zh-CN" altLang="en-US" i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4995863" y="3211513"/>
            <a:ext cx="1379537" cy="304800"/>
          </a:xfrm>
          <a:prstGeom prst="rect">
            <a:avLst/>
          </a:prstGeom>
          <a:solidFill>
            <a:srgbClr val="00FF00">
              <a:alpha val="3098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endParaRPr lang="zh-CN" altLang="en-US" i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4979988" y="2338388"/>
            <a:ext cx="1379537" cy="304800"/>
          </a:xfrm>
          <a:prstGeom prst="rect">
            <a:avLst/>
          </a:prstGeom>
          <a:solidFill>
            <a:schemeClr val="accent2">
              <a:alpha val="45097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endParaRPr lang="zh-CN" altLang="en-US" i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grpSp>
        <p:nvGrpSpPr>
          <p:cNvPr id="20" name="Group 18"/>
          <p:cNvGrpSpPr>
            <a:grpSpLocks/>
          </p:cNvGrpSpPr>
          <p:nvPr/>
        </p:nvGrpSpPr>
        <p:grpSpPr bwMode="auto">
          <a:xfrm>
            <a:off x="4354513" y="3427413"/>
            <a:ext cx="2308225" cy="333375"/>
            <a:chOff x="2743" y="2249"/>
            <a:chExt cx="1454" cy="210"/>
          </a:xfrm>
        </p:grpSpPr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>
              <a:off x="2743" y="2277"/>
              <a:ext cx="484" cy="15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 flipH="1">
              <a:off x="3310" y="2267"/>
              <a:ext cx="548" cy="15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3520" y="2249"/>
              <a:ext cx="192" cy="20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>
              <a:off x="3676" y="2258"/>
              <a:ext cx="521" cy="20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Group 17"/>
          <p:cNvGrpSpPr>
            <a:grpSpLocks/>
          </p:cNvGrpSpPr>
          <p:nvPr/>
        </p:nvGrpSpPr>
        <p:grpSpPr bwMode="auto">
          <a:xfrm>
            <a:off x="6442077" y="1785940"/>
            <a:ext cx="1998663" cy="590550"/>
            <a:chOff x="4200" y="1239"/>
            <a:chExt cx="1259" cy="372"/>
          </a:xfrm>
        </p:grpSpPr>
        <p:sp>
          <p:nvSpPr>
            <p:cNvPr id="28" name="Line 15"/>
            <p:cNvSpPr>
              <a:spLocks noChangeShapeType="1"/>
            </p:cNvSpPr>
            <p:nvPr/>
          </p:nvSpPr>
          <p:spPr bwMode="auto">
            <a:xfrm flipH="1">
              <a:off x="4200" y="1385"/>
              <a:ext cx="482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 Box 16"/>
            <p:cNvSpPr txBox="1">
              <a:spLocks noChangeArrowheads="1"/>
            </p:cNvSpPr>
            <p:nvPr/>
          </p:nvSpPr>
          <p:spPr bwMode="auto">
            <a:xfrm>
              <a:off x="4693" y="1239"/>
              <a:ext cx="76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zh-CN" altLang="en-US" sz="2000" i="0" dirty="0" smtClean="0">
                  <a:solidFill>
                    <a:srgbClr val="FF0000"/>
                  </a:solidFill>
                  <a:latin typeface="Arial" panose="020B0604020202020204" pitchFamily="34" charset="0"/>
                </a:rPr>
                <a:t>汇编指令</a:t>
              </a:r>
            </a:p>
          </p:txBody>
        </p:sp>
      </p:grpSp>
      <p:grpSp>
        <p:nvGrpSpPr>
          <p:cNvPr id="30" name="Group 18"/>
          <p:cNvGrpSpPr>
            <a:grpSpLocks/>
          </p:cNvGrpSpPr>
          <p:nvPr/>
        </p:nvGrpSpPr>
        <p:grpSpPr bwMode="auto">
          <a:xfrm>
            <a:off x="6895307" y="3268663"/>
            <a:ext cx="1981200" cy="450850"/>
            <a:chOff x="4184" y="1395"/>
            <a:chExt cx="1248" cy="383"/>
          </a:xfrm>
        </p:grpSpPr>
        <p:sp>
          <p:nvSpPr>
            <p:cNvPr id="31" name="Line 19"/>
            <p:cNvSpPr>
              <a:spLocks noChangeShapeType="1"/>
            </p:cNvSpPr>
            <p:nvPr/>
          </p:nvSpPr>
          <p:spPr bwMode="auto">
            <a:xfrm flipH="1">
              <a:off x="4184" y="1552"/>
              <a:ext cx="482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 Box 20"/>
            <p:cNvSpPr txBox="1">
              <a:spLocks noChangeArrowheads="1"/>
            </p:cNvSpPr>
            <p:nvPr/>
          </p:nvSpPr>
          <p:spPr bwMode="auto">
            <a:xfrm>
              <a:off x="4666" y="1395"/>
              <a:ext cx="766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zh-CN" altLang="en-US" sz="2000" i="0" smtClean="0">
                  <a:solidFill>
                    <a:srgbClr val="FF0000"/>
                  </a:solidFill>
                  <a:latin typeface="Arial" panose="020B0604020202020204" pitchFamily="34" charset="0"/>
                </a:rPr>
                <a:t>机器指令</a:t>
              </a:r>
            </a:p>
          </p:txBody>
        </p:sp>
      </p:grpSp>
      <p:grpSp>
        <p:nvGrpSpPr>
          <p:cNvPr id="33" name="Group 31"/>
          <p:cNvGrpSpPr>
            <a:grpSpLocks/>
          </p:cNvGrpSpPr>
          <p:nvPr/>
        </p:nvGrpSpPr>
        <p:grpSpPr bwMode="auto">
          <a:xfrm>
            <a:off x="7262817" y="2215706"/>
            <a:ext cx="2020888" cy="533450"/>
            <a:chOff x="4184" y="1453"/>
            <a:chExt cx="1273" cy="325"/>
          </a:xfrm>
        </p:grpSpPr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H="1">
              <a:off x="4184" y="1601"/>
              <a:ext cx="506" cy="17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 Box 33"/>
            <p:cNvSpPr txBox="1">
              <a:spLocks noChangeArrowheads="1"/>
            </p:cNvSpPr>
            <p:nvPr/>
          </p:nvSpPr>
          <p:spPr bwMode="auto">
            <a:xfrm>
              <a:off x="4691" y="1453"/>
              <a:ext cx="766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zh-CN" altLang="en-US" sz="2000" i="0" dirty="0" smtClean="0">
                  <a:solidFill>
                    <a:srgbClr val="FF0000"/>
                  </a:solidFill>
                  <a:latin typeface="Arial" panose="020B0604020202020204" pitchFamily="34" charset="0"/>
                </a:rPr>
                <a:t>伪指令</a:t>
              </a:r>
            </a:p>
          </p:txBody>
        </p:sp>
      </p:grpSp>
      <p:grpSp>
        <p:nvGrpSpPr>
          <p:cNvPr id="36" name="Group 30"/>
          <p:cNvGrpSpPr>
            <a:grpSpLocks/>
          </p:cNvGrpSpPr>
          <p:nvPr/>
        </p:nvGrpSpPr>
        <p:grpSpPr bwMode="auto">
          <a:xfrm>
            <a:off x="6423819" y="2378869"/>
            <a:ext cx="2339975" cy="944562"/>
            <a:chOff x="4184" y="1763"/>
            <a:chExt cx="1474" cy="595"/>
          </a:xfrm>
        </p:grpSpPr>
        <p:sp>
          <p:nvSpPr>
            <p:cNvPr id="37" name="AutoShape 28"/>
            <p:cNvSpPr>
              <a:spLocks/>
            </p:cNvSpPr>
            <p:nvPr/>
          </p:nvSpPr>
          <p:spPr bwMode="auto">
            <a:xfrm>
              <a:off x="4184" y="1763"/>
              <a:ext cx="113" cy="595"/>
            </a:xfrm>
            <a:prstGeom prst="rightBrace">
              <a:avLst>
                <a:gd name="adj1" fmla="val 43879"/>
                <a:gd name="adj2" fmla="val 50000"/>
              </a:avLst>
            </a:prstGeom>
            <a:noFill/>
            <a:ln w="28575">
              <a:solidFill>
                <a:srgbClr val="007635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0" hangingPunct="0"/>
              <a:endParaRPr lang="zh-CN" altLang="en-US" i="0" smtClean="0">
                <a:solidFill>
                  <a:srgbClr val="008000"/>
                </a:solidFill>
              </a:endParaRPr>
            </a:p>
          </p:txBody>
        </p:sp>
        <p:sp>
          <p:nvSpPr>
            <p:cNvPr id="38" name="Text Box 29"/>
            <p:cNvSpPr txBox="1">
              <a:spLocks noChangeArrowheads="1"/>
            </p:cNvSpPr>
            <p:nvPr/>
          </p:nvSpPr>
          <p:spPr bwMode="auto">
            <a:xfrm>
              <a:off x="4297" y="1957"/>
              <a:ext cx="13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>
                <a:spcBef>
                  <a:spcPct val="50000"/>
                </a:spcBef>
              </a:pPr>
              <a:r>
                <a:rPr lang="en-US" altLang="zh-CN" i="0" dirty="0" smtClean="0">
                  <a:solidFill>
                    <a:srgbClr val="008000"/>
                  </a:solidFill>
                </a:rPr>
                <a:t>swap 0($2),4($2)</a:t>
              </a:r>
              <a:endParaRPr lang="zh-CN" altLang="en-US" i="0" dirty="0" smtClean="0">
                <a:solidFill>
                  <a:srgbClr val="008000"/>
                </a:solidFill>
              </a:endParaRPr>
            </a:p>
          </p:txBody>
        </p:sp>
      </p:grpSp>
      <p:grpSp>
        <p:nvGrpSpPr>
          <p:cNvPr id="39" name="Group 17"/>
          <p:cNvGrpSpPr>
            <a:grpSpLocks/>
          </p:cNvGrpSpPr>
          <p:nvPr/>
        </p:nvGrpSpPr>
        <p:grpSpPr bwMode="auto">
          <a:xfrm>
            <a:off x="6375641" y="970564"/>
            <a:ext cx="1998663" cy="590550"/>
            <a:chOff x="4200" y="1239"/>
            <a:chExt cx="1259" cy="372"/>
          </a:xfrm>
        </p:grpSpPr>
        <p:sp>
          <p:nvSpPr>
            <p:cNvPr id="40" name="Line 15"/>
            <p:cNvSpPr>
              <a:spLocks noChangeShapeType="1"/>
            </p:cNvSpPr>
            <p:nvPr/>
          </p:nvSpPr>
          <p:spPr bwMode="auto">
            <a:xfrm flipH="1">
              <a:off x="4200" y="1385"/>
              <a:ext cx="482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 Box 16"/>
            <p:cNvSpPr txBox="1">
              <a:spLocks noChangeArrowheads="1"/>
            </p:cNvSpPr>
            <p:nvPr/>
          </p:nvSpPr>
          <p:spPr bwMode="auto">
            <a:xfrm>
              <a:off x="4693" y="1239"/>
              <a:ext cx="76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zh-CN" altLang="en-US" sz="2000" i="0" dirty="0" smtClean="0">
                  <a:solidFill>
                    <a:srgbClr val="FF0000"/>
                  </a:solidFill>
                  <a:latin typeface="Arial" panose="020B0604020202020204" pitchFamily="34" charset="0"/>
                </a:rPr>
                <a:t>高级语言</a:t>
              </a:r>
            </a:p>
          </p:txBody>
        </p:sp>
      </p:grpSp>
      <p:sp>
        <p:nvSpPr>
          <p:cNvPr id="42" name="Text Box 24"/>
          <p:cNvSpPr txBox="1">
            <a:spLocks noChangeArrowheads="1"/>
          </p:cNvSpPr>
          <p:nvPr/>
        </p:nvSpPr>
        <p:spPr bwMode="auto">
          <a:xfrm>
            <a:off x="4172503" y="5771356"/>
            <a:ext cx="3556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sz="2000" i="0" dirty="0" smtClean="0">
                <a:solidFill>
                  <a:srgbClr val="000000"/>
                </a:solidFill>
              </a:rPr>
              <a:t>… 1 1 11 100 1 0 1 1 …</a:t>
            </a:r>
            <a:endParaRPr lang="zh-CN" altLang="en-US" sz="2000" i="0" dirty="0" smtClean="0">
              <a:solidFill>
                <a:srgbClr val="000000"/>
              </a:solidFill>
            </a:endParaRPr>
          </a:p>
        </p:txBody>
      </p:sp>
      <p:grpSp>
        <p:nvGrpSpPr>
          <p:cNvPr id="43" name="Group 34"/>
          <p:cNvGrpSpPr>
            <a:grpSpLocks/>
          </p:cNvGrpSpPr>
          <p:nvPr/>
        </p:nvGrpSpPr>
        <p:grpSpPr bwMode="auto">
          <a:xfrm>
            <a:off x="2816548" y="6044407"/>
            <a:ext cx="1408112" cy="396875"/>
            <a:chOff x="1689" y="3974"/>
            <a:chExt cx="887" cy="250"/>
          </a:xfrm>
        </p:grpSpPr>
        <p:sp>
          <p:nvSpPr>
            <p:cNvPr id="44" name="Text Box 22"/>
            <p:cNvSpPr txBox="1">
              <a:spLocks noChangeArrowheads="1"/>
            </p:cNvSpPr>
            <p:nvPr/>
          </p:nvSpPr>
          <p:spPr bwMode="auto">
            <a:xfrm>
              <a:off x="1689" y="3974"/>
              <a:ext cx="68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zh-CN" altLang="en-US" sz="2000" i="0" dirty="0" smtClean="0">
                  <a:solidFill>
                    <a:srgbClr val="FF0000"/>
                  </a:solidFill>
                  <a:latin typeface="Arial" panose="020B0604020202020204" pitchFamily="34" charset="0"/>
                </a:rPr>
                <a:t>微指令</a:t>
              </a:r>
            </a:p>
          </p:txBody>
        </p:sp>
        <p:sp>
          <p:nvSpPr>
            <p:cNvPr id="45" name="Line 25"/>
            <p:cNvSpPr>
              <a:spLocks noChangeShapeType="1"/>
            </p:cNvSpPr>
            <p:nvPr/>
          </p:nvSpPr>
          <p:spPr bwMode="auto">
            <a:xfrm flipV="1">
              <a:off x="2285" y="4058"/>
              <a:ext cx="291" cy="5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00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二维数</a:t>
            </a:r>
            <a:r>
              <a:rPr lang="zh-CN" altLang="en-US" dirty="0"/>
              <a:t>组变量寻址方式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40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251754" y="1164474"/>
            <a:ext cx="8208678" cy="4928822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/>
          <a:lstStyle/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9      </a:t>
            </a: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array_8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0x00401345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movb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$0x1,</a:t>
            </a:r>
            <a:r>
              <a:rPr lang="en-US" altLang="zh-CN" b="1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0x388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(%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   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数组首地址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esp+388h</a:t>
            </a:r>
          </a:p>
          <a:p>
            <a:pPr algn="l">
              <a:lnSpc>
                <a:spcPts val="2400"/>
              </a:lnSpc>
              <a:spcAft>
                <a:spcPts val="0"/>
              </a:spcAft>
            </a:pPr>
            <a:endParaRPr lang="en-US" altLang="zh-CN" b="1" kern="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      array_8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              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0x0040134D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movb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$0x1,</a:t>
            </a:r>
            <a:r>
              <a:rPr lang="en-US" altLang="zh-CN" b="1" kern="0" dirty="0" smtClean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0x3c7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(%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algn="l">
              <a:lnSpc>
                <a:spcPts val="2400"/>
              </a:lnSpc>
              <a:spcAft>
                <a:spcPts val="0"/>
              </a:spcAft>
            </a:pPr>
            <a:endParaRPr lang="en-US" altLang="zh-CN" b="1" kern="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11      array_8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][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0x00401355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movswl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0x3ce(%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),%</a:t>
            </a:r>
            <a:r>
              <a:rPr lang="en-US" altLang="zh-CN" b="1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eax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kern="0" dirty="0" err="1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eax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=s</a:t>
            </a: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0x0040135D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0x3c8(%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),%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edx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kern="0" dirty="0" err="1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edx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=i</a:t>
            </a: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0x00401364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shl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$0x3,%edx	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kern="0" dirty="0" err="1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edx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=8*i (</a:t>
            </a:r>
            <a:r>
              <a:rPr lang="en-US" altLang="zh-CN" kern="0" dirty="0" smtClean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kern="0" dirty="0" smtClean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列</a:t>
            </a:r>
            <a:r>
              <a:rPr lang="en-US" altLang="zh-CN" kern="0" dirty="0" smtClean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kern="0" dirty="0">
              <a:solidFill>
                <a:srgbClr val="00B0F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0x00401367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lea    0x3d0(%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esp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),%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ecx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kern="0" dirty="0" err="1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ecx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=esp+3d0</a:t>
            </a: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0x0040136E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add    %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ecx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,%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edx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kern="0" dirty="0" err="1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edx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=esp+3d0+8</a:t>
            </a:r>
            <a:r>
              <a:rPr lang="zh-CN" altLang="en-US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0x00401370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add    %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edx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,%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eax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kern="0" dirty="0" err="1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eax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=esp+3d0+8</a:t>
            </a:r>
            <a:r>
              <a:rPr lang="zh-CN" altLang="en-US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kern="0" dirty="0" err="1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i+s</a:t>
            </a:r>
            <a:endParaRPr lang="en-US" altLang="zh-CN" kern="0" dirty="0">
              <a:solidFill>
                <a:srgbClr val="00B0F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0x00401372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sub    $0x48,%eax		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kern="0" dirty="0" err="1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eax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=esp+388+8</a:t>
            </a:r>
            <a:r>
              <a:rPr lang="zh-CN" altLang="en-US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kern="0" dirty="0" err="1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i+s</a:t>
            </a:r>
            <a:endParaRPr lang="en-US" altLang="zh-CN" kern="0" dirty="0">
              <a:solidFill>
                <a:srgbClr val="00B0F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4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0x00401375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movb</a:t>
            </a:r>
            <a:r>
              <a:rPr lang="en-US" altLang="zh-CN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$0x1,(%</a:t>
            </a:r>
            <a:r>
              <a:rPr lang="en-US" altLang="zh-CN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eax</a:t>
            </a:r>
            <a:r>
              <a:rPr lang="en-US" altLang="zh-CN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28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	</a:t>
            </a:r>
            <a:r>
              <a:rPr lang="en-US" altLang="zh-CN" sz="2800" b="1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kern="0" dirty="0">
                <a:solidFill>
                  <a:srgbClr val="00B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#array_8[i][s]=1</a:t>
            </a:r>
            <a:endParaRPr lang="zh-CN" altLang="zh-CN" kern="0" dirty="0">
              <a:solidFill>
                <a:srgbClr val="00B0F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89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二维数组变量寻址方式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352928" cy="5328592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维数组寻址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b[</a:t>
            </a:r>
            <a:r>
              <a:rPr lang="en-US" altLang="zh-CN" sz="1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][j]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数组首地址</a:t>
            </a:r>
            <a:r>
              <a:rPr lang="en-US" altLang="zh-CN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18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i×</a:t>
            </a:r>
            <a:r>
              <a:rPr lang="zh-CN" altLang="en-US" sz="180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（数组列数）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+j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）*数组元素字节数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基址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比例变址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位移</a:t>
            </a:r>
            <a:endParaRPr lang="en-US" altLang="zh-CN" sz="18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movw</a:t>
            </a: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$0x1,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0x308</a:t>
            </a: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(%esp,%eax,2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 </a:t>
            </a:r>
            <a:r>
              <a:rPr lang="en-US" altLang="zh-CN" sz="1800" b="1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sz="1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short </a:t>
            </a:r>
            <a:r>
              <a:rPr lang="zh-CN" alt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数组，字节数</a:t>
            </a:r>
            <a:r>
              <a:rPr lang="en-US" altLang="zh-CN" sz="1800" b="1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en-US" altLang="zh-CN" sz="1800" b="1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spcBef>
                <a:spcPct val="35000"/>
              </a:spcBef>
            </a:pPr>
            <a:r>
              <a:rPr lang="en-US" altLang="zh-CN" sz="1800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movl</a:t>
            </a: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$0x1,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0x208</a:t>
            </a: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(%esp,%eax,4))</a:t>
            </a:r>
            <a:r>
              <a:rPr lang="en-US" altLang="zh-CN" sz="1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sz="1800" b="1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800" b="1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/float</a:t>
            </a:r>
            <a:r>
              <a:rPr lang="zh-CN" alt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数组，</a:t>
            </a:r>
            <a:r>
              <a:rPr lang="zh-CN" altLang="en-US" sz="1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字节</a:t>
            </a:r>
            <a:r>
              <a:rPr lang="zh-CN" alt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数</a:t>
            </a:r>
            <a:r>
              <a:rPr lang="en-US" altLang="zh-CN" sz="1800" b="1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en-US" altLang="zh-CN" sz="1800" b="1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sz="1800" b="1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mov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%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ecx,</a:t>
            </a:r>
            <a:r>
              <a:rPr lang="en-US" altLang="zh-CN" sz="18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0x8</a:t>
            </a:r>
            <a:r>
              <a:rPr lang="en-US" altLang="zh-CN" sz="1800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(%esp,%</a:t>
            </a:r>
            <a:r>
              <a:rPr lang="en-US" altLang="zh-CN" sz="1800" b="1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eax,8)    </a:t>
            </a:r>
            <a:r>
              <a:rPr lang="en-US" altLang="zh-CN" sz="1800" b="1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sz="1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double</a:t>
            </a:r>
            <a:r>
              <a:rPr lang="zh-CN" alt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数组</a:t>
            </a:r>
            <a:r>
              <a:rPr lang="zh-CN" altLang="en-US" sz="18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，字节</a:t>
            </a:r>
            <a:r>
              <a:rPr lang="zh-CN" alt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数</a:t>
            </a:r>
            <a:r>
              <a:rPr lang="en-US" altLang="zh-CN" sz="1800" b="1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en-US" altLang="zh-CN" sz="1800" b="1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spcBef>
                <a:spcPct val="35000"/>
              </a:spcBef>
            </a:pPr>
            <a:r>
              <a:rPr lang="en-US" altLang="zh-CN" sz="1800" dirty="0" err="1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1800" dirty="0" err="1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</a:t>
            </a:r>
            <a:r>
              <a:rPr lang="en-US" altLang="zh-CN" sz="180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=i</a:t>
            </a:r>
            <a:r>
              <a:rPr lang="en-US" altLang="zh-CN" sz="18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r>
              <a:rPr lang="zh-CN" altLang="en-US" sz="18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80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数组列数</a:t>
            </a:r>
            <a:r>
              <a:rPr lang="zh-CN" altLang="en-US" sz="18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    </a:t>
            </a:r>
          </a:p>
          <a:p>
            <a:pPr lvl="1">
              <a:spcBef>
                <a:spcPct val="35000"/>
              </a:spcBef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分别是数组元素字节数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ct val="35000"/>
              </a:spcBef>
            </a:pP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esp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位移是数组首地址</a:t>
            </a:r>
            <a:endParaRPr lang="zh-CN" altLang="en-US" sz="1800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41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9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程序转换概述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IA-32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指令系统概述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altLang="zh-CN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IA-32</a:t>
            </a:r>
            <a:r>
              <a:rPr lang="zh-CN" alt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常用指令</a:t>
            </a:r>
            <a:endParaRPr lang="en-US" altLang="zh-CN" dirty="0" smtClean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语言程序的机器级表示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复杂数据类型的分配和访问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越界访问和缓冲区溢出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X86-64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系统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42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03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IA-32</a:t>
            </a:r>
            <a:r>
              <a:rPr lang="zh-CN" altLang="en-US" dirty="0"/>
              <a:t>常用指令类型</a:t>
            </a:r>
            <a:r>
              <a:rPr lang="en-US" altLang="zh-CN" dirty="0"/>
              <a:t>---</a:t>
            </a:r>
            <a:r>
              <a:rPr lang="zh-CN" altLang="en-US" dirty="0"/>
              <a:t>传输类指令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通用数据传送指令</a:t>
            </a:r>
          </a:p>
          <a:p>
            <a:pPr lvl="1"/>
            <a:r>
              <a:rPr lang="en-US" altLang="zh-CN" sz="1800" dirty="0"/>
              <a:t>MOV</a:t>
            </a:r>
            <a:r>
              <a:rPr lang="zh-CN" altLang="en-US" sz="1800" dirty="0"/>
              <a:t>：一般传送，包括</a:t>
            </a:r>
            <a:r>
              <a:rPr lang="en-US" altLang="zh-CN" sz="1800" dirty="0" err="1"/>
              <a:t>mov</a:t>
            </a:r>
            <a:r>
              <a:rPr lang="en-US" altLang="zh-CN" sz="1800" dirty="0" err="1">
                <a:solidFill>
                  <a:srgbClr val="86BC64"/>
                </a:solidFill>
              </a:rPr>
              <a:t>b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mov</a:t>
            </a:r>
            <a:r>
              <a:rPr lang="en-US" altLang="zh-CN" sz="1800" dirty="0" err="1">
                <a:solidFill>
                  <a:srgbClr val="86BC64"/>
                </a:solidFill>
              </a:rPr>
              <a:t>w</a:t>
            </a:r>
            <a:r>
              <a:rPr lang="zh-CN" altLang="en-US" sz="1800" dirty="0"/>
              <a:t>和</a:t>
            </a:r>
            <a:r>
              <a:rPr lang="en-US" altLang="zh-CN" sz="1800" dirty="0" err="1"/>
              <a:t>mov</a:t>
            </a:r>
            <a:r>
              <a:rPr lang="en-US" altLang="zh-CN" sz="1800" dirty="0" err="1">
                <a:solidFill>
                  <a:srgbClr val="86BC64"/>
                </a:solidFill>
              </a:rPr>
              <a:t>l</a:t>
            </a:r>
            <a:r>
              <a:rPr lang="zh-CN" altLang="en-US" sz="1800" dirty="0"/>
              <a:t>等</a:t>
            </a:r>
          </a:p>
          <a:p>
            <a:pPr lvl="1"/>
            <a:r>
              <a:rPr lang="en-US" altLang="zh-CN" sz="1800" dirty="0"/>
              <a:t>MOVS</a:t>
            </a:r>
            <a:r>
              <a:rPr lang="zh-CN" altLang="en-US" sz="1800" dirty="0"/>
              <a:t>：符号扩展传送，如</a:t>
            </a:r>
            <a:r>
              <a:rPr lang="en-US" altLang="zh-CN" sz="1800" dirty="0" err="1"/>
              <a:t>mov</a:t>
            </a:r>
            <a:r>
              <a:rPr lang="en-US" altLang="zh-CN" sz="1800" dirty="0" err="1">
                <a:solidFill>
                  <a:srgbClr val="0000FF"/>
                </a:solidFill>
              </a:rPr>
              <a:t>s</a:t>
            </a:r>
            <a:r>
              <a:rPr lang="en-US" altLang="zh-CN" sz="1800" dirty="0" err="1">
                <a:solidFill>
                  <a:srgbClr val="86BC64"/>
                </a:solidFill>
              </a:rPr>
              <a:t>bw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mov</a:t>
            </a:r>
            <a:r>
              <a:rPr lang="en-US" altLang="zh-CN" sz="1800" dirty="0" err="1">
                <a:solidFill>
                  <a:srgbClr val="0000FF"/>
                </a:solidFill>
              </a:rPr>
              <a:t>s</a:t>
            </a:r>
            <a:r>
              <a:rPr lang="en-US" altLang="zh-CN" sz="1800" dirty="0" err="1">
                <a:solidFill>
                  <a:srgbClr val="86BC64"/>
                </a:solidFill>
              </a:rPr>
              <a:t>wl</a:t>
            </a:r>
            <a:r>
              <a:rPr lang="zh-CN" altLang="en-US" sz="1800" dirty="0"/>
              <a:t>等</a:t>
            </a:r>
          </a:p>
          <a:p>
            <a:pPr lvl="1"/>
            <a:r>
              <a:rPr lang="en-US" altLang="zh-CN" sz="1800" dirty="0"/>
              <a:t>MOVZ</a:t>
            </a:r>
            <a:r>
              <a:rPr lang="zh-CN" altLang="en-US" sz="1800" dirty="0"/>
              <a:t>：零扩展传送，如</a:t>
            </a:r>
            <a:r>
              <a:rPr lang="en-US" altLang="zh-CN" sz="1800" dirty="0" err="1"/>
              <a:t>mov</a:t>
            </a:r>
            <a:r>
              <a:rPr lang="en-US" altLang="zh-CN" sz="1800" dirty="0" err="1">
                <a:solidFill>
                  <a:srgbClr val="0000FF"/>
                </a:solidFill>
              </a:rPr>
              <a:t>z</a:t>
            </a:r>
            <a:r>
              <a:rPr lang="en-US" altLang="zh-CN" sz="1800" dirty="0" err="1">
                <a:solidFill>
                  <a:srgbClr val="86BC64"/>
                </a:solidFill>
              </a:rPr>
              <a:t>wl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mov</a:t>
            </a:r>
            <a:r>
              <a:rPr lang="en-US" altLang="zh-CN" sz="1800" dirty="0" err="1">
                <a:solidFill>
                  <a:srgbClr val="0000FF"/>
                </a:solidFill>
              </a:rPr>
              <a:t>z</a:t>
            </a:r>
            <a:r>
              <a:rPr lang="en-US" altLang="zh-CN" sz="1800" dirty="0" err="1">
                <a:solidFill>
                  <a:srgbClr val="86BC64"/>
                </a:solidFill>
              </a:rPr>
              <a:t>bl</a:t>
            </a:r>
            <a:r>
              <a:rPr lang="zh-CN" altLang="en-US" sz="1800" dirty="0"/>
              <a:t>等</a:t>
            </a:r>
          </a:p>
          <a:p>
            <a:pPr lvl="1"/>
            <a:r>
              <a:rPr lang="en-US" altLang="zh-CN" sz="1800" dirty="0"/>
              <a:t>XCHG</a:t>
            </a:r>
            <a:r>
              <a:rPr lang="zh-CN" altLang="en-US" sz="1800" dirty="0"/>
              <a:t>：数据交换</a:t>
            </a:r>
          </a:p>
          <a:p>
            <a:pPr lvl="1"/>
            <a:r>
              <a:rPr lang="en-US" altLang="zh-CN" sz="1800" dirty="0"/>
              <a:t>PUSH/POP</a:t>
            </a:r>
            <a:r>
              <a:rPr lang="zh-CN" altLang="en-US" sz="1800" dirty="0"/>
              <a:t>：入栈</a:t>
            </a:r>
            <a:r>
              <a:rPr lang="en-US" altLang="zh-CN" sz="1800" dirty="0"/>
              <a:t>/</a:t>
            </a:r>
            <a:r>
              <a:rPr lang="zh-CN" altLang="en-US" sz="1800" dirty="0"/>
              <a:t>出栈，如</a:t>
            </a:r>
            <a:r>
              <a:rPr lang="en-US" altLang="zh-CN" sz="1800" dirty="0" err="1"/>
              <a:t>pushl,pushw,popl,popw</a:t>
            </a:r>
            <a:r>
              <a:rPr lang="zh-CN" altLang="en-US" sz="1800" dirty="0"/>
              <a:t>等</a:t>
            </a:r>
          </a:p>
          <a:p>
            <a:r>
              <a:rPr lang="zh-CN" altLang="en-US" sz="2000" dirty="0"/>
              <a:t>地址传送指令 </a:t>
            </a:r>
          </a:p>
          <a:p>
            <a:pPr lvl="1"/>
            <a:r>
              <a:rPr lang="en-US" altLang="zh-CN" sz="1800" dirty="0"/>
              <a:t>LEA</a:t>
            </a:r>
            <a:r>
              <a:rPr lang="zh-CN" altLang="en-US" sz="1800" dirty="0"/>
              <a:t>：加载有效地址，</a:t>
            </a:r>
            <a:r>
              <a:rPr lang="zh-CN" altLang="en-US" sz="1800" dirty="0" smtClean="0"/>
              <a:t>如 </a:t>
            </a:r>
            <a:r>
              <a:rPr lang="en-US" altLang="zh-CN" sz="1800" dirty="0" err="1" smtClean="0"/>
              <a:t>leal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(%edx,%eax,2), %</a:t>
            </a:r>
            <a:r>
              <a:rPr lang="en-US" altLang="zh-CN" sz="1800" dirty="0" err="1"/>
              <a:t>eax</a:t>
            </a:r>
            <a:r>
              <a:rPr lang="en-US" altLang="zh-CN" sz="1800" dirty="0"/>
              <a:t>”</a:t>
            </a:r>
            <a:r>
              <a:rPr lang="zh-CN" altLang="en-US" sz="1800" dirty="0"/>
              <a:t>的功能为</a:t>
            </a:r>
            <a:r>
              <a:rPr lang="en-US" altLang="zh-CN" sz="1800" dirty="0"/>
              <a:t>R[</a:t>
            </a:r>
            <a:r>
              <a:rPr lang="en-US" altLang="zh-CN" sz="1800" dirty="0" err="1"/>
              <a:t>eax</a:t>
            </a:r>
            <a:r>
              <a:rPr lang="en-US" altLang="zh-CN" sz="1800" dirty="0"/>
              <a:t>]←R[</a:t>
            </a:r>
            <a:r>
              <a:rPr lang="en-US" altLang="zh-CN" sz="1800" dirty="0" err="1"/>
              <a:t>edx</a:t>
            </a:r>
            <a:r>
              <a:rPr lang="en-US" altLang="zh-CN" sz="1800" dirty="0"/>
              <a:t>]+R[</a:t>
            </a:r>
            <a:r>
              <a:rPr lang="en-US" altLang="zh-CN" sz="1800" dirty="0" err="1"/>
              <a:t>eax</a:t>
            </a:r>
            <a:r>
              <a:rPr lang="en-US" altLang="zh-CN" sz="1800" dirty="0"/>
              <a:t>]*2</a:t>
            </a:r>
          </a:p>
          <a:p>
            <a:r>
              <a:rPr lang="zh-CN" altLang="en-US" sz="2000" dirty="0"/>
              <a:t>输入输出指令 </a:t>
            </a:r>
          </a:p>
          <a:p>
            <a:pPr lvl="1"/>
            <a:r>
              <a:rPr lang="en-US" altLang="zh-CN" sz="1800" dirty="0"/>
              <a:t>IN</a:t>
            </a:r>
            <a:r>
              <a:rPr lang="zh-CN" altLang="en-US" sz="1800" dirty="0"/>
              <a:t>和</a:t>
            </a:r>
            <a:r>
              <a:rPr lang="en-US" altLang="zh-CN" sz="1800" dirty="0"/>
              <a:t>OUT</a:t>
            </a:r>
            <a:r>
              <a:rPr lang="zh-CN" altLang="en-US" sz="1800" dirty="0"/>
              <a:t>：</a:t>
            </a:r>
            <a:r>
              <a:rPr lang="en-US" altLang="zh-CN" sz="1800" dirty="0"/>
              <a:t>I/O</a:t>
            </a:r>
            <a:r>
              <a:rPr lang="zh-CN" altLang="en-US" sz="1800" dirty="0"/>
              <a:t>端口与寄存器之间的交换</a:t>
            </a:r>
          </a:p>
          <a:p>
            <a:r>
              <a:rPr lang="zh-CN" altLang="en-US" sz="2000" dirty="0"/>
              <a:t>标志传送指令</a:t>
            </a:r>
          </a:p>
          <a:p>
            <a:pPr lvl="1"/>
            <a:r>
              <a:rPr lang="en-US" altLang="zh-CN" sz="1800" dirty="0"/>
              <a:t>PUSHF</a:t>
            </a:r>
            <a:r>
              <a:rPr lang="zh-CN" altLang="en-US" sz="1800" dirty="0"/>
              <a:t>、</a:t>
            </a:r>
            <a:r>
              <a:rPr lang="en-US" altLang="zh-CN" sz="1800" dirty="0"/>
              <a:t>POPF</a:t>
            </a:r>
            <a:r>
              <a:rPr lang="zh-CN" altLang="en-US" sz="1800" dirty="0"/>
              <a:t>：将</a:t>
            </a:r>
            <a:r>
              <a:rPr lang="en-US" altLang="zh-CN" sz="1800" dirty="0"/>
              <a:t>EFLAG</a:t>
            </a:r>
            <a:r>
              <a:rPr lang="zh-CN" altLang="en-US" sz="1800" dirty="0"/>
              <a:t>压栈，或将栈顶内容送</a:t>
            </a:r>
            <a:r>
              <a:rPr lang="en-US" altLang="zh-CN" sz="1800" dirty="0"/>
              <a:t>EFLAG 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43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35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</a:rPr>
              <a:t>“</a:t>
            </a:r>
            <a:r>
              <a:rPr lang="zh-CN" altLang="en-US" dirty="0"/>
              <a:t>入栈</a:t>
            </a:r>
            <a:r>
              <a:rPr lang="zh-CN" altLang="en-US" dirty="0">
                <a:latin typeface="黑体" panose="02010609060101010101" pitchFamily="49" charset="-122"/>
              </a:rPr>
              <a:t>”</a:t>
            </a:r>
            <a:r>
              <a:rPr lang="zh-CN" altLang="en-US" dirty="0"/>
              <a:t>和</a:t>
            </a:r>
            <a:r>
              <a:rPr lang="zh-CN" altLang="en-US" dirty="0">
                <a:latin typeface="黑体" panose="02010609060101010101" pitchFamily="49" charset="-122"/>
              </a:rPr>
              <a:t>“</a:t>
            </a:r>
            <a:r>
              <a:rPr lang="zh-CN" altLang="en-US" dirty="0"/>
              <a:t>出栈</a:t>
            </a:r>
            <a:r>
              <a:rPr lang="zh-CN" altLang="en-US" dirty="0">
                <a:latin typeface="黑体" panose="02010609060101010101" pitchFamily="49" charset="-122"/>
              </a:rPr>
              <a:t>”</a:t>
            </a:r>
            <a:r>
              <a:rPr lang="zh-CN" altLang="en-US" dirty="0"/>
              <a:t>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Stack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）是一种采用</a:t>
            </a: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“先进后出”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方式进行访问的一块存储区，用于</a:t>
            </a: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嵌套过程调用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dirty="0">
                <a:solidFill>
                  <a:srgbClr val="0076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从高地址向低地址增长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“栈”不等于</a:t>
            </a: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“堆栈”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（由“堆”和“栈”组成）</a:t>
            </a:r>
          </a:p>
          <a:p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17262"/>
            <a:ext cx="3627065" cy="3378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459" y="2635100"/>
            <a:ext cx="3744416" cy="3342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3198971" y="2913109"/>
            <a:ext cx="1216025" cy="369888"/>
            <a:chOff x="2115" y="1791"/>
            <a:chExt cx="766" cy="233"/>
          </a:xfrm>
        </p:grpSpPr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2115" y="1905"/>
              <a:ext cx="283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sz="1400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2370" y="1791"/>
              <a:ext cx="51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zh-CN" altLang="en-US" i="0" dirty="0" smtClean="0">
                  <a:solidFill>
                    <a:srgbClr val="FF3300"/>
                  </a:solidFill>
                  <a:latin typeface="Arial" panose="020B0604020202020204" pitchFamily="34" charset="0"/>
                </a:rPr>
                <a:t>栈底</a:t>
              </a:r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7488826" y="2904892"/>
            <a:ext cx="1216025" cy="369697"/>
            <a:chOff x="2115" y="1791"/>
            <a:chExt cx="766" cy="245"/>
          </a:xfrm>
        </p:grpSpPr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2115" y="1905"/>
              <a:ext cx="283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sz="1400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2370" y="1791"/>
              <a:ext cx="511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zh-CN" altLang="en-US" i="0" dirty="0" smtClean="0">
                  <a:solidFill>
                    <a:srgbClr val="FF3300"/>
                  </a:solidFill>
                  <a:latin typeface="Arial" panose="020B0604020202020204" pitchFamily="34" charset="0"/>
                </a:rPr>
                <a:t>栈底</a:t>
              </a:r>
            </a:p>
          </p:txBody>
        </p:sp>
      </p:grp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54594" y="6176484"/>
            <a:ext cx="42322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/>
            <a:r>
              <a:rPr lang="en-US" altLang="zh-CN" sz="1900" i="0" dirty="0" smtClean="0">
                <a:solidFill>
                  <a:srgbClr val="3333CC"/>
                </a:solidFill>
              </a:rPr>
              <a:t>R[</a:t>
            </a:r>
            <a:r>
              <a:rPr lang="en-US" altLang="zh-CN" sz="1900" i="0" dirty="0" err="1" smtClean="0">
                <a:solidFill>
                  <a:srgbClr val="3333CC"/>
                </a:solidFill>
              </a:rPr>
              <a:t>sp</a:t>
            </a:r>
            <a:r>
              <a:rPr lang="en-US" altLang="zh-CN" sz="1900" i="0" dirty="0" smtClean="0">
                <a:solidFill>
                  <a:srgbClr val="3333CC"/>
                </a:solidFill>
              </a:rPr>
              <a:t>]←R[</a:t>
            </a:r>
            <a:r>
              <a:rPr lang="en-US" altLang="zh-CN" sz="1900" i="0" dirty="0" err="1" smtClean="0">
                <a:solidFill>
                  <a:srgbClr val="3333CC"/>
                </a:solidFill>
              </a:rPr>
              <a:t>sp</a:t>
            </a:r>
            <a:r>
              <a:rPr lang="en-US" altLang="zh-CN" sz="1900" i="0" dirty="0" smtClean="0">
                <a:solidFill>
                  <a:srgbClr val="3333CC"/>
                </a:solidFill>
              </a:rPr>
              <a:t>]-2</a:t>
            </a:r>
            <a:r>
              <a:rPr lang="zh-CN" altLang="en-US" sz="1900" i="0" dirty="0" smtClean="0">
                <a:solidFill>
                  <a:srgbClr val="3333CC"/>
                </a:solidFill>
              </a:rPr>
              <a:t>、</a:t>
            </a:r>
            <a:r>
              <a:rPr lang="en-US" altLang="zh-CN" sz="1900" i="0" dirty="0" smtClean="0">
                <a:solidFill>
                  <a:srgbClr val="3333CC"/>
                </a:solidFill>
              </a:rPr>
              <a:t>M[R[</a:t>
            </a:r>
            <a:r>
              <a:rPr lang="en-US" altLang="zh-CN" sz="1900" i="0" dirty="0" err="1" smtClean="0">
                <a:solidFill>
                  <a:srgbClr val="3333CC"/>
                </a:solidFill>
              </a:rPr>
              <a:t>sp</a:t>
            </a:r>
            <a:r>
              <a:rPr lang="en-US" altLang="zh-CN" sz="1900" i="0" dirty="0" smtClean="0">
                <a:solidFill>
                  <a:srgbClr val="3333CC"/>
                </a:solidFill>
              </a:rPr>
              <a:t>]]</a:t>
            </a:r>
            <a:r>
              <a:rPr lang="en-US" altLang="zh-CN" sz="1900" i="0" dirty="0" smtClean="0">
                <a:solidFill>
                  <a:srgbClr val="3333CC"/>
                </a:solidFill>
                <a:cs typeface="Times New Roman" panose="02020603050405020304" pitchFamily="18" charset="0"/>
              </a:rPr>
              <a:t>←R[ax]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647728" y="6149691"/>
            <a:ext cx="4249738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/>
            <a:r>
              <a:rPr lang="en-US" altLang="zh-CN" sz="1900" i="0" dirty="0" smtClean="0">
                <a:solidFill>
                  <a:srgbClr val="3333CC"/>
                </a:solidFill>
                <a:cs typeface="Times New Roman" panose="02020603050405020304" pitchFamily="18" charset="0"/>
              </a:rPr>
              <a:t>R[ax]←M[R[</a:t>
            </a:r>
            <a:r>
              <a:rPr lang="en-US" altLang="zh-CN" sz="1900" i="0" dirty="0" err="1" smtClean="0">
                <a:solidFill>
                  <a:srgbClr val="3333CC"/>
                </a:solidFill>
                <a:cs typeface="Times New Roman" panose="02020603050405020304" pitchFamily="18" charset="0"/>
              </a:rPr>
              <a:t>sp</a:t>
            </a:r>
            <a:r>
              <a:rPr lang="en-US" altLang="zh-CN" sz="1900" i="0" dirty="0" smtClean="0">
                <a:solidFill>
                  <a:srgbClr val="3333CC"/>
                </a:solidFill>
                <a:cs typeface="Times New Roman" panose="02020603050405020304" pitchFamily="18" charset="0"/>
              </a:rPr>
              <a:t>]]</a:t>
            </a:r>
            <a:r>
              <a:rPr lang="zh-CN" altLang="en-US" sz="1900" i="0" dirty="0" smtClean="0">
                <a:solidFill>
                  <a:srgbClr val="3333CC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sz="1900" i="0" dirty="0" smtClean="0">
                <a:solidFill>
                  <a:srgbClr val="3333CC"/>
                </a:solidFill>
                <a:cs typeface="Times New Roman" panose="02020603050405020304" pitchFamily="18" charset="0"/>
              </a:rPr>
              <a:t>[</a:t>
            </a:r>
            <a:r>
              <a:rPr lang="en-US" altLang="zh-CN" sz="1900" i="0" dirty="0" err="1" smtClean="0">
                <a:solidFill>
                  <a:srgbClr val="3333CC"/>
                </a:solidFill>
                <a:cs typeface="Times New Roman" panose="02020603050405020304" pitchFamily="18" charset="0"/>
              </a:rPr>
              <a:t>sp</a:t>
            </a:r>
            <a:r>
              <a:rPr lang="en-US" altLang="zh-CN" sz="1900" i="0" dirty="0" smtClean="0">
                <a:solidFill>
                  <a:srgbClr val="3333CC"/>
                </a:solidFill>
                <a:cs typeface="Times New Roman" panose="02020603050405020304" pitchFamily="18" charset="0"/>
              </a:rPr>
              <a:t>]←R[</a:t>
            </a:r>
            <a:r>
              <a:rPr lang="en-US" altLang="zh-CN" sz="1900" i="0" dirty="0" err="1" smtClean="0">
                <a:solidFill>
                  <a:srgbClr val="3333CC"/>
                </a:solidFill>
                <a:cs typeface="Times New Roman" panose="02020603050405020304" pitchFamily="18" charset="0"/>
              </a:rPr>
              <a:t>sp</a:t>
            </a:r>
            <a:r>
              <a:rPr lang="en-US" altLang="zh-CN" sz="1900" i="0" dirty="0" smtClean="0">
                <a:solidFill>
                  <a:srgbClr val="3333CC"/>
                </a:solidFill>
                <a:cs typeface="Times New Roman" panose="02020603050405020304" pitchFamily="18" charset="0"/>
              </a:rPr>
              <a:t>]+2</a:t>
            </a:r>
          </a:p>
        </p:txBody>
      </p:sp>
    </p:spTree>
    <p:extLst>
      <p:ext uri="{BB962C8B-B14F-4D97-AF65-F5344CB8AC3E}">
        <p14:creationId xmlns:p14="http://schemas.microsoft.com/office/powerpoint/2010/main" val="115624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整数数据强制转换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相同长度数据类型  直接传送机器码</a:t>
            </a:r>
            <a:endParaRPr lang="en-US" altLang="zh-CN" dirty="0" smtClean="0"/>
          </a:p>
          <a:p>
            <a:r>
              <a:rPr lang="zh-CN" altLang="en-US" dirty="0" smtClean="0"/>
              <a:t>不同长度类型，短转长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原始数据无符号：</a:t>
            </a:r>
            <a:r>
              <a:rPr lang="en-US" altLang="zh-CN" dirty="0" smtClean="0"/>
              <a:t>0</a:t>
            </a:r>
            <a:r>
              <a:rPr lang="zh-CN" altLang="en-US" dirty="0" smtClean="0"/>
              <a:t>扩展     </a:t>
            </a:r>
            <a:r>
              <a:rPr lang="en-US" altLang="zh-CN" dirty="0" err="1" smtClean="0"/>
              <a:t>movz</a:t>
            </a:r>
            <a:endParaRPr lang="en-US" altLang="zh-CN" dirty="0" smtClean="0"/>
          </a:p>
          <a:p>
            <a:pPr lvl="1"/>
            <a:r>
              <a:rPr lang="zh-CN" altLang="en-US" dirty="0"/>
              <a:t>原始数据</a:t>
            </a:r>
            <a:r>
              <a:rPr lang="zh-CN" altLang="en-US" dirty="0" smtClean="0"/>
              <a:t>有符号：符号扩展  </a:t>
            </a:r>
            <a:r>
              <a:rPr lang="en-US" altLang="zh-CN" dirty="0" err="1" smtClean="0"/>
              <a:t>movs</a:t>
            </a:r>
            <a:endParaRPr lang="en-US" altLang="zh-CN" dirty="0" smtClean="0"/>
          </a:p>
          <a:p>
            <a:r>
              <a:rPr lang="zh-CN" altLang="en-US" dirty="0"/>
              <a:t>不同长度类型</a:t>
            </a:r>
            <a:r>
              <a:rPr lang="zh-CN" altLang="en-US" dirty="0" smtClean="0"/>
              <a:t>，长转短</a:t>
            </a:r>
            <a:endParaRPr lang="en-US" altLang="zh-CN" dirty="0"/>
          </a:p>
          <a:p>
            <a:pPr lvl="1"/>
            <a:r>
              <a:rPr lang="zh-CN" altLang="en-US" dirty="0" smtClean="0"/>
              <a:t>直接截断原数据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45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80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整数强制转换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46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439817" y="1030603"/>
            <a:ext cx="5472374" cy="5472608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/>
          <a:lstStyle/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1  </a:t>
            </a:r>
            <a:r>
              <a:rPr lang="en-US" altLang="zh-CN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</a:t>
            </a:r>
            <a:r>
              <a:rPr lang="en-US" altLang="zh-CN" kern="0" dirty="0" err="1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stdio.h</a:t>
            </a:r>
            <a:r>
              <a:rPr lang="en-US" altLang="zh-CN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2  </a:t>
            </a:r>
            <a:r>
              <a:rPr lang="en-US" altLang="zh-CN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 )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3 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4        </a:t>
            </a:r>
            <a:r>
              <a:rPr lang="en-US" altLang="zh-CN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5        </a:t>
            </a:r>
            <a:r>
              <a:rPr lang="en-US" altLang="zh-CN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unsigned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ui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6        </a:t>
            </a:r>
            <a:r>
              <a:rPr lang="en-US" altLang="zh-CN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char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7        </a:t>
            </a:r>
            <a:r>
              <a:rPr lang="en-US" altLang="zh-CN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unsigned char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uc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8       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9       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uc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       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ui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11       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ui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uc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12        c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13       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uc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14        c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ui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15       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uc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ui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16       </a:t>
            </a:r>
            <a:r>
              <a:rPr lang="en-US" altLang="zh-CN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 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17 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69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短转长（根据原始数据类型进行符号扩展）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47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21" name="Rectangle 4"/>
          <p:cNvSpPr>
            <a:spLocks/>
          </p:cNvSpPr>
          <p:nvPr/>
        </p:nvSpPr>
        <p:spPr bwMode="auto">
          <a:xfrm>
            <a:off x="572108" y="1240958"/>
            <a:ext cx="7999784" cy="5472604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/>
          <a:lstStyle/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8  	      </a:t>
            </a:r>
            <a:r>
              <a:rPr lang="en-US" altLang="zh-CN" b="1" kern="0" dirty="0" err="1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i</a:t>
            </a:r>
            <a:r>
              <a:rPr lang="en-US" altLang="zh-CN" b="1" kern="0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=c;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/>
                <a:ea typeface="宋体"/>
                <a:cs typeface="Times New Roman"/>
              </a:rPr>
              <a:t>0x00401342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movsbl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0xf(%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),%</a:t>
            </a:r>
            <a:r>
              <a:rPr lang="en-US" altLang="zh-CN" b="1" kern="0" dirty="0" err="1" smtClean="0">
                <a:latin typeface="Courier New"/>
                <a:ea typeface="宋体"/>
                <a:cs typeface="Times New Roman"/>
              </a:rPr>
              <a:t>eax</a:t>
            </a:r>
            <a:r>
              <a:rPr lang="en-US" altLang="zh-CN" b="1" kern="0" dirty="0" smtClean="0">
                <a:latin typeface="Courier New"/>
                <a:ea typeface="宋体"/>
                <a:cs typeface="Times New Roman"/>
              </a:rPr>
              <a:t>  </a:t>
            </a:r>
            <a:r>
              <a:rPr lang="en-US" altLang="zh-CN" b="1" kern="0" dirty="0" smtClean="0">
                <a:solidFill>
                  <a:schemeClr val="bg2">
                    <a:lumMod val="75000"/>
                  </a:schemeClr>
                </a:solidFill>
                <a:latin typeface="Courier New"/>
                <a:ea typeface="宋体"/>
                <a:cs typeface="Times New Roman"/>
              </a:rPr>
              <a:t>#</a:t>
            </a:r>
            <a:r>
              <a:rPr lang="zh-CN" altLang="en-US" b="1" kern="0" dirty="0" smtClean="0">
                <a:solidFill>
                  <a:schemeClr val="bg2">
                    <a:lumMod val="75000"/>
                  </a:schemeClr>
                </a:solidFill>
                <a:latin typeface="Courier New"/>
                <a:ea typeface="宋体"/>
                <a:cs typeface="Times New Roman"/>
              </a:rPr>
              <a:t>原数据有符号，符号扩展</a:t>
            </a:r>
            <a:endParaRPr lang="en-US" altLang="zh-CN" b="1" kern="0" dirty="0">
              <a:solidFill>
                <a:schemeClr val="bg2">
                  <a:lumMod val="75000"/>
                </a:schemeClr>
              </a:solidFill>
              <a:latin typeface="Courier New"/>
              <a:ea typeface="宋体"/>
              <a:cs typeface="Times New Roman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/>
                <a:ea typeface="宋体"/>
                <a:cs typeface="Times New Roman"/>
              </a:rPr>
              <a:t>0x00401347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mov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   %eax,0x8(%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kern="0" dirty="0" smtClean="0">
                <a:latin typeface="Courier New"/>
                <a:ea typeface="宋体"/>
                <a:cs typeface="Times New Roman"/>
              </a:rPr>
              <a:t>)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endParaRPr lang="en-US" altLang="zh-CN" b="1" kern="0" dirty="0">
              <a:latin typeface="Courier New"/>
              <a:ea typeface="宋体"/>
              <a:cs typeface="Times New Roman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9  	      </a:t>
            </a:r>
            <a:r>
              <a:rPr lang="en-US" altLang="zh-CN" b="1" kern="0" dirty="0" err="1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i</a:t>
            </a:r>
            <a:r>
              <a:rPr lang="en-US" altLang="zh-CN" b="1" kern="0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b="1" kern="0" dirty="0" err="1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uc</a:t>
            </a:r>
            <a:r>
              <a:rPr lang="en-US" altLang="zh-CN" b="1" kern="0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;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/>
                <a:ea typeface="宋体"/>
                <a:cs typeface="Times New Roman"/>
              </a:rPr>
              <a:t>0x0040134B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movzbl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0x7(%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),%</a:t>
            </a:r>
            <a:r>
              <a:rPr lang="en-US" altLang="zh-CN" b="1" kern="0" dirty="0" err="1" smtClean="0">
                <a:latin typeface="Courier New"/>
                <a:ea typeface="宋体"/>
                <a:cs typeface="Times New Roman"/>
              </a:rPr>
              <a:t>eax</a:t>
            </a:r>
            <a:r>
              <a:rPr lang="en-US" altLang="zh-CN" b="1" kern="0" dirty="0" smtClean="0"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chemeClr val="bg2">
                    <a:lumMod val="75000"/>
                  </a:schemeClr>
                </a:solidFill>
                <a:latin typeface="Courier New"/>
                <a:ea typeface="宋体"/>
                <a:cs typeface="Times New Roman"/>
              </a:rPr>
              <a:t>#</a:t>
            </a:r>
            <a:r>
              <a:rPr lang="zh-CN" altLang="en-US" b="1" kern="0" dirty="0">
                <a:solidFill>
                  <a:schemeClr val="bg2">
                    <a:lumMod val="75000"/>
                  </a:schemeClr>
                </a:solidFill>
                <a:latin typeface="Courier New"/>
                <a:ea typeface="宋体"/>
                <a:cs typeface="Times New Roman"/>
              </a:rPr>
              <a:t>原数据无符号，零扩展</a:t>
            </a:r>
            <a:endParaRPr lang="en-US" altLang="zh-CN" b="1" kern="0" dirty="0">
              <a:solidFill>
                <a:schemeClr val="bg2">
                  <a:lumMod val="75000"/>
                </a:schemeClr>
              </a:solidFill>
              <a:latin typeface="Courier New"/>
              <a:ea typeface="宋体"/>
              <a:cs typeface="Times New Roman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 smtClean="0">
                <a:latin typeface="Courier New"/>
                <a:ea typeface="宋体"/>
                <a:cs typeface="Times New Roman"/>
              </a:rPr>
              <a:t>0x00401350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mov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   %eax,0x8(%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kern="0" dirty="0" smtClean="0">
                <a:latin typeface="Courier New"/>
                <a:ea typeface="宋体"/>
                <a:cs typeface="Times New Roman"/>
              </a:rPr>
              <a:t>)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endParaRPr lang="en-US" altLang="zh-CN" b="1" kern="0" dirty="0">
              <a:latin typeface="Courier New"/>
              <a:ea typeface="宋体"/>
              <a:cs typeface="Times New Roman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10 	      </a:t>
            </a:r>
            <a:r>
              <a:rPr lang="en-US" altLang="zh-CN" b="1" kern="0" dirty="0" err="1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ui</a:t>
            </a:r>
            <a:r>
              <a:rPr lang="en-US" altLang="zh-CN" b="1" kern="0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=c;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/>
                <a:ea typeface="宋体"/>
                <a:cs typeface="Times New Roman"/>
              </a:rPr>
              <a:t>0x00401354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movsbl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0xf(%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),%</a:t>
            </a:r>
            <a:r>
              <a:rPr lang="en-US" altLang="zh-CN" b="1" kern="0" dirty="0" err="1" smtClean="0">
                <a:latin typeface="Courier New"/>
                <a:ea typeface="宋体"/>
                <a:cs typeface="Times New Roman"/>
              </a:rPr>
              <a:t>eax</a:t>
            </a:r>
            <a:r>
              <a:rPr lang="en-US" altLang="zh-CN" b="1" kern="0" dirty="0" smtClean="0">
                <a:latin typeface="Courier New"/>
                <a:ea typeface="宋体"/>
                <a:cs typeface="Times New Roman"/>
              </a:rPr>
              <a:t>  </a:t>
            </a:r>
            <a:r>
              <a:rPr lang="en-US" altLang="zh-CN" b="1" kern="0" dirty="0">
                <a:solidFill>
                  <a:schemeClr val="bg2">
                    <a:lumMod val="75000"/>
                  </a:schemeClr>
                </a:solidFill>
                <a:latin typeface="Courier New"/>
                <a:ea typeface="宋体"/>
                <a:cs typeface="Times New Roman"/>
              </a:rPr>
              <a:t>#</a:t>
            </a:r>
            <a:r>
              <a:rPr lang="zh-CN" altLang="en-US" b="1" kern="0" dirty="0">
                <a:solidFill>
                  <a:schemeClr val="bg2">
                    <a:lumMod val="75000"/>
                  </a:schemeClr>
                </a:solidFill>
                <a:latin typeface="Courier New"/>
                <a:ea typeface="宋体"/>
                <a:cs typeface="Times New Roman"/>
              </a:rPr>
              <a:t>原数据有符号，符号扩展</a:t>
            </a:r>
            <a:endParaRPr lang="en-US" altLang="zh-CN" b="1" kern="0" dirty="0">
              <a:solidFill>
                <a:schemeClr val="bg2">
                  <a:lumMod val="75000"/>
                </a:schemeClr>
              </a:solidFill>
              <a:latin typeface="Courier New"/>
              <a:ea typeface="宋体"/>
              <a:cs typeface="Times New Roman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 smtClean="0">
                <a:latin typeface="Courier New"/>
                <a:ea typeface="宋体"/>
                <a:cs typeface="Times New Roman"/>
              </a:rPr>
              <a:t>0x00401359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mov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   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eax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,(%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kern="0" dirty="0" smtClean="0">
                <a:latin typeface="Courier New"/>
                <a:ea typeface="宋体"/>
                <a:cs typeface="Times New Roman"/>
              </a:rPr>
              <a:t>)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endParaRPr lang="en-US" altLang="zh-CN" b="1" kern="0" dirty="0">
              <a:latin typeface="Courier New"/>
              <a:ea typeface="宋体"/>
              <a:cs typeface="Times New Roman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11 	      </a:t>
            </a:r>
            <a:r>
              <a:rPr lang="en-US" altLang="zh-CN" b="1" kern="0" dirty="0" err="1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ui</a:t>
            </a:r>
            <a:r>
              <a:rPr lang="en-US" altLang="zh-CN" b="1" kern="0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b="1" kern="0" dirty="0" err="1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uc</a:t>
            </a:r>
            <a:r>
              <a:rPr lang="en-US" altLang="zh-CN" b="1" kern="0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;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/>
                <a:ea typeface="宋体"/>
                <a:cs typeface="Times New Roman"/>
              </a:rPr>
              <a:t>0x0040135C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movzbl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0x7(%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),%</a:t>
            </a:r>
            <a:r>
              <a:rPr lang="en-US" altLang="zh-CN" b="1" kern="0" dirty="0" err="1" smtClean="0">
                <a:latin typeface="Courier New"/>
                <a:ea typeface="宋体"/>
                <a:cs typeface="Times New Roman"/>
              </a:rPr>
              <a:t>eax</a:t>
            </a:r>
            <a:r>
              <a:rPr lang="en-US" altLang="zh-CN" b="1" kern="0" dirty="0" smtClean="0">
                <a:latin typeface="Courier New"/>
                <a:ea typeface="宋体"/>
                <a:cs typeface="Times New Roman"/>
              </a:rPr>
              <a:t>  </a:t>
            </a:r>
            <a:r>
              <a:rPr lang="en-US" altLang="zh-CN" b="1" kern="0" dirty="0">
                <a:solidFill>
                  <a:schemeClr val="bg2">
                    <a:lumMod val="75000"/>
                  </a:schemeClr>
                </a:solidFill>
                <a:latin typeface="Courier New"/>
                <a:ea typeface="宋体"/>
                <a:cs typeface="Times New Roman"/>
              </a:rPr>
              <a:t>#</a:t>
            </a:r>
            <a:r>
              <a:rPr lang="zh-CN" altLang="en-US" b="1" kern="0" dirty="0">
                <a:solidFill>
                  <a:schemeClr val="bg2">
                    <a:lumMod val="75000"/>
                  </a:schemeClr>
                </a:solidFill>
                <a:latin typeface="Courier New"/>
                <a:ea typeface="宋体"/>
                <a:cs typeface="Times New Roman"/>
              </a:rPr>
              <a:t>原数据有符号，符号扩展</a:t>
            </a:r>
            <a:endParaRPr lang="en-US" altLang="zh-CN" b="1" kern="0" dirty="0">
              <a:solidFill>
                <a:schemeClr val="bg2">
                  <a:lumMod val="75000"/>
                </a:schemeClr>
              </a:solidFill>
              <a:latin typeface="Courier New"/>
              <a:ea typeface="宋体"/>
              <a:cs typeface="Times New Roman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 smtClean="0">
                <a:latin typeface="Courier New"/>
                <a:ea typeface="宋体"/>
                <a:cs typeface="Times New Roman"/>
              </a:rPr>
              <a:t>0x00401361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mov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   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eax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,(%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kern="0" dirty="0" smtClean="0">
                <a:latin typeface="Courier New"/>
                <a:ea typeface="宋体"/>
                <a:cs typeface="Times New Roman"/>
              </a:rPr>
              <a:t>)</a:t>
            </a:r>
            <a:endParaRPr lang="en-US" altLang="zh-CN" b="1" kern="0" dirty="0">
              <a:latin typeface="Courier New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808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长转短   直接截断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48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22" name="Rectangle 4"/>
          <p:cNvSpPr>
            <a:spLocks/>
          </p:cNvSpPr>
          <p:nvPr/>
        </p:nvSpPr>
        <p:spPr bwMode="auto">
          <a:xfrm>
            <a:off x="683568" y="1021096"/>
            <a:ext cx="7776864" cy="5472604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/>
          <a:lstStyle/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 smtClean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12 </a:t>
            </a:r>
            <a:r>
              <a:rPr lang="en-US" altLang="zh-CN" b="1" kern="0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	      c=</a:t>
            </a:r>
            <a:r>
              <a:rPr lang="en-US" altLang="zh-CN" b="1" kern="0" dirty="0" err="1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i</a:t>
            </a:r>
            <a:r>
              <a:rPr lang="en-US" altLang="zh-CN" b="1" kern="0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;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/>
                <a:ea typeface="宋体"/>
                <a:cs typeface="Times New Roman"/>
              </a:rPr>
              <a:t>0x00401364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mov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   0x8(%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),%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eax</a:t>
            </a:r>
            <a:endParaRPr lang="en-US" altLang="zh-CN" b="1" kern="0" dirty="0">
              <a:latin typeface="Courier New"/>
              <a:ea typeface="宋体"/>
              <a:cs typeface="Times New Roman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/>
                <a:ea typeface="宋体"/>
                <a:cs typeface="Times New Roman"/>
              </a:rPr>
              <a:t>0x00401368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mov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%al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,0xf(%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kern="0" dirty="0" smtClean="0">
                <a:latin typeface="Courier New"/>
                <a:ea typeface="宋体"/>
                <a:cs typeface="Times New Roman"/>
              </a:rPr>
              <a:t>)  </a:t>
            </a:r>
            <a:r>
              <a:rPr lang="en-US" altLang="zh-CN" b="1" kern="0" dirty="0" smtClean="0">
                <a:solidFill>
                  <a:schemeClr val="bg2">
                    <a:lumMod val="75000"/>
                  </a:schemeClr>
                </a:solidFill>
                <a:latin typeface="Courier New"/>
                <a:ea typeface="宋体"/>
                <a:cs typeface="Times New Roman"/>
              </a:rPr>
              <a:t> #</a:t>
            </a:r>
            <a:r>
              <a:rPr lang="zh-CN" altLang="en-US" b="1" kern="0" dirty="0" smtClean="0">
                <a:solidFill>
                  <a:schemeClr val="bg2">
                    <a:lumMod val="75000"/>
                  </a:schemeClr>
                </a:solidFill>
                <a:latin typeface="Courier New"/>
                <a:ea typeface="宋体"/>
                <a:cs typeface="Times New Roman"/>
              </a:rPr>
              <a:t>取低</a:t>
            </a:r>
            <a:r>
              <a:rPr lang="en-US" altLang="zh-CN" b="1" kern="0" dirty="0" smtClean="0">
                <a:solidFill>
                  <a:schemeClr val="bg2">
                    <a:lumMod val="75000"/>
                  </a:schemeClr>
                </a:solidFill>
                <a:latin typeface="Courier New"/>
                <a:ea typeface="宋体"/>
                <a:cs typeface="Times New Roman"/>
              </a:rPr>
              <a:t>8</a:t>
            </a:r>
            <a:r>
              <a:rPr lang="zh-CN" altLang="en-US" b="1" kern="0" dirty="0" smtClean="0">
                <a:solidFill>
                  <a:schemeClr val="bg2">
                    <a:lumMod val="75000"/>
                  </a:schemeClr>
                </a:solidFill>
                <a:latin typeface="Courier New"/>
                <a:ea typeface="宋体"/>
                <a:cs typeface="Times New Roman"/>
              </a:rPr>
              <a:t>位截断</a:t>
            </a:r>
            <a:endParaRPr lang="en-US" altLang="zh-CN" b="1" kern="0" dirty="0">
              <a:solidFill>
                <a:schemeClr val="bg2">
                  <a:lumMod val="75000"/>
                </a:schemeClr>
              </a:solidFill>
              <a:latin typeface="Courier New"/>
              <a:ea typeface="宋体"/>
              <a:cs typeface="Times New Roman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endParaRPr lang="en-US" altLang="zh-CN" b="1" kern="0" dirty="0">
              <a:latin typeface="Courier New"/>
              <a:ea typeface="宋体"/>
              <a:cs typeface="Times New Roman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13 	      </a:t>
            </a:r>
            <a:r>
              <a:rPr lang="en-US" altLang="zh-CN" b="1" kern="0" dirty="0" err="1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uc</a:t>
            </a:r>
            <a:r>
              <a:rPr lang="en-US" altLang="zh-CN" b="1" kern="0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b="1" kern="0" dirty="0" err="1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i</a:t>
            </a:r>
            <a:r>
              <a:rPr lang="en-US" altLang="zh-CN" b="1" kern="0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;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/>
                <a:ea typeface="宋体"/>
                <a:cs typeface="Times New Roman"/>
              </a:rPr>
              <a:t>0x0040136C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mov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   0x8(%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),%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eax</a:t>
            </a:r>
            <a:endParaRPr lang="en-US" altLang="zh-CN" b="1" kern="0" dirty="0">
              <a:latin typeface="Courier New"/>
              <a:ea typeface="宋体"/>
              <a:cs typeface="Times New Roman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/>
                <a:ea typeface="宋体"/>
                <a:cs typeface="Times New Roman"/>
              </a:rPr>
              <a:t>0x00401370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mov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%al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,0x7(%</a:t>
            </a:r>
            <a:r>
              <a:rPr lang="en-US" altLang="zh-CN" b="1" kern="0" dirty="0" err="1" smtClean="0"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kern="0" dirty="0" smtClean="0">
                <a:latin typeface="Courier New"/>
                <a:ea typeface="宋体"/>
                <a:cs typeface="Times New Roman"/>
              </a:rPr>
              <a:t>)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endParaRPr lang="en-US" altLang="zh-CN" b="1" kern="0" dirty="0">
              <a:latin typeface="Courier New"/>
              <a:ea typeface="宋体"/>
              <a:cs typeface="Times New Roman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14 	      c=</a:t>
            </a:r>
            <a:r>
              <a:rPr lang="en-US" altLang="zh-CN" b="1" kern="0" dirty="0" err="1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ui</a:t>
            </a:r>
            <a:r>
              <a:rPr lang="en-US" altLang="zh-CN" b="1" kern="0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;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/>
                <a:ea typeface="宋体"/>
                <a:cs typeface="Times New Roman"/>
              </a:rPr>
              <a:t>0x00401374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mov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   (%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),%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eax</a:t>
            </a:r>
            <a:endParaRPr lang="en-US" altLang="zh-CN" b="1" kern="0" dirty="0">
              <a:latin typeface="Courier New"/>
              <a:ea typeface="宋体"/>
              <a:cs typeface="Times New Roman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/>
                <a:ea typeface="宋体"/>
                <a:cs typeface="Times New Roman"/>
              </a:rPr>
              <a:t>0x00401377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mov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%al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,0xf(%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kern="0" dirty="0" smtClean="0">
                <a:latin typeface="Courier New"/>
                <a:ea typeface="宋体"/>
                <a:cs typeface="Times New Roman"/>
              </a:rPr>
              <a:t>)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endParaRPr lang="en-US" altLang="zh-CN" b="1" kern="0" dirty="0">
              <a:latin typeface="Courier New"/>
              <a:ea typeface="宋体"/>
              <a:cs typeface="Times New Roman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b="1" kern="0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15 	      </a:t>
            </a:r>
            <a:r>
              <a:rPr lang="en-US" altLang="zh-CN" b="1" kern="0" dirty="0" err="1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uc</a:t>
            </a:r>
            <a:r>
              <a:rPr lang="en-US" altLang="zh-CN" b="1" kern="0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=</a:t>
            </a:r>
            <a:r>
              <a:rPr lang="en-US" altLang="zh-CN" b="1" kern="0" dirty="0" err="1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ui</a:t>
            </a:r>
            <a:r>
              <a:rPr lang="en-US" altLang="zh-CN" b="1" kern="0" dirty="0">
                <a:solidFill>
                  <a:srgbClr val="FF0000"/>
                </a:solidFill>
                <a:latin typeface="Courier New"/>
                <a:ea typeface="宋体"/>
                <a:cs typeface="Times New Roman"/>
              </a:rPr>
              <a:t>;</a:t>
            </a: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/>
                <a:ea typeface="宋体"/>
                <a:cs typeface="Times New Roman"/>
              </a:rPr>
              <a:t>0x0040137B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mov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   (%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),%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eax</a:t>
            </a:r>
            <a:endParaRPr lang="en-US" altLang="zh-CN" b="1" kern="0" dirty="0">
              <a:latin typeface="Courier New"/>
              <a:ea typeface="宋体"/>
              <a:cs typeface="Times New Roman"/>
            </a:endParaRPr>
          </a:p>
          <a:p>
            <a:pPr algn="l">
              <a:lnSpc>
                <a:spcPts val="2200"/>
              </a:lnSpc>
              <a:spcAft>
                <a:spcPts val="0"/>
              </a:spcAft>
            </a:pPr>
            <a:r>
              <a:rPr lang="en-US" altLang="zh-CN" kern="0" dirty="0">
                <a:latin typeface="Courier New"/>
                <a:ea typeface="宋体"/>
                <a:cs typeface="Times New Roman"/>
              </a:rPr>
              <a:t>0x0040137E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	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mov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    </a:t>
            </a:r>
            <a:r>
              <a:rPr lang="en-US" altLang="zh-CN" b="1" kern="0" dirty="0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%al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,0x7(%</a:t>
            </a:r>
            <a:r>
              <a:rPr lang="en-US" altLang="zh-CN" b="1" kern="0" dirty="0" err="1">
                <a:latin typeface="Courier New"/>
                <a:ea typeface="宋体"/>
                <a:cs typeface="Times New Roman"/>
              </a:rPr>
              <a:t>esp</a:t>
            </a:r>
            <a:r>
              <a:rPr lang="en-US" altLang="zh-CN" b="1" kern="0" dirty="0">
                <a:latin typeface="Courier New"/>
                <a:ea typeface="宋体"/>
                <a:cs typeface="Times New Roman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297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IA-32</a:t>
            </a:r>
            <a:r>
              <a:rPr lang="zh-CN" altLang="en-US" dirty="0"/>
              <a:t>常用</a:t>
            </a:r>
            <a:r>
              <a:rPr lang="zh-CN" altLang="en-US" dirty="0" smtClean="0"/>
              <a:t>指令类型</a:t>
            </a:r>
            <a:r>
              <a:rPr lang="en-US" altLang="zh-CN" dirty="0" smtClean="0"/>
              <a:t>---</a:t>
            </a:r>
            <a:r>
              <a:rPr lang="zh-CN" altLang="en-US" dirty="0" smtClean="0"/>
              <a:t>定点运算类型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18488" cy="5616624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减运算（影响标志、不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区分符号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lvl="1">
              <a:lnSpc>
                <a:spcPct val="110000"/>
              </a:lnSpc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：加，包括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addb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addw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addl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  <a:p>
            <a:pPr lvl="1">
              <a:lnSpc>
                <a:spcPct val="110000"/>
              </a:lnSpc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：减，包括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subb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subw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subl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  <a:p>
            <a:pPr>
              <a:lnSpc>
                <a:spcPct val="11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运算（影响除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CF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的标志、不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区分符号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lvl="1">
              <a:lnSpc>
                <a:spcPct val="110000"/>
              </a:lnSpc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：加，包括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incb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incw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incl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  <a:p>
            <a:pPr lvl="1">
              <a:lnSpc>
                <a:spcPct val="110000"/>
              </a:lnSpc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：减，包括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decb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decw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decl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  <a:p>
            <a:pPr>
              <a:lnSpc>
                <a:spcPct val="11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负</a:t>
            </a:r>
          </a:p>
          <a:p>
            <a:pPr lvl="1">
              <a:lnSpc>
                <a:spcPct val="110000"/>
              </a:lnSpc>
              <a:buFont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：取负，包括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negb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negw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negl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  <a:p>
            <a:pPr>
              <a:lnSpc>
                <a:spcPct val="11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比较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运算（做减法得到标志、不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区分符号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lvl="1">
              <a:lnSpc>
                <a:spcPct val="110000"/>
              </a:lnSpc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：比较，包括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cmpb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cmpw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cmpl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  <a:p>
            <a:pPr>
              <a:lnSpc>
                <a:spcPct val="11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乘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除运算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（区分符号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lvl="1">
              <a:lnSpc>
                <a:spcPct val="110000"/>
              </a:lnSpc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 / IMUL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：无符号乘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带符号乘</a:t>
            </a:r>
          </a:p>
          <a:p>
            <a:pPr lvl="1">
              <a:lnSpc>
                <a:spcPct val="110000"/>
              </a:lnSpc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DIV/ IDIV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：带无符号除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带符号除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49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02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高级语言与汇编语言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高级语言</a:t>
            </a:r>
          </a:p>
          <a:p>
            <a:pPr lvl="1"/>
            <a:r>
              <a:rPr lang="zh-CN" altLang="en-US" dirty="0" smtClean="0"/>
              <a:t>高度抽象，效率</a:t>
            </a:r>
            <a:r>
              <a:rPr lang="zh-CN" altLang="en-US" dirty="0"/>
              <a:t>更</a:t>
            </a:r>
            <a:r>
              <a:rPr lang="zh-CN" altLang="en-US" dirty="0" smtClean="0"/>
              <a:t>高，更</a:t>
            </a:r>
            <a:r>
              <a:rPr lang="zh-CN" altLang="en-US" dirty="0"/>
              <a:t>可靠</a:t>
            </a:r>
          </a:p>
          <a:p>
            <a:pPr lvl="1"/>
            <a:r>
              <a:rPr lang="zh-CN" altLang="en-US" dirty="0" smtClean="0"/>
              <a:t>变量（</a:t>
            </a:r>
            <a:r>
              <a:rPr lang="en-US" altLang="zh-CN" dirty="0" smtClean="0"/>
              <a:t>char,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, float …</a:t>
            </a:r>
            <a:r>
              <a:rPr lang="zh-CN" altLang="en-US" dirty="0" smtClean="0"/>
              <a:t>数组，结构体，联合体）</a:t>
            </a:r>
            <a:endParaRPr lang="zh-CN" altLang="en-US" dirty="0"/>
          </a:p>
          <a:p>
            <a:pPr lvl="1"/>
            <a:r>
              <a:rPr lang="zh-CN" altLang="en-US" dirty="0"/>
              <a:t>编译后可在不同机器上运行</a:t>
            </a:r>
          </a:p>
          <a:p>
            <a:r>
              <a:rPr lang="zh-CN" altLang="en-US" dirty="0"/>
              <a:t>汇编语言</a:t>
            </a:r>
          </a:p>
          <a:p>
            <a:pPr lvl="1"/>
            <a:r>
              <a:rPr lang="zh-CN" altLang="en-US" dirty="0"/>
              <a:t>低级指令控制</a:t>
            </a:r>
            <a:r>
              <a:rPr lang="en-US" altLang="zh-CN" dirty="0"/>
              <a:t>CPU</a:t>
            </a:r>
            <a:r>
              <a:rPr lang="zh-CN" altLang="en-US" dirty="0" smtClean="0"/>
              <a:t>计算，操作寄存器，内存数据</a:t>
            </a:r>
            <a:endParaRPr lang="zh-CN" altLang="en-US" dirty="0"/>
          </a:p>
          <a:p>
            <a:pPr lvl="1"/>
            <a:r>
              <a:rPr lang="zh-CN" altLang="en-US" dirty="0"/>
              <a:t>无</a:t>
            </a:r>
            <a:r>
              <a:rPr lang="zh-CN" altLang="en-US" dirty="0" smtClean="0"/>
              <a:t>数据类型，结构体等复杂类型（寄存器，内存单元）</a:t>
            </a:r>
            <a:endParaRPr lang="zh-CN" altLang="en-US" dirty="0"/>
          </a:p>
          <a:p>
            <a:pPr lvl="1"/>
            <a:r>
              <a:rPr lang="zh-CN" altLang="en-US" dirty="0"/>
              <a:t>与机器高度</a:t>
            </a:r>
            <a:r>
              <a:rPr lang="zh-CN" altLang="en-US" dirty="0" smtClean="0"/>
              <a:t>相关</a:t>
            </a:r>
            <a:endParaRPr lang="en-US" altLang="zh-CN" dirty="0" smtClean="0"/>
          </a:p>
          <a:p>
            <a:r>
              <a:rPr lang="zh-CN" altLang="en-US" dirty="0" smtClean="0"/>
              <a:t>为什么学习汇编语言</a:t>
            </a:r>
            <a:endParaRPr lang="zh-CN" altLang="en-US" dirty="0"/>
          </a:p>
          <a:p>
            <a:pPr lvl="1"/>
            <a:r>
              <a:rPr lang="zh-CN" altLang="en-US" dirty="0" smtClean="0"/>
              <a:t>编写底层代码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观察</a:t>
            </a:r>
            <a:r>
              <a:rPr lang="zh-CN" altLang="en-US" dirty="0"/>
              <a:t>程序实时运行</a:t>
            </a:r>
            <a:r>
              <a:rPr lang="zh-CN" altLang="en-US" dirty="0" smtClean="0"/>
              <a:t>行为，</a:t>
            </a:r>
            <a:r>
              <a:rPr lang="zh-CN" altLang="en-US" dirty="0"/>
              <a:t>逆向工程</a:t>
            </a:r>
          </a:p>
          <a:p>
            <a:pPr lvl="1"/>
            <a:r>
              <a:rPr lang="zh-CN" altLang="en-US" dirty="0" smtClean="0"/>
              <a:t>理解</a:t>
            </a:r>
            <a:r>
              <a:rPr lang="zh-CN" altLang="en-US" dirty="0"/>
              <a:t>编译器如何</a:t>
            </a:r>
            <a:r>
              <a:rPr lang="zh-CN" altLang="en-US" dirty="0" smtClean="0"/>
              <a:t>优化，分析</a:t>
            </a:r>
            <a:r>
              <a:rPr lang="zh-CN" altLang="en-US" dirty="0"/>
              <a:t>代码</a:t>
            </a:r>
            <a:r>
              <a:rPr lang="zh-CN" altLang="en-US" dirty="0" smtClean="0"/>
              <a:t>效率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5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59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定点算术运算指令汇总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50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77" y="1027137"/>
            <a:ext cx="83343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2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定点加法指令举例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18488" cy="6480720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R[ax]=FFFAH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R[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bx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]=FFF0H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，则执行以下指令后</a:t>
            </a:r>
          </a:p>
          <a:p>
            <a:pPr>
              <a:lnSpc>
                <a:spcPct val="125000"/>
              </a:lnSpc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</a:t>
            </a:r>
            <a:r>
              <a:rPr lang="zh-CN" altLang="en-US" sz="200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000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addw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%</a:t>
            </a:r>
            <a:r>
              <a:rPr lang="en-US" altLang="zh-CN" sz="2000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bx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%ax”</a:t>
            </a:r>
            <a:endParaRPr lang="zh-CN" altLang="en-US" sz="2000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中的内容各是什么？标志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CF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ZF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SF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要求分别将操作数作为</a:t>
            </a:r>
            <a:r>
              <a:rPr lang="zh-CN" altLang="en-US" sz="2000" dirty="0">
                <a:solidFill>
                  <a:srgbClr val="0076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无符号数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带符号整数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解释并验证指令执行结果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buFontTx/>
              <a:buNone/>
            </a:pP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解：功能：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R[ax]←R[ax]+R[</a:t>
            </a:r>
            <a:r>
              <a:rPr lang="en-US" altLang="zh-CN" sz="2000" dirty="0" err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bx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，指令执行后的结果如下 </a:t>
            </a:r>
          </a:p>
          <a:p>
            <a:pPr>
              <a:lnSpc>
                <a:spcPct val="125000"/>
              </a:lnSpc>
              <a:buFontTx/>
              <a:buNone/>
            </a:pP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R[ax]=FFFAH+FFF0H=FFEAH </a:t>
            </a: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BX</a:t>
            </a: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中内容不变</a:t>
            </a:r>
          </a:p>
          <a:p>
            <a:pPr>
              <a:lnSpc>
                <a:spcPct val="125000"/>
              </a:lnSpc>
              <a:buFontTx/>
              <a:buNone/>
            </a:pP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CF=1</a:t>
            </a: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OF=0</a:t>
            </a: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ZF=0</a:t>
            </a: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SF=1</a:t>
            </a:r>
          </a:p>
          <a:p>
            <a:pPr>
              <a:lnSpc>
                <a:spcPct val="125000"/>
              </a:lnSpc>
              <a:buFontTx/>
              <a:buNone/>
            </a:pP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dirty="0">
                <a:solidFill>
                  <a:srgbClr val="0076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若是无符号整数运算，则</a:t>
            </a:r>
            <a:r>
              <a:rPr lang="en-US" altLang="zh-CN" sz="2000" dirty="0">
                <a:solidFill>
                  <a:srgbClr val="0076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CF=1</a:t>
            </a:r>
            <a:r>
              <a:rPr lang="zh-CN" altLang="en-US" sz="2000" dirty="0">
                <a:solidFill>
                  <a:srgbClr val="0076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说明结果溢出</a:t>
            </a:r>
          </a:p>
          <a:p>
            <a:pPr>
              <a:lnSpc>
                <a:spcPct val="125000"/>
              </a:lnSpc>
              <a:buFontTx/>
              <a:buNone/>
            </a:pPr>
            <a:r>
              <a:rPr lang="zh-CN" altLang="en-US" sz="200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若是</a:t>
            </a:r>
            <a:r>
              <a:rPr lang="zh-CN" altLang="en-US" sz="20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带符号整数运算，则</a:t>
            </a:r>
            <a:r>
              <a:rPr lang="en-US" altLang="zh-CN" sz="20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OF=0</a:t>
            </a:r>
            <a:r>
              <a:rPr lang="zh-CN" altLang="en-US" sz="20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说明结果没有溢出</a:t>
            </a:r>
          </a:p>
          <a:p>
            <a:pPr>
              <a:lnSpc>
                <a:spcPct val="125000"/>
              </a:lnSpc>
              <a:buFontTx/>
              <a:buNone/>
            </a:pPr>
            <a:r>
              <a:rPr lang="zh-CN" altLang="en-US" sz="20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验证：</a:t>
            </a:r>
            <a:r>
              <a:rPr lang="en-US" altLang="zh-CN" sz="20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FFFA</a:t>
            </a:r>
            <a:r>
              <a:rPr lang="zh-CN" altLang="en-US" sz="20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的真值为</a:t>
            </a:r>
            <a:r>
              <a:rPr lang="en-US" altLang="zh-CN" sz="20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-6</a:t>
            </a:r>
            <a:r>
              <a:rPr lang="zh-CN" altLang="en-US" sz="20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FFF0</a:t>
            </a:r>
            <a:r>
              <a:rPr lang="zh-CN" altLang="en-US" sz="20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的真值为</a:t>
            </a:r>
            <a:r>
              <a:rPr lang="en-US" altLang="zh-CN" sz="20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-16</a:t>
            </a:r>
          </a:p>
          <a:p>
            <a:pPr>
              <a:lnSpc>
                <a:spcPct val="125000"/>
              </a:lnSpc>
              <a:buFontTx/>
              <a:buNone/>
            </a:pPr>
            <a:r>
              <a:rPr lang="en-US" altLang="zh-CN" sz="20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FFEA</a:t>
            </a:r>
            <a:r>
              <a:rPr lang="zh-CN" altLang="en-US" sz="20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的真值为</a:t>
            </a:r>
            <a:r>
              <a:rPr lang="en-US" altLang="zh-CN" sz="20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-22=-6+(-16)</a:t>
            </a:r>
            <a:r>
              <a:rPr lang="zh-CN" altLang="en-US" sz="20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，结果</a:t>
            </a:r>
            <a:r>
              <a:rPr lang="zh-CN" altLang="en-US" sz="200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51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4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IA-32</a:t>
            </a:r>
            <a:r>
              <a:rPr lang="zh-CN" altLang="en-US" dirty="0"/>
              <a:t>常用指令类型</a:t>
            </a:r>
            <a:r>
              <a:rPr lang="en-US" altLang="zh-CN" dirty="0" smtClean="0"/>
              <a:t>---</a:t>
            </a:r>
            <a:r>
              <a:rPr lang="zh-CN" altLang="en-US" dirty="0" smtClean="0"/>
              <a:t>位运算</a:t>
            </a:r>
            <a:r>
              <a:rPr lang="zh-CN" altLang="en-US" dirty="0"/>
              <a:t>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1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逻辑运算（仅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不影响标志，其他指令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OF=CF=0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ZF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根据结果设置：若全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ZF=1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；若最高位为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SF=1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：非，包括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notb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notw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notl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：与，包括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andb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andw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andl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：或，包括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orw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orl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XOR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：异或，包括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xorb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xorw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xorl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：做“与”操作测试，仅影响标志</a:t>
            </a:r>
          </a:p>
          <a:p>
            <a:pPr lvl="1">
              <a:lnSpc>
                <a:spcPct val="11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移位运算（左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右移时，最高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最低位送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SHL/SHR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：逻辑左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右移，包括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shlb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shrw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shrl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SAL/SAR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：算术左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右移，</a:t>
            </a: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左移判溢出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，右移高位补符</a:t>
            </a:r>
          </a:p>
          <a:p>
            <a:pPr lvl="2">
              <a:lnSpc>
                <a:spcPct val="110000"/>
              </a:lnSpc>
              <a:buFontTx/>
              <a:buNone/>
            </a:pP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（移位前、后符号位发生变化，则</a:t>
            </a:r>
            <a:r>
              <a:rPr lang="en-US" altLang="zh-CN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OF=1 </a:t>
            </a: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ROL/ROR: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循环左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右移，包括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rolb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rorw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roll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10000"/>
              </a:lnSpc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RCL/RCR: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带循环左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右移，将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作为操作数一部分循环移位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52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74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1331" y="76491"/>
            <a:ext cx="8229600" cy="582612"/>
          </a:xfrm>
        </p:spPr>
        <p:txBody>
          <a:bodyPr/>
          <a:lstStyle/>
          <a:p>
            <a:pPr algn="r"/>
            <a:r>
              <a:rPr lang="zh-CN" altLang="en-US" dirty="0"/>
              <a:t>移位指令举例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53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654050"/>
            <a:ext cx="7570787" cy="6149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233363"/>
            <a:ext cx="3897313" cy="30146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862263" y="1449388"/>
            <a:ext cx="4995862" cy="719137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3267075" y="2033588"/>
            <a:ext cx="4995863" cy="719137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3941763" y="2393950"/>
            <a:ext cx="4456112" cy="2430463"/>
            <a:chOff x="2483" y="1508"/>
            <a:chExt cx="2807" cy="1531"/>
          </a:xfrm>
        </p:grpSpPr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3419" y="2132"/>
              <a:ext cx="1871" cy="907"/>
            </a:xfrm>
            <a:prstGeom prst="rect">
              <a:avLst/>
            </a:prstGeom>
            <a:noFill/>
            <a:ln w="28575" algn="ctr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/>
              <a:endParaRPr lang="zh-CN" altLang="en-US" i="0" smtClean="0">
                <a:solidFill>
                  <a:srgbClr val="000000"/>
                </a:solidFill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2483" y="1508"/>
              <a:ext cx="907" cy="595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Group 11"/>
          <p:cNvGrpSpPr>
            <a:grpSpLocks/>
          </p:cNvGrpSpPr>
          <p:nvPr/>
        </p:nvGrpSpPr>
        <p:grpSpPr bwMode="auto">
          <a:xfrm>
            <a:off x="3851275" y="2798763"/>
            <a:ext cx="4546600" cy="3484562"/>
            <a:chOff x="2426" y="1791"/>
            <a:chExt cx="2864" cy="2195"/>
          </a:xfrm>
        </p:grpSpPr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3419" y="3067"/>
              <a:ext cx="1871" cy="919"/>
            </a:xfrm>
            <a:prstGeom prst="rect">
              <a:avLst/>
            </a:prstGeom>
            <a:noFill/>
            <a:ln w="38100" algn="ctr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/>
              <a:endParaRPr lang="zh-CN" altLang="en-US" i="0" smtClean="0">
                <a:solidFill>
                  <a:srgbClr val="000000"/>
                </a:solidFill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2426" y="1791"/>
              <a:ext cx="964" cy="1305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5381625" y="3924300"/>
            <a:ext cx="3600450" cy="0"/>
          </a:xfrm>
          <a:prstGeom prst="line">
            <a:avLst/>
          </a:prstGeom>
          <a:noFill/>
          <a:ln w="57150">
            <a:solidFill>
              <a:srgbClr val="FF33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 flipV="1">
            <a:off x="5291138" y="5364163"/>
            <a:ext cx="3781425" cy="44450"/>
          </a:xfrm>
          <a:prstGeom prst="line">
            <a:avLst/>
          </a:prstGeom>
          <a:noFill/>
          <a:ln w="57150">
            <a:solidFill>
              <a:srgbClr val="3333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8442325" y="3563938"/>
            <a:ext cx="4683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>
              <a:spcBef>
                <a:spcPct val="50000"/>
              </a:spcBef>
            </a:pPr>
            <a:r>
              <a:rPr lang="zh-CN" altLang="en-US" i="0" smtClean="0">
                <a:solidFill>
                  <a:srgbClr val="000000"/>
                </a:solidFill>
              </a:rPr>
              <a:t>算术</a:t>
            </a: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8486775" y="4959350"/>
            <a:ext cx="4683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>
              <a:spcBef>
                <a:spcPct val="50000"/>
              </a:spcBef>
            </a:pPr>
            <a:r>
              <a:rPr lang="zh-CN" altLang="en-US" i="0" smtClean="0">
                <a:solidFill>
                  <a:srgbClr val="000000"/>
                </a:solidFill>
              </a:rPr>
              <a:t>逻辑</a:t>
            </a:r>
          </a:p>
        </p:txBody>
      </p:sp>
    </p:spTree>
    <p:extLst>
      <p:ext uri="{BB962C8B-B14F-4D97-AF65-F5344CB8AC3E}">
        <p14:creationId xmlns:p14="http://schemas.microsoft.com/office/powerpoint/2010/main" val="417146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6" grpId="0" animBg="1"/>
      <p:bldP spid="17" grpId="0" animBg="1"/>
      <p:bldP spid="18" grpId="0"/>
      <p:bldP spid="1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IA-32</a:t>
            </a:r>
            <a:r>
              <a:rPr lang="zh-CN" altLang="en-US" dirty="0"/>
              <a:t>常用</a:t>
            </a:r>
            <a:r>
              <a:rPr lang="zh-CN" altLang="en-US" dirty="0" smtClean="0"/>
              <a:t>指令类型</a:t>
            </a:r>
            <a:r>
              <a:rPr lang="en-US" altLang="zh-CN" dirty="0" smtClean="0"/>
              <a:t>---</a:t>
            </a:r>
            <a:r>
              <a:rPr lang="zh-CN" altLang="en-US" dirty="0" smtClean="0"/>
              <a:t>控制转移指令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无条件转移指令</a:t>
            </a:r>
          </a:p>
          <a:p>
            <a:pPr lvl="1">
              <a:lnSpc>
                <a:spcPct val="110000"/>
              </a:lnSpc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JMP DST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：无条件转移到目标指令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处执行</a:t>
            </a:r>
          </a:p>
          <a:p>
            <a:pPr>
              <a:lnSpc>
                <a:spcPct val="11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" action="ppaction://hlinkshowjump?jump=nextslide"/>
              </a:rPr>
              <a:t>条件转移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buFontTx/>
              <a:buNone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Jcc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为条件码，根据标志（条件码）判断是否满足条件，若满足，则转移到目标指令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处执行，否则按顺序执行</a:t>
            </a:r>
          </a:p>
          <a:p>
            <a:pPr>
              <a:lnSpc>
                <a:spcPct val="11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条件设置</a:t>
            </a:r>
          </a:p>
          <a:p>
            <a:pPr lvl="1">
              <a:lnSpc>
                <a:spcPct val="110000"/>
              </a:lnSpc>
              <a:buFontTx/>
              <a:buNone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SETcc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：将条件码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保存到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（通常是一个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位寄存器 ）</a:t>
            </a:r>
          </a:p>
          <a:p>
            <a:pPr>
              <a:lnSpc>
                <a:spcPct val="11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调用和返回指令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rgbClr val="CC3300"/>
                </a:solidFill>
                <a:ea typeface="微软雅黑" panose="020B0503020204020204" pitchFamily="34" charset="-122"/>
              </a:rPr>
              <a:t>（用于过程调用）</a:t>
            </a:r>
          </a:p>
          <a:p>
            <a:pPr lvl="1">
              <a:lnSpc>
                <a:spcPct val="110000"/>
              </a:lnSpc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CALL DST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返回地址</a:t>
            </a:r>
            <a:r>
              <a:rPr lang="en-US" altLang="zh-CN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入栈，转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处执行</a:t>
            </a:r>
          </a:p>
          <a:p>
            <a:pPr lvl="1">
              <a:lnSpc>
                <a:spcPct val="110000"/>
              </a:lnSpc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：从栈中取出返回地址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，转到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处执行</a:t>
            </a:r>
          </a:p>
          <a:p>
            <a:pPr>
              <a:lnSpc>
                <a:spcPct val="11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中断</a:t>
            </a:r>
            <a:r>
              <a:rPr lang="zh-CN" altLang="en-US" dirty="0" smtClean="0">
                <a:ea typeface="微软雅黑" panose="020B0503020204020204" pitchFamily="34" charset="-122"/>
              </a:rPr>
              <a:t>指令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54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98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条件转移指令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45000"/>
              </a:spcBef>
              <a:buFontTx/>
              <a:buNone/>
            </a:pPr>
            <a:endParaRPr lang="en-US" altLang="zh-CN" sz="2000" dirty="0" smtClean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45000"/>
              </a:spcBef>
              <a:buFontTx/>
              <a:buNone/>
            </a:pPr>
            <a:endParaRPr lang="en-US" altLang="zh-CN" sz="2000" dirty="0" smtClean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45000"/>
              </a:spcBef>
              <a:buFontTx/>
              <a:buNone/>
            </a:pPr>
            <a:endParaRPr lang="en-US" altLang="zh-CN" sz="2000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45000"/>
              </a:spcBef>
              <a:buFontTx/>
              <a:buNone/>
            </a:pPr>
            <a:r>
              <a:rPr lang="zh-CN" altLang="en-US" sz="200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zh-CN" altLang="en-US" sz="20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单个标志的值转移</a:t>
            </a:r>
          </a:p>
          <a:p>
            <a:pPr>
              <a:spcBef>
                <a:spcPct val="45000"/>
              </a:spcBef>
              <a:buFontTx/>
              <a:buNone/>
            </a:pPr>
            <a:endParaRPr lang="en-US" altLang="zh-CN" sz="2000" dirty="0" smtClean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45000"/>
              </a:spcBef>
              <a:buFontTx/>
              <a:buNone/>
            </a:pPr>
            <a:endParaRPr lang="en-US" altLang="zh-CN" sz="2000" dirty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45000"/>
              </a:spcBef>
              <a:buFontTx/>
              <a:buNone/>
            </a:pPr>
            <a:r>
              <a:rPr lang="zh-CN" altLang="en-US" sz="200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</a:t>
            </a:r>
            <a:r>
              <a:rPr lang="zh-CN" altLang="en-US" sz="20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无符号整数比较转移</a:t>
            </a:r>
          </a:p>
          <a:p>
            <a:pPr>
              <a:spcBef>
                <a:spcPct val="45000"/>
              </a:spcBef>
              <a:buFontTx/>
              <a:buNone/>
            </a:pPr>
            <a:endParaRPr lang="en-US" altLang="zh-CN" sz="2000" dirty="0" smtClean="0">
              <a:solidFill>
                <a:srgbClr val="33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45000"/>
              </a:spcBef>
              <a:buFontTx/>
              <a:buNone/>
            </a:pPr>
            <a:r>
              <a:rPr lang="zh-CN" altLang="en-US" sz="200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</a:t>
            </a:r>
            <a:r>
              <a:rPr lang="zh-CN" altLang="en-US" sz="20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带符号整数比较转移</a:t>
            </a:r>
          </a:p>
          <a:p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55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3059832" y="1048768"/>
            <a:ext cx="5745335" cy="5236064"/>
            <a:chOff x="1207" y="516"/>
            <a:chExt cx="4496" cy="3685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7" y="516"/>
              <a:ext cx="4496" cy="3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1633" y="743"/>
              <a:ext cx="4025" cy="1700"/>
            </a:xfrm>
            <a:prstGeom prst="rect">
              <a:avLst/>
            </a:prstGeom>
            <a:solidFill>
              <a:schemeClr val="accent1">
                <a:alpha val="18039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/>
              <a:endParaRPr lang="zh-CN" altLang="en-US" i="0" smtClean="0">
                <a:solidFill>
                  <a:srgbClr val="000000"/>
                </a:solidFill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1633" y="2443"/>
              <a:ext cx="4025" cy="851"/>
            </a:xfrm>
            <a:prstGeom prst="rect">
              <a:avLst/>
            </a:prstGeom>
            <a:solidFill>
              <a:srgbClr val="FF0000">
                <a:alpha val="1803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/>
              <a:endParaRPr lang="zh-CN" altLang="en-US" i="0" smtClean="0">
                <a:solidFill>
                  <a:srgbClr val="000000"/>
                </a:solidFill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633" y="3294"/>
              <a:ext cx="4025" cy="850"/>
            </a:xfrm>
            <a:prstGeom prst="rect">
              <a:avLst/>
            </a:prstGeom>
            <a:solidFill>
              <a:srgbClr val="FFFF00">
                <a:alpha val="1803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/>
              <a:endParaRPr lang="zh-CN" altLang="en-US" i="0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46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IA-32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的浮点处理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18488" cy="5877272"/>
          </a:xfrm>
        </p:spPr>
        <p:txBody>
          <a:bodyPr/>
          <a:lstStyle/>
          <a:p>
            <a:pPr>
              <a:spcBef>
                <a:spcPct val="25000"/>
              </a:spcBef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浮点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协处理器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x87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架构（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x87 FPU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927100" lvl="1" indent="-342900">
              <a:spcBef>
                <a:spcPct val="25000"/>
              </a:spcBef>
            </a:pPr>
            <a:r>
              <a:rPr lang="en-US" altLang="zh-CN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位寄存器</a:t>
            </a:r>
            <a:r>
              <a:rPr lang="en-US" altLang="zh-CN" sz="1800" dirty="0">
                <a:solidFill>
                  <a:srgbClr val="0076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ST(0) </a:t>
            </a:r>
            <a:r>
              <a:rPr lang="en-US" altLang="zh-CN" sz="1800" dirty="0">
                <a:solidFill>
                  <a:srgbClr val="00763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~ ST(7)</a:t>
            </a:r>
            <a:r>
              <a:rPr lang="zh-CN" altLang="en-US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800" dirty="0" smtClean="0">
              <a:solidFill>
                <a:srgbClr val="CC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27100" lvl="1" indent="-342900">
              <a:spcBef>
                <a:spcPct val="25000"/>
              </a:spcBef>
            </a:pPr>
            <a:r>
              <a:rPr lang="zh-CN" altLang="en-US" sz="1800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栈结构，</a:t>
            </a:r>
            <a:r>
              <a:rPr lang="zh-CN" altLang="en-US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栈顶为</a:t>
            </a:r>
            <a:r>
              <a:rPr lang="en-US" altLang="zh-CN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ST(0)</a:t>
            </a:r>
            <a:endParaRPr lang="en-US" altLang="en-US" sz="1800" dirty="0">
              <a:solidFill>
                <a:srgbClr val="CC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5000"/>
              </a:spcBef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SSE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MMX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技术发展而来）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27100" lvl="1" indent="-342900">
              <a:spcBef>
                <a:spcPct val="25000"/>
              </a:spcBef>
            </a:pPr>
            <a:r>
              <a:rPr lang="en-US" altLang="zh-CN" sz="1800" dirty="0" smtClean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MMX</a:t>
            </a:r>
            <a:r>
              <a:rPr lang="zh-CN" altLang="en-US" sz="1800" dirty="0" smtClean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r>
              <a:rPr lang="zh-CN" altLang="en-US" sz="1800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800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位寄存器</a:t>
            </a:r>
            <a:r>
              <a:rPr lang="en-US" altLang="zh-CN" sz="1800" dirty="0" smtClean="0">
                <a:solidFill>
                  <a:srgbClr val="0076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MM0~MM7</a:t>
            </a:r>
          </a:p>
          <a:p>
            <a:pPr marL="927100" lvl="1" indent="-342900">
              <a:spcBef>
                <a:spcPct val="25000"/>
              </a:spcBef>
            </a:pPr>
            <a:r>
              <a:rPr lang="zh-CN" altLang="en-US" sz="1800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借用</a:t>
            </a:r>
            <a:r>
              <a:rPr lang="en-US" altLang="zh-CN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位寄存器</a:t>
            </a:r>
            <a:r>
              <a:rPr lang="en-US" altLang="zh-CN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ST(0)~ST(7)</a:t>
            </a:r>
            <a:r>
              <a:rPr lang="zh-CN" altLang="en-US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位尾数所占的</a:t>
            </a:r>
            <a:r>
              <a:rPr lang="zh-CN" altLang="en-US" sz="1800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endParaRPr lang="en-US" altLang="zh-CN" sz="1800" dirty="0" smtClean="0">
              <a:solidFill>
                <a:srgbClr val="CC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27100" lvl="1" indent="-342900">
              <a:spcBef>
                <a:spcPct val="25000"/>
              </a:spcBef>
            </a:pPr>
            <a:r>
              <a:rPr lang="zh-CN" altLang="en-US" sz="1800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可同时处理</a:t>
            </a:r>
            <a:r>
              <a:rPr lang="en-US" altLang="zh-CN" sz="1800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800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个字节，或</a:t>
            </a:r>
            <a:r>
              <a:rPr lang="en-US" altLang="zh-CN" sz="1800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个字，</a:t>
            </a:r>
            <a:r>
              <a:rPr lang="en-US" altLang="zh-CN" sz="1800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个双字，或</a:t>
            </a:r>
            <a:r>
              <a:rPr lang="en-US" altLang="zh-CN" sz="1800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sz="1800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位的数据</a:t>
            </a:r>
          </a:p>
          <a:p>
            <a:pPr marL="927100" lvl="1" indent="-342900">
              <a:spcBef>
                <a:spcPct val="25000"/>
              </a:spcBef>
            </a:pPr>
            <a:r>
              <a:rPr lang="en-US" altLang="zh-CN" sz="1800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MMX</a:t>
            </a:r>
            <a:r>
              <a:rPr lang="zh-CN" altLang="en-US" sz="1800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指令并没带来</a:t>
            </a:r>
            <a:r>
              <a:rPr lang="en-US" altLang="zh-CN" sz="1800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800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游戏性能的显著提升，故相继推出</a:t>
            </a:r>
            <a:r>
              <a:rPr lang="en-US" altLang="zh-CN" sz="1800" dirty="0" smtClean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SSE</a:t>
            </a:r>
            <a:r>
              <a:rPr lang="zh-CN" altLang="en-US" sz="1800" dirty="0" smtClean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</a:t>
            </a:r>
            <a:r>
              <a:rPr lang="zh-CN" altLang="en-US" sz="1800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，它们都采用</a:t>
            </a:r>
            <a:r>
              <a:rPr lang="en-US" altLang="zh-CN" sz="180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SIMD</a:t>
            </a:r>
            <a:r>
              <a:rPr lang="zh-CN" altLang="en-US" sz="1800" dirty="0" smtClean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（单指令多数据）技术</a:t>
            </a:r>
          </a:p>
          <a:p>
            <a:pPr marL="927100" lvl="1" indent="-342900">
              <a:spcBef>
                <a:spcPct val="25000"/>
              </a:spcBef>
            </a:pPr>
            <a:r>
              <a:rPr lang="en-US" altLang="zh-CN" sz="1800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SSE</a:t>
            </a:r>
            <a:r>
              <a:rPr lang="zh-CN" altLang="en-US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指令集将</a:t>
            </a:r>
            <a:r>
              <a:rPr lang="en-US" altLang="zh-CN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位浮点寄存器扩充到</a:t>
            </a:r>
            <a:r>
              <a:rPr lang="en-US" altLang="zh-CN" sz="1800" dirty="0">
                <a:solidFill>
                  <a:srgbClr val="0076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lang="zh-CN" altLang="en-US" sz="1800" dirty="0">
                <a:solidFill>
                  <a:srgbClr val="0076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位多媒体扩展通用寄存器</a:t>
            </a:r>
            <a:r>
              <a:rPr lang="en-US" altLang="zh-CN" sz="1800" dirty="0">
                <a:solidFill>
                  <a:srgbClr val="0076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XMM0~XMM7</a:t>
            </a:r>
            <a:r>
              <a:rPr lang="zh-CN" altLang="en-US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，可同时处理</a:t>
            </a:r>
            <a:r>
              <a:rPr lang="en-US" altLang="zh-CN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个字节，或</a:t>
            </a:r>
            <a:r>
              <a:rPr lang="en-US" altLang="zh-CN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个字，或</a:t>
            </a:r>
            <a:r>
              <a:rPr lang="en-US" altLang="zh-CN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个双字（</a:t>
            </a:r>
            <a:r>
              <a:rPr lang="en-US" altLang="zh-CN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位整数或单精度浮点数），或两个四字的数据，而且从</a:t>
            </a:r>
            <a:r>
              <a:rPr lang="en-US" altLang="zh-CN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SSE2</a:t>
            </a:r>
            <a:r>
              <a:rPr lang="zh-CN" altLang="en-US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开始，还支持</a:t>
            </a:r>
            <a:r>
              <a:rPr lang="en-US" altLang="zh-CN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lang="zh-CN" altLang="en-US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位整数运算或同时并行处理两个</a:t>
            </a:r>
            <a:r>
              <a:rPr lang="en-US" altLang="zh-CN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sz="1800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位双精度浮点数</a:t>
            </a:r>
          </a:p>
          <a:p>
            <a:endParaRPr lang="zh-CN" altLang="en-US" sz="20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56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35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IA-32</a:t>
            </a:r>
            <a:r>
              <a:rPr lang="zh-CN" altLang="en-US" dirty="0"/>
              <a:t>中通用寄存器中的编号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57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pic>
        <p:nvPicPr>
          <p:cNvPr id="5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12" y="1124744"/>
            <a:ext cx="8075240" cy="3935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827584" y="5229230"/>
            <a:ext cx="8505825" cy="90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zh-CN" altLang="en-US" sz="2200" i="0" kern="0" smtClean="0">
                <a:solidFill>
                  <a:srgbClr val="FF3300"/>
                </a:solidFill>
                <a:ea typeface="微软雅黑" panose="020B0503020204020204" pitchFamily="34" charset="-122"/>
              </a:rPr>
              <a:t>反映了体系结构发展的轨迹，字长不断扩充，指令保持兼容</a:t>
            </a:r>
          </a:p>
          <a:p>
            <a:pPr>
              <a:buFontTx/>
              <a:buNone/>
            </a:pPr>
            <a:r>
              <a:rPr lang="en-US" altLang="zh-CN" sz="2200" i="0" kern="0" smtClean="0">
                <a:solidFill>
                  <a:srgbClr val="FF3300"/>
                </a:solidFill>
                <a:ea typeface="微软雅黑" panose="020B0503020204020204" pitchFamily="34" charset="-122"/>
              </a:rPr>
              <a:t>ST</a:t>
            </a:r>
            <a:r>
              <a:rPr lang="zh-CN" altLang="en-US" sz="2200" i="0" kern="0" smtClean="0">
                <a:solidFill>
                  <a:srgbClr val="FF3300"/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sz="2200" i="0" kern="0" smtClean="0">
                <a:solidFill>
                  <a:srgbClr val="FF3300"/>
                </a:solidFill>
                <a:ea typeface="微软雅黑" panose="020B0503020204020204" pitchFamily="34" charset="-122"/>
              </a:rPr>
              <a:t>0</a:t>
            </a:r>
            <a:r>
              <a:rPr lang="zh-CN" altLang="en-US" sz="2200" i="0" kern="0" smtClean="0">
                <a:solidFill>
                  <a:srgbClr val="FF3300"/>
                </a:solidFill>
                <a:ea typeface="微软雅黑" panose="020B0503020204020204" pitchFamily="34" charset="-122"/>
              </a:rPr>
              <a:t>）</a:t>
            </a:r>
            <a:r>
              <a:rPr lang="en-US" altLang="zh-CN" sz="2200" i="0" kern="0" smtClean="0">
                <a:solidFill>
                  <a:srgbClr val="FF33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~ ST</a:t>
            </a:r>
            <a:r>
              <a:rPr lang="zh-CN" altLang="en-US" sz="2200" i="0" kern="0" smtClean="0">
                <a:solidFill>
                  <a:srgbClr val="FF33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CN" sz="2200" i="0" kern="0" smtClean="0">
                <a:solidFill>
                  <a:srgbClr val="FF33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7</a:t>
            </a:r>
            <a:r>
              <a:rPr lang="zh-CN" altLang="en-US" sz="2200" i="0" kern="0" smtClean="0">
                <a:solidFill>
                  <a:srgbClr val="FF33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）是</a:t>
            </a:r>
            <a:r>
              <a:rPr lang="en-US" altLang="zh-CN" sz="2200" i="0" kern="0" smtClean="0">
                <a:solidFill>
                  <a:srgbClr val="FF33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80</a:t>
            </a:r>
            <a:r>
              <a:rPr lang="zh-CN" altLang="en-US" sz="2200" i="0" kern="0" smtClean="0">
                <a:solidFill>
                  <a:srgbClr val="FF33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位，</a:t>
            </a:r>
            <a:r>
              <a:rPr lang="en-US" altLang="zh-CN" sz="2200" i="0" kern="0" smtClean="0">
                <a:solidFill>
                  <a:srgbClr val="FF33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MM0 ~MM7</a:t>
            </a:r>
            <a:r>
              <a:rPr lang="zh-CN" altLang="en-US" sz="2200" i="0" kern="0" smtClean="0">
                <a:solidFill>
                  <a:srgbClr val="FF33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使用其低</a:t>
            </a:r>
            <a:r>
              <a:rPr lang="en-US" altLang="zh-CN" sz="2200" i="0" kern="0" smtClean="0">
                <a:solidFill>
                  <a:srgbClr val="FF33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64</a:t>
            </a:r>
            <a:r>
              <a:rPr lang="zh-CN" altLang="en-US" sz="2200" i="0" kern="0" smtClean="0">
                <a:solidFill>
                  <a:srgbClr val="FF33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位</a:t>
            </a:r>
            <a:endParaRPr lang="zh-CN" altLang="en-US" sz="2200" i="0" kern="0" dirty="0" smtClean="0">
              <a:solidFill>
                <a:srgbClr val="FF33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01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18488" cy="5544616"/>
          </a:xfrm>
        </p:spPr>
        <p:txBody>
          <a:bodyPr/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高级语言程序总是转换为机器代码才能在机器上执行</a:t>
            </a:r>
          </a:p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转换过程：预处理、编译、汇编、链接</a:t>
            </a:r>
          </a:p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机器代码是二进制代码，可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DUMP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为汇编代码表示</a:t>
            </a:r>
          </a:p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规定了一台机器的指令系统涉及到的所有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方面：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所有指令的指令格式、功能</a:t>
            </a:r>
          </a:p>
          <a:p>
            <a:pPr lvl="1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通用寄存器的个数、位数、编号和功能</a:t>
            </a:r>
          </a:p>
          <a:p>
            <a:pPr lvl="1"/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存储编址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方式、大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小端</a:t>
            </a:r>
          </a:p>
          <a:p>
            <a:pPr lvl="1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指令寻址方式</a:t>
            </a:r>
          </a:p>
          <a:p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IA-32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是典型的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CISC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2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复杂指令集计算机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）风格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格式汇编、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AT&amp;T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格式汇编（本课程使用）</a:t>
            </a: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指令类型（传送、算术、位操作、控制、浮点、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寻址方式     立即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、寄存器、存储器（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SR:[B]+[I]*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s+A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58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99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程序转换概述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IA-32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指令系统概述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IA-32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常用指令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altLang="zh-CN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zh-CN" alt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语言程序的机器级表示</a:t>
            </a:r>
            <a:endParaRPr lang="en-US" altLang="zh-CN" dirty="0" smtClean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复杂数据类型的分配和访问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越界访问和缓冲区溢出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X86-64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系统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59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35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 dirty="0" smtClean="0"/>
              <a:t>汇编</a:t>
            </a:r>
            <a:r>
              <a:rPr lang="en-US" altLang="zh-CN" dirty="0" smtClean="0"/>
              <a:t>/</a:t>
            </a:r>
            <a:r>
              <a:rPr lang="zh-CN" altLang="en-US" dirty="0" smtClean="0"/>
              <a:t>机器层视图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6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1066800" y="1066800"/>
            <a:ext cx="3200400" cy="2209800"/>
          </a:xfrm>
          <a:prstGeom prst="rect">
            <a:avLst/>
          </a:prstGeom>
          <a:solidFill>
            <a:srgbClr val="EFBFB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90487" tIns="44450" rIns="90487" bIns="44450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CPU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519113" y="3352800"/>
            <a:ext cx="4852987" cy="309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Char char="¢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27013" marR="0" lvl="0" indent="-227013" algn="l" defTabSz="8953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>
                <a:tab pos="1371600" algn="l"/>
                <a:tab pos="4572000" algn="l"/>
              </a:tabLst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Programmer-Visible State</a:t>
            </a:r>
          </a:p>
          <a:p>
            <a:pPr marL="560388" marR="0" lvl="1" indent="-222250" algn="l" defTabSz="8953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itchFamily="2" charset="2"/>
              <a:buChar char="§"/>
              <a:tabLst>
                <a:tab pos="1371600" algn="l"/>
                <a:tab pos="4572000" algn="l"/>
              </a:tabLst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PC: Program counter  </a:t>
            </a:r>
            <a:r>
              <a:rPr kumimoji="0" lang="zh-CN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程序计数器</a:t>
            </a:r>
            <a:endParaRPr kumimoji="0" lang="en-US" sz="18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9788" marR="0" lvl="2" indent="-165100" algn="l" defTabSz="8953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>
                <a:tab pos="1371600" algn="l"/>
                <a:tab pos="4572000" algn="l"/>
              </a:tabLst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Address of next instruction</a:t>
            </a:r>
          </a:p>
          <a:p>
            <a:pPr marL="839788" marR="0" lvl="2" indent="-165100" algn="l" defTabSz="8953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>
                <a:tab pos="1371600" algn="l"/>
                <a:tab pos="4572000" algn="l"/>
              </a:tabLst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Called “RIP” (x86-64)   “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EIP”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（</a:t>
            </a:r>
            <a:r>
              <a:rPr lang="en-US" altLang="zh-CN" sz="1800" i="0" kern="0" dirty="0" smtClean="0">
                <a:solidFill>
                  <a:srgbClr val="000000"/>
                </a:solidFill>
              </a:rPr>
              <a:t>IA32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）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560388" marR="0" lvl="1" indent="-222250" algn="l" defTabSz="8953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itchFamily="2" charset="2"/>
              <a:buChar char="§"/>
              <a:tabLst>
                <a:tab pos="1371600" algn="l"/>
                <a:tab pos="4572000" algn="l"/>
              </a:tabLst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Register file  </a:t>
            </a:r>
          </a:p>
          <a:p>
            <a:pPr marL="839788" marR="0" lvl="2" indent="-165100" algn="l" defTabSz="8953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>
                <a:tab pos="1371600" algn="l"/>
                <a:tab pos="4572000" algn="l"/>
              </a:tabLst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Heavily used program data</a:t>
            </a:r>
          </a:p>
          <a:p>
            <a:pPr marL="560388" marR="0" lvl="1" indent="-222250" algn="l" defTabSz="8953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itchFamily="2" charset="2"/>
              <a:buChar char="§"/>
              <a:tabLst>
                <a:tab pos="1371600" algn="l"/>
                <a:tab pos="4572000" algn="l"/>
              </a:tabLst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Condition codes</a:t>
            </a:r>
          </a:p>
          <a:p>
            <a:pPr marL="839788" marR="0" lvl="2" indent="-165100" algn="l" defTabSz="8953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>
                <a:tab pos="1371600" algn="l"/>
                <a:tab pos="4572000" algn="l"/>
              </a:tabLst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Store status information about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alu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839788" marR="0" lvl="2" indent="-165100" algn="l" defTabSz="89535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>
                <a:tab pos="1371600" algn="l"/>
                <a:tab pos="4572000" algn="l"/>
              </a:tabLst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Used for conditional branching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304925" y="1778000"/>
            <a:ext cx="533400" cy="4572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PC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2143124" y="2641104"/>
            <a:ext cx="1756443" cy="42146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Registers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6019800" y="1066800"/>
            <a:ext cx="1752600" cy="2209800"/>
          </a:xfrm>
          <a:prstGeom prst="rect">
            <a:avLst/>
          </a:prstGeom>
          <a:solidFill>
            <a:srgbClr val="3333CC">
              <a:lumMod val="20000"/>
              <a:lumOff val="80000"/>
            </a:srgbClr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Ctr="1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Memory</a:t>
            </a:r>
          </a:p>
        </p:txBody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6324600" y="1730102"/>
            <a:ext cx="1143000" cy="10130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ctr" eaLnBrk="0" hangingPunct="0"/>
            <a:r>
              <a:rPr lang="en-US" sz="2000" b="1" i="0" dirty="0" smtClean="0">
                <a:solidFill>
                  <a:srgbClr val="000000"/>
                </a:solidFill>
                <a:latin typeface="Calibri" pitchFamily="34" charset="0"/>
              </a:rPr>
              <a:t>Code</a:t>
            </a:r>
          </a:p>
          <a:p>
            <a:pPr algn="ctr" eaLnBrk="0" hangingPunct="0"/>
            <a:r>
              <a:rPr lang="en-US" sz="2000" b="1" i="0" dirty="0" smtClean="0">
                <a:solidFill>
                  <a:srgbClr val="000000"/>
                </a:solidFill>
                <a:latin typeface="Calibri" pitchFamily="34" charset="0"/>
              </a:rPr>
              <a:t>Data</a:t>
            </a:r>
          </a:p>
          <a:p>
            <a:pPr algn="ctr" eaLnBrk="0" hangingPunct="0"/>
            <a:r>
              <a:rPr lang="en-US" sz="2000" b="1" i="0" dirty="0" smtClean="0">
                <a:solidFill>
                  <a:srgbClr val="000000"/>
                </a:solidFill>
                <a:latin typeface="Calibri" pitchFamily="34" charset="0"/>
              </a:rPr>
              <a:t>Stack</a:t>
            </a:r>
            <a:endParaRPr lang="en-US" sz="2000" b="1" i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5" name="Line 9"/>
          <p:cNvSpPr>
            <a:spLocks noChangeShapeType="1"/>
          </p:cNvSpPr>
          <p:nvPr/>
        </p:nvSpPr>
        <p:spPr bwMode="auto">
          <a:xfrm>
            <a:off x="4267200" y="1701800"/>
            <a:ext cx="17526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26" name="Line 10"/>
          <p:cNvSpPr>
            <a:spLocks noChangeShapeType="1"/>
          </p:cNvSpPr>
          <p:nvPr/>
        </p:nvSpPr>
        <p:spPr bwMode="auto">
          <a:xfrm>
            <a:off x="4267200" y="2235200"/>
            <a:ext cx="17526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triangle" w="lg" len="lg"/>
            <a:tailEnd type="triangle" w="lg" len="lg"/>
          </a:ln>
          <a:effectLst/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27" name="Line 11"/>
          <p:cNvSpPr>
            <a:spLocks noChangeShapeType="1"/>
          </p:cNvSpPr>
          <p:nvPr/>
        </p:nvSpPr>
        <p:spPr bwMode="auto">
          <a:xfrm>
            <a:off x="4267200" y="2768600"/>
            <a:ext cx="17526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triangle" w="lg" len="lg"/>
            <a:tailEnd/>
          </a:ln>
          <a:effectLst/>
        </p:spPr>
        <p:txBody>
          <a:bodyPr wrap="none" anchor="ctr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28" name="Text Box 12"/>
          <p:cNvSpPr txBox="1">
            <a:spLocks noChangeArrowheads="1"/>
          </p:cNvSpPr>
          <p:nvPr/>
        </p:nvSpPr>
        <p:spPr bwMode="auto">
          <a:xfrm>
            <a:off x="4267200" y="1295400"/>
            <a:ext cx="1752600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algn="ctr" eaLnBrk="0" hangingPunct="0"/>
            <a:r>
              <a:rPr lang="en-US" sz="2000" i="0" dirty="0">
                <a:solidFill>
                  <a:srgbClr val="000000"/>
                </a:solidFill>
                <a:latin typeface="Calibri" pitchFamily="34" charset="0"/>
              </a:rPr>
              <a:t>Addresses</a:t>
            </a:r>
          </a:p>
        </p:txBody>
      </p:sp>
      <p:sp>
        <p:nvSpPr>
          <p:cNvPr id="29" name="Text Box 13"/>
          <p:cNvSpPr txBox="1">
            <a:spLocks noChangeArrowheads="1"/>
          </p:cNvSpPr>
          <p:nvPr/>
        </p:nvSpPr>
        <p:spPr bwMode="auto">
          <a:xfrm>
            <a:off x="4267200" y="1854200"/>
            <a:ext cx="1752600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algn="ctr" eaLnBrk="0" hangingPunct="0"/>
            <a:r>
              <a:rPr lang="en-US" sz="2000" i="0" dirty="0">
                <a:solidFill>
                  <a:srgbClr val="000000"/>
                </a:solidFill>
                <a:latin typeface="Calibri" pitchFamily="34" charset="0"/>
              </a:rPr>
              <a:t>Data</a:t>
            </a:r>
          </a:p>
        </p:txBody>
      </p:sp>
      <p:sp>
        <p:nvSpPr>
          <p:cNvPr id="30" name="Text Box 14"/>
          <p:cNvSpPr txBox="1">
            <a:spLocks noChangeArrowheads="1"/>
          </p:cNvSpPr>
          <p:nvPr/>
        </p:nvSpPr>
        <p:spPr bwMode="auto">
          <a:xfrm>
            <a:off x="4267200" y="2387600"/>
            <a:ext cx="1676400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algn="ctr" eaLnBrk="0" hangingPunct="0"/>
            <a:r>
              <a:rPr lang="en-US" sz="2000" i="0" dirty="0">
                <a:solidFill>
                  <a:srgbClr val="000000"/>
                </a:solidFill>
                <a:latin typeface="Calibri" pitchFamily="34" charset="0"/>
              </a:rPr>
              <a:t>Instructions</a:t>
            </a:r>
          </a:p>
        </p:txBody>
      </p:sp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2122386" y="1320800"/>
            <a:ext cx="1777181" cy="22236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Condition Codes</a:t>
            </a:r>
          </a:p>
        </p:txBody>
      </p:sp>
      <p:sp>
        <p:nvSpPr>
          <p:cNvPr id="32" name="Rectangle 17"/>
          <p:cNvSpPr txBox="1">
            <a:spLocks noChangeArrowheads="1"/>
          </p:cNvSpPr>
          <p:nvPr/>
        </p:nvSpPr>
        <p:spPr bwMode="auto">
          <a:xfrm>
            <a:off x="5372100" y="3702050"/>
            <a:ext cx="3619500" cy="156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Char char="¢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92100" marR="0" lvl="1" indent="-1778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Memory</a:t>
            </a:r>
          </a:p>
          <a:p>
            <a:pPr marL="571500" marR="0" lvl="2" indent="-1651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Byte addressable array</a:t>
            </a:r>
          </a:p>
          <a:p>
            <a:pPr marL="571500" marR="0" lvl="2" indent="-1651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Code and user data</a:t>
            </a:r>
          </a:p>
          <a:p>
            <a:pPr marL="571500" marR="0" lvl="2" indent="-1651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Stack to support procedures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Char char="¢"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33" name="Rectangle 17"/>
          <p:cNvSpPr txBox="1">
            <a:spLocks noChangeArrowheads="1"/>
          </p:cNvSpPr>
          <p:nvPr/>
        </p:nvSpPr>
        <p:spPr bwMode="auto">
          <a:xfrm>
            <a:off x="5372100" y="5254735"/>
            <a:ext cx="3619500" cy="156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Char char="¢"/>
              <a:defRPr sz="28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92100" marR="0" lvl="1" indent="-1778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Intruction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571500" marR="0" lvl="2" indent="-1651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Operation?</a:t>
            </a:r>
          </a:p>
          <a:p>
            <a:pPr marL="571500" marR="0" lvl="2" indent="-1651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Data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（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type?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，</a:t>
            </a:r>
            <a:r>
              <a:rPr lang="en-US" altLang="zh-CN" sz="1800" i="0" kern="0" dirty="0" smtClean="0">
                <a:solidFill>
                  <a:srgbClr val="000000"/>
                </a:solidFill>
              </a:rPr>
              <a:t>where?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）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Char char="¢"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2143124" y="1863725"/>
            <a:ext cx="1756443" cy="523875"/>
          </a:xfrm>
          <a:prstGeom prst="rect">
            <a:avLst/>
          </a:prstGeom>
          <a:solidFill>
            <a:srgbClr val="FF0000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i="0" kern="0" noProof="0" dirty="0" smtClean="0">
                <a:solidFill>
                  <a:srgbClr val="000000"/>
                </a:solidFill>
                <a:latin typeface="Calibri" pitchFamily="34" charset="0"/>
              </a:rPr>
              <a:t>ALU</a:t>
            </a: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2483768" y="2387600"/>
            <a:ext cx="0" cy="2535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2843808" y="2387600"/>
            <a:ext cx="0" cy="2535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3491880" y="2383383"/>
            <a:ext cx="0" cy="2619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34" idx="0"/>
          </p:cNvCxnSpPr>
          <p:nvPr/>
        </p:nvCxnSpPr>
        <p:spPr>
          <a:xfrm flipH="1" flipV="1">
            <a:off x="3021345" y="1558111"/>
            <a:ext cx="1" cy="3056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8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函数调用</a:t>
            </a:r>
            <a:r>
              <a:rPr lang="zh-CN" altLang="en-US" dirty="0"/>
              <a:t>的机器级表示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高级语言中的函数调用</a:t>
            </a:r>
            <a:endParaRPr lang="en-US" altLang="zh-CN" sz="2000" dirty="0" smtClean="0"/>
          </a:p>
          <a:p>
            <a:pPr lvl="1"/>
            <a:r>
              <a:rPr lang="zh-CN" altLang="en-US" sz="1800" dirty="0"/>
              <a:t>最简单的程序抽象的</a:t>
            </a:r>
            <a:r>
              <a:rPr lang="zh-CN" altLang="en-US" sz="1800" dirty="0" smtClean="0"/>
              <a:t>形式，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提供了调用接口</a:t>
            </a:r>
            <a:endParaRPr lang="en-US" altLang="zh-CN" sz="1800" dirty="0" smtClean="0"/>
          </a:p>
          <a:p>
            <a:r>
              <a:rPr lang="zh-CN" altLang="en-US" sz="2000" dirty="0" smtClean="0"/>
              <a:t>汇编语言中的子程序</a:t>
            </a:r>
            <a:endParaRPr lang="en-US" altLang="zh-CN" sz="2000" dirty="0" smtClean="0"/>
          </a:p>
          <a:p>
            <a:pPr lvl="1"/>
            <a:r>
              <a:rPr lang="zh-CN" altLang="en-US" sz="1800" dirty="0" smtClean="0"/>
              <a:t>可从</a:t>
            </a:r>
            <a:r>
              <a:rPr lang="zh-CN" altLang="en-US" sz="1800" dirty="0"/>
              <a:t>任何地方调用子程序。 </a:t>
            </a:r>
          </a:p>
          <a:p>
            <a:pPr lvl="1"/>
            <a:r>
              <a:rPr lang="zh-CN" altLang="en-US" sz="1800" dirty="0" smtClean="0"/>
              <a:t>子程序</a:t>
            </a:r>
            <a:r>
              <a:rPr lang="zh-CN" altLang="en-US" sz="1800" dirty="0"/>
              <a:t>完成</a:t>
            </a:r>
            <a:r>
              <a:rPr lang="zh-CN" altLang="en-US" sz="1800" dirty="0" smtClean="0"/>
              <a:t>，必须</a:t>
            </a:r>
            <a:r>
              <a:rPr lang="zh-CN" altLang="en-US" sz="1800" dirty="0"/>
              <a:t>返回调用子程序的地方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r>
              <a:rPr lang="zh-CN" altLang="en-US" sz="2000" dirty="0"/>
              <a:t>调用子程序包含两个</a:t>
            </a:r>
            <a:r>
              <a:rPr lang="zh-CN" altLang="en-US" sz="2000" dirty="0" smtClean="0"/>
              <a:t>参与者</a:t>
            </a:r>
            <a:endParaRPr lang="en-US" altLang="zh-CN" sz="2000" dirty="0" smtClean="0"/>
          </a:p>
          <a:p>
            <a:pPr lvl="1"/>
            <a:r>
              <a:rPr lang="zh-CN" altLang="en-US" sz="1800" dirty="0" smtClean="0"/>
              <a:t>调用</a:t>
            </a:r>
            <a:r>
              <a:rPr lang="zh-CN" altLang="en-US" sz="1800" dirty="0"/>
              <a:t>者（</a:t>
            </a:r>
            <a:r>
              <a:rPr lang="en-US" altLang="zh-CN" sz="1800" dirty="0"/>
              <a:t>caller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lvl="2"/>
            <a:r>
              <a:rPr lang="zh-CN" altLang="en-US" sz="1800" dirty="0" smtClean="0"/>
              <a:t>设置</a:t>
            </a:r>
            <a:r>
              <a:rPr lang="zh-CN" altLang="en-US" sz="1800" dirty="0"/>
              <a:t>参数，跳转</a:t>
            </a:r>
            <a:r>
              <a:rPr lang="zh-CN" altLang="en-US" sz="1800" dirty="0" smtClean="0"/>
              <a:t>到被调用者子程序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被</a:t>
            </a:r>
            <a:r>
              <a:rPr lang="zh-CN" altLang="en-US" sz="1800" dirty="0"/>
              <a:t>调用者（</a:t>
            </a:r>
            <a:r>
              <a:rPr lang="en-US" altLang="zh-CN" sz="1800" dirty="0" err="1"/>
              <a:t>callee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lvl="2"/>
            <a:r>
              <a:rPr lang="zh-CN" altLang="en-US" sz="1800" dirty="0" smtClean="0"/>
              <a:t>使用</a:t>
            </a:r>
            <a:r>
              <a:rPr lang="zh-CN" altLang="en-US" sz="1800" dirty="0"/>
              <a:t>调用者提供的参数，然后运行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lvl="2"/>
            <a:r>
              <a:rPr lang="zh-CN" altLang="en-US" sz="1800" dirty="0" smtClean="0"/>
              <a:t>运行结束保存</a:t>
            </a:r>
            <a:r>
              <a:rPr lang="zh-CN" altLang="en-US" sz="1800" dirty="0"/>
              <a:t>返回</a:t>
            </a:r>
            <a:r>
              <a:rPr lang="zh-CN" altLang="en-US" sz="1800" dirty="0" smtClean="0"/>
              <a:t>值</a:t>
            </a:r>
            <a:endParaRPr lang="en-US" altLang="zh-CN" sz="1800" dirty="0" smtClean="0"/>
          </a:p>
          <a:p>
            <a:pPr lvl="2"/>
            <a:r>
              <a:rPr lang="zh-CN" altLang="en-US" sz="1800" dirty="0" smtClean="0"/>
              <a:t>将</a:t>
            </a:r>
            <a:r>
              <a:rPr lang="zh-CN" altLang="en-US" sz="1800" dirty="0"/>
              <a:t>控制（如跳回）还给调用者。 </a:t>
            </a:r>
          </a:p>
          <a:p>
            <a:pPr lvl="1"/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60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62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函数调用</a:t>
            </a:r>
            <a:r>
              <a:rPr lang="zh-CN" altLang="en-US" dirty="0"/>
              <a:t>的机器级表示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函数体中使用局部变量</a:t>
            </a:r>
            <a:endParaRPr lang="en-US" altLang="zh-CN" dirty="0" smtClean="0"/>
          </a:p>
          <a:p>
            <a:r>
              <a:rPr lang="zh-CN" altLang="en-US" dirty="0" smtClean="0"/>
              <a:t>汇编子程序使用寄存器（全局变量）</a:t>
            </a:r>
            <a:endParaRPr lang="en-US" altLang="zh-CN" dirty="0" smtClean="0"/>
          </a:p>
          <a:p>
            <a:r>
              <a:rPr lang="zh-CN" altLang="en-US" dirty="0" smtClean="0"/>
              <a:t>对全局变量的修改可能会引起调用者逻辑不正确</a:t>
            </a:r>
            <a:endParaRPr lang="en-US" altLang="zh-CN" dirty="0" smtClean="0"/>
          </a:p>
          <a:p>
            <a:pPr algn="just" eaLnBrk="1" hangingPunct="1">
              <a:spcBef>
                <a:spcPct val="25000"/>
              </a:spcBef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调用者函数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和被调用函数可能使用相同寄存器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25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造成数据破坏？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25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被调用函数需要保存可能被破坏的寄存器（现场）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61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39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>
              <a:spcBef>
                <a:spcPct val="25000"/>
              </a:spcBef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使用约定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18488" cy="5256584"/>
          </a:xfrm>
        </p:spPr>
        <p:txBody>
          <a:bodyPr/>
          <a:lstStyle/>
          <a:p>
            <a:pPr algn="just" eaLnBrk="1" hangingPunct="1">
              <a:spcBef>
                <a:spcPct val="25000"/>
              </a:spcBef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调用者保存寄存器：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73100" lvl="2" indent="-342900" algn="just" eaLnBrk="1" hangingPunct="1">
              <a:spcBef>
                <a:spcPct val="25000"/>
              </a:spcBef>
              <a:buFont typeface="Wingdings" pitchFamily="2" charset="2"/>
              <a:buChar char="n"/>
            </a:pP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调用者负责根据实际情况保存现场</a:t>
            </a:r>
            <a:endParaRPr lang="en-US" altLang="zh-CN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673100" lvl="2" indent="-342900" algn="just" eaLnBrk="1" hangingPunct="1">
              <a:spcBef>
                <a:spcPct val="25000"/>
              </a:spcBef>
              <a:buFont typeface="Wingdings" pitchFamily="2" charset="2"/>
              <a:buChar char="n"/>
            </a:pP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被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调用过程可直接使用，不用压栈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lang="en-US" altLang="zh-CN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130300" lvl="3" indent="-342900" algn="just" eaLnBrk="1" hangingPunct="1">
              <a:spcBef>
                <a:spcPct val="25000"/>
              </a:spcBef>
              <a:buFont typeface="Wingdings" pitchFamily="2" charset="2"/>
              <a:buChar char="n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X86 IA32  EAX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EDX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ECX</a:t>
            </a:r>
          </a:p>
          <a:p>
            <a:pPr algn="just" eaLnBrk="1" hangingPunct="1">
              <a:spcBef>
                <a:spcPct val="25000"/>
              </a:spcBef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被调用者保存寄存器：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73100" lvl="2" indent="-342900" algn="just" eaLnBrk="1" hangingPunct="1">
              <a:spcBef>
                <a:spcPct val="25000"/>
              </a:spcBef>
              <a:buFont typeface="Wingdings" pitchFamily="2" charset="2"/>
              <a:buChar char="n"/>
            </a:pP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被调用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者负责根据实际情况保存现场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73100" lvl="2" indent="-342900" algn="just" eaLnBrk="1" hangingPunct="1">
              <a:spcBef>
                <a:spcPct val="25000"/>
              </a:spcBef>
              <a:buFont typeface="Wingdings" pitchFamily="2" charset="2"/>
              <a:buChar char="n"/>
            </a:pPr>
            <a:r>
              <a:rPr lang="zh-CN" altLang="en-US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返回之前</a:t>
            </a:r>
            <a:r>
              <a:rPr lang="zh-CN" altLang="en-US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恢复它们的</a:t>
            </a:r>
            <a:r>
              <a:rPr lang="zh-CN" altLang="en-US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endParaRPr lang="en-US" altLang="zh-CN" dirty="0" smtClean="0">
              <a:solidFill>
                <a:srgbClr val="CC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30300" lvl="3" indent="-342900" algn="just" eaLnBrk="1" hangingPunct="1">
              <a:spcBef>
                <a:spcPct val="25000"/>
              </a:spcBef>
              <a:buFont typeface="Wingdings" pitchFamily="2" charset="2"/>
              <a:buChar char="n"/>
            </a:pP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X86 IA32 EBX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ESI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</a:t>
            </a:r>
          </a:p>
          <a:p>
            <a:pPr marL="1130300" lvl="3" indent="-342900" algn="just" eaLnBrk="1" hangingPunct="1">
              <a:spcBef>
                <a:spcPct val="25000"/>
              </a:spcBef>
              <a:buFont typeface="Wingdings" pitchFamily="2" charset="2"/>
              <a:buChar char="n"/>
            </a:pP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MIPS  $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s0~$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s7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$</a:t>
            </a:r>
            <a:r>
              <a:rPr lang="en-US" altLang="zh-CN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,$</a:t>
            </a:r>
            <a:r>
              <a:rPr lang="en-US" altLang="zh-CN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</a:t>
            </a:r>
            <a:endParaRPr lang="en-US" altLang="zh-CN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73100" lvl="2" indent="-342900" algn="just" eaLnBrk="1" hangingPunct="1">
              <a:spcBef>
                <a:spcPct val="25000"/>
              </a:spcBef>
              <a:buFont typeface="Wingdings" pitchFamily="2" charset="2"/>
              <a:buChar char="n"/>
            </a:pPr>
            <a:endParaRPr lang="zh-CN" altLang="en-US" dirty="0">
              <a:solidFill>
                <a:srgbClr val="CC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5000"/>
              </a:spcBef>
            </a:pPr>
            <a:r>
              <a:rPr lang="zh-CN" altLang="en-US" sz="2000" dirty="0" smtClean="0">
                <a:solidFill>
                  <a:srgbClr val="0E706E"/>
                </a:solidFill>
              </a:rPr>
              <a:t>为</a:t>
            </a:r>
            <a:r>
              <a:rPr lang="zh-CN" altLang="en-US" sz="2000" dirty="0">
                <a:solidFill>
                  <a:srgbClr val="0E706E"/>
                </a:solidFill>
              </a:rPr>
              <a:t>减少准备和结束阶段的开销，每个过程应先使用哪些寄存器？</a:t>
            </a:r>
          </a:p>
          <a:p>
            <a:pPr algn="just" eaLnBrk="1" hangingPunct="1">
              <a:spcBef>
                <a:spcPct val="25000"/>
              </a:spcBef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62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58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352807" y="2529437"/>
            <a:ext cx="4361128" cy="3565713"/>
          </a:xfrm>
          <a:prstGeom prst="rect">
            <a:avLst/>
          </a:prstGeom>
          <a:solidFill>
            <a:srgbClr val="F8F6D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b="1" i="0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600" b="1" i="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add 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 </a:t>
            </a:r>
            <a:r>
              <a:rPr lang="en-US" altLang="zh-CN" sz="1600" b="1" i="0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600" b="1" i="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b="1" i="0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600" b="1" i="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y 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{</a:t>
            </a:r>
            <a:endParaRPr lang="en-US" altLang="zh-CN" b="1" i="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1600" b="1" i="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 </a:t>
            </a:r>
            <a:r>
              <a:rPr lang="en-US" altLang="zh-CN" sz="1600" b="1" i="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1600" b="1" i="0" kern="0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1600" b="1" i="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altLang="zh-CN" b="1" i="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en-US" altLang="zh-CN" b="1" i="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altLang="zh-CN" b="1" i="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b="1" i="0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600" b="1" i="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caller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 ) { </a:t>
            </a:r>
            <a:endParaRPr lang="en-US" altLang="zh-CN" b="1" i="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1600" b="1" i="0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600" b="1" i="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temp1 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1600" b="1" i="0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125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altLang="zh-CN" b="1" i="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1600" b="1" i="0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600" b="1" i="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temp2 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1600" b="1" i="0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80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altLang="zh-CN" b="1" i="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1600" b="1" i="0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600" b="1" i="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sum 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add 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temp1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temp2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altLang="zh-CN" b="1" i="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b="1" i="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 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sum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altLang="zh-CN" b="1" i="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en-US" altLang="zh-CN" b="1" i="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600" i="0" kern="0" dirty="0" smtClean="0"/>
          </a:p>
          <a:p>
            <a:endParaRPr lang="en-US" sz="1600" i="0" kern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过程调用的机器级表示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参数如何传递？</a:t>
            </a:r>
            <a:endParaRPr lang="en-US" altLang="zh-CN" dirty="0" smtClean="0"/>
          </a:p>
          <a:p>
            <a:r>
              <a:rPr lang="zh-CN" altLang="en-US" dirty="0" smtClean="0"/>
              <a:t>结果如何返回？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63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4756664" y="2605065"/>
            <a:ext cx="3960812" cy="3416299"/>
            <a:chOff x="2823" y="1800"/>
            <a:chExt cx="2495" cy="2152"/>
          </a:xfrm>
        </p:grpSpPr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2823" y="1800"/>
              <a:ext cx="2495" cy="2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>
                <a:spcBef>
                  <a:spcPct val="40000"/>
                </a:spcBef>
              </a:pPr>
              <a:r>
                <a:rPr lang="en-US" altLang="zh-CN" sz="2000" b="0" i="0" dirty="0" smtClean="0">
                  <a:solidFill>
                    <a:srgbClr val="000000"/>
                  </a:solidFill>
                </a:rPr>
                <a:t>     </a:t>
              </a:r>
              <a:r>
                <a:rPr lang="en-US" altLang="zh-CN" sz="2000" b="0" i="0" dirty="0" smtClean="0">
                  <a:solidFill>
                    <a:srgbClr val="333399"/>
                  </a:solidFill>
                </a:rPr>
                <a:t>caller</a:t>
              </a:r>
              <a:r>
                <a:rPr lang="zh-CN" altLang="en-US" sz="2000" b="0" i="0" dirty="0" smtClean="0">
                  <a:solidFill>
                    <a:srgbClr val="333399"/>
                  </a:solidFill>
                </a:rPr>
                <a:t>：		</a:t>
              </a:r>
              <a:r>
                <a:rPr lang="en-US" altLang="zh-CN" sz="2000" b="0" i="0" dirty="0" smtClean="0">
                  <a:solidFill>
                    <a:srgbClr val="333399"/>
                  </a:solidFill>
                </a:rPr>
                <a:t>add</a:t>
              </a:r>
              <a:r>
                <a:rPr lang="zh-CN" altLang="en-US" sz="2000" b="0" i="0" dirty="0" smtClean="0">
                  <a:solidFill>
                    <a:srgbClr val="333399"/>
                  </a:solidFill>
                </a:rPr>
                <a:t>：</a:t>
              </a:r>
            </a:p>
            <a:p>
              <a:pPr algn="l" eaLnBrk="0" hangingPunct="0">
                <a:spcBef>
                  <a:spcPct val="40000"/>
                </a:spcBef>
              </a:pPr>
              <a:endParaRPr lang="zh-CN" altLang="en-US" sz="2000" b="0" i="0" dirty="0" smtClean="0">
                <a:solidFill>
                  <a:srgbClr val="333399"/>
                </a:solidFill>
              </a:endParaRPr>
            </a:p>
            <a:p>
              <a:pPr algn="l" eaLnBrk="0" hangingPunct="0">
                <a:spcBef>
                  <a:spcPct val="40000"/>
                </a:spcBef>
              </a:pPr>
              <a:r>
                <a:rPr lang="zh-CN" altLang="en-US" sz="2000" b="0" i="0" dirty="0" smtClean="0">
                  <a:solidFill>
                    <a:srgbClr val="000000"/>
                  </a:solidFill>
                </a:rPr>
                <a:t>  存放参数	         取参数</a:t>
              </a:r>
              <a:endParaRPr lang="en-US" altLang="zh-CN" sz="2000" b="0" i="0" dirty="0" smtClean="0">
                <a:solidFill>
                  <a:srgbClr val="000000"/>
                </a:solidFill>
              </a:endParaRPr>
            </a:p>
            <a:p>
              <a:pPr algn="l" eaLnBrk="0" hangingPunct="0">
                <a:spcBef>
                  <a:spcPct val="40000"/>
                </a:spcBef>
              </a:pPr>
              <a:r>
                <a:rPr lang="zh-CN" altLang="en-US" sz="2000" b="0" i="0" dirty="0" smtClean="0">
                  <a:solidFill>
                    <a:srgbClr val="000000"/>
                  </a:solidFill>
                </a:rPr>
                <a:t>  调用</a:t>
              </a:r>
              <a:r>
                <a:rPr lang="en-US" altLang="zh-CN" sz="2000" b="0" i="0" dirty="0" smtClean="0">
                  <a:solidFill>
                    <a:srgbClr val="000000"/>
                  </a:solidFill>
                </a:rPr>
                <a:t>add</a:t>
              </a:r>
              <a:r>
                <a:rPr lang="zh-CN" altLang="en-US" sz="2000" b="0" i="0" dirty="0" smtClean="0">
                  <a:solidFill>
                    <a:srgbClr val="000000"/>
                  </a:solidFill>
                </a:rPr>
                <a:t>	           执行</a:t>
              </a:r>
            </a:p>
            <a:p>
              <a:pPr algn="l" eaLnBrk="0" hangingPunct="0">
                <a:spcBef>
                  <a:spcPct val="40000"/>
                </a:spcBef>
              </a:pPr>
              <a:r>
                <a:rPr lang="zh-CN" altLang="en-US" sz="2000" b="0" i="0" dirty="0" smtClean="0">
                  <a:solidFill>
                    <a:srgbClr val="000000"/>
                  </a:solidFill>
                </a:rPr>
                <a:t>                                存返回值</a:t>
              </a:r>
            </a:p>
            <a:p>
              <a:pPr algn="l" eaLnBrk="0" hangingPunct="0">
                <a:spcBef>
                  <a:spcPct val="40000"/>
                </a:spcBef>
              </a:pPr>
              <a:r>
                <a:rPr lang="zh-CN" altLang="en-US" sz="2000" b="0" i="0" dirty="0" smtClean="0">
                  <a:solidFill>
                    <a:srgbClr val="000000"/>
                  </a:solidFill>
                </a:rPr>
                <a:t>                             </a:t>
              </a:r>
            </a:p>
            <a:p>
              <a:pPr algn="l" eaLnBrk="0" hangingPunct="0">
                <a:spcBef>
                  <a:spcPct val="40000"/>
                </a:spcBef>
              </a:pPr>
              <a:r>
                <a:rPr lang="en-US" altLang="zh-CN" b="0" i="0" dirty="0" smtClean="0">
                  <a:solidFill>
                    <a:srgbClr val="000000"/>
                  </a:solidFill>
                </a:rPr>
                <a:t>			         </a:t>
              </a:r>
              <a:r>
                <a:rPr lang="zh-CN" altLang="en-US" sz="2000" b="0" i="0" dirty="0" smtClean="0">
                  <a:solidFill>
                    <a:srgbClr val="000000"/>
                  </a:solidFill>
                </a:rPr>
                <a:t>返回</a:t>
              </a:r>
              <a:r>
                <a:rPr lang="en-US" altLang="zh-CN" sz="2000" b="0" i="0" dirty="0" smtClean="0">
                  <a:solidFill>
                    <a:srgbClr val="000000"/>
                  </a:solidFill>
                </a:rPr>
                <a:t>caller</a:t>
              </a:r>
            </a:p>
            <a:p>
              <a:pPr algn="l" eaLnBrk="0" hangingPunct="0">
                <a:spcBef>
                  <a:spcPct val="40000"/>
                </a:spcBef>
              </a:pPr>
              <a:r>
                <a:rPr lang="en-US" altLang="zh-CN" sz="2000" b="0" i="0" dirty="0" smtClean="0">
                  <a:solidFill>
                    <a:srgbClr val="000000"/>
                  </a:solidFill>
                </a:rPr>
                <a:t>				</a:t>
              </a:r>
              <a:endParaRPr lang="zh-CN" altLang="en-US" sz="2000" b="0" i="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 flipV="1">
              <a:off x="3683" y="1956"/>
              <a:ext cx="906" cy="725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 flipH="1" flipV="1">
              <a:off x="3432" y="2999"/>
              <a:ext cx="998" cy="545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>
              <a:off x="3305" y="2047"/>
              <a:ext cx="0" cy="19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4779" y="2047"/>
              <a:ext cx="0" cy="19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3334" y="2897"/>
              <a:ext cx="0" cy="19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4808" y="3153"/>
              <a:ext cx="0" cy="19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4504780" y="1054838"/>
            <a:ext cx="44116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>
              <a:spcBef>
                <a:spcPct val="20000"/>
              </a:spcBef>
            </a:pPr>
            <a:r>
              <a:rPr lang="zh-CN" altLang="en-US" sz="2000" i="0" dirty="0" smtClean="0">
                <a:solidFill>
                  <a:srgbClr val="FF3300"/>
                </a:solidFill>
              </a:rPr>
              <a:t>参数通过</a:t>
            </a:r>
            <a:r>
              <a:rPr lang="zh-CN" altLang="en-US" sz="2000" i="0" dirty="0" smtClean="0">
                <a:solidFill>
                  <a:srgbClr val="3333CC"/>
                </a:solidFill>
              </a:rPr>
              <a:t>栈（</a:t>
            </a:r>
            <a:r>
              <a:rPr lang="en-US" altLang="zh-CN" sz="2000" i="0" dirty="0" smtClean="0">
                <a:solidFill>
                  <a:srgbClr val="3333CC"/>
                </a:solidFill>
              </a:rPr>
              <a:t>stack</a:t>
            </a:r>
            <a:r>
              <a:rPr lang="zh-CN" altLang="en-US" sz="2000" i="0" dirty="0" smtClean="0">
                <a:solidFill>
                  <a:srgbClr val="3333CC"/>
                </a:solidFill>
              </a:rPr>
              <a:t>）</a:t>
            </a:r>
            <a:r>
              <a:rPr lang="zh-CN" altLang="en-US" sz="2000" i="0" dirty="0" smtClean="0">
                <a:solidFill>
                  <a:srgbClr val="FF3300"/>
                </a:solidFill>
              </a:rPr>
              <a:t>来传递！</a:t>
            </a:r>
          </a:p>
          <a:p>
            <a:pPr algn="l" eaLnBrk="0" hangingPunct="0">
              <a:spcBef>
                <a:spcPct val="20000"/>
              </a:spcBef>
            </a:pPr>
            <a:r>
              <a:rPr lang="zh-CN" altLang="en-US" sz="2000" i="0" dirty="0" smtClean="0">
                <a:solidFill>
                  <a:srgbClr val="3333CC"/>
                </a:solidFill>
              </a:rPr>
              <a:t>栈（</a:t>
            </a:r>
            <a:r>
              <a:rPr lang="en-US" altLang="zh-CN" sz="2000" i="0" dirty="0" smtClean="0">
                <a:solidFill>
                  <a:srgbClr val="3333CC"/>
                </a:solidFill>
              </a:rPr>
              <a:t>stack</a:t>
            </a:r>
            <a:r>
              <a:rPr lang="zh-CN" altLang="en-US" sz="2000" i="0" dirty="0" smtClean="0">
                <a:solidFill>
                  <a:srgbClr val="3333CC"/>
                </a:solidFill>
              </a:rPr>
              <a:t>）</a:t>
            </a:r>
            <a:r>
              <a:rPr lang="zh-CN" altLang="en-US" sz="2000" i="0" dirty="0" smtClean="0">
                <a:solidFill>
                  <a:srgbClr val="FF3300"/>
                </a:solidFill>
              </a:rPr>
              <a:t>在哪里？</a:t>
            </a:r>
          </a:p>
        </p:txBody>
      </p:sp>
    </p:spTree>
    <p:extLst>
      <p:ext uri="{BB962C8B-B14F-4D97-AF65-F5344CB8AC3E}">
        <p14:creationId xmlns:p14="http://schemas.microsoft.com/office/powerpoint/2010/main" val="4963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GB" dirty="0"/>
              <a:t>可执行文件的存储器映像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864871" y="6226088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64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7668344" y="2132856"/>
            <a:ext cx="1138238" cy="620712"/>
            <a:chOff x="4950" y="1093"/>
            <a:chExt cx="717" cy="391"/>
          </a:xfrm>
        </p:grpSpPr>
        <p:sp>
          <p:nvSpPr>
            <p:cNvPr id="8" name="Text Box 25"/>
            <p:cNvSpPr txBox="1">
              <a:spLocks noChangeArrowheads="1"/>
            </p:cNvSpPr>
            <p:nvPr/>
          </p:nvSpPr>
          <p:spPr bwMode="auto">
            <a:xfrm>
              <a:off x="5206" y="1093"/>
              <a:ext cx="461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46800" rIns="0" bIns="4680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94000"/>
                </a:lnSpc>
                <a:spcBef>
                  <a:spcPct val="0"/>
                </a:spcBef>
                <a:buFontTx/>
                <a:buNone/>
              </a:pPr>
              <a:r>
                <a:rPr lang="en-GB" altLang="zh-CN" sz="1800" i="0" dirty="0" smtClean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ESP </a:t>
              </a:r>
            </a:p>
            <a:p>
              <a:pPr algn="ctr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en-GB" altLang="zh-CN" sz="1800" i="0" dirty="0" smtClean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(</a:t>
              </a:r>
              <a:r>
                <a:rPr lang="zh-CN" altLang="en-GB" sz="1800" i="0" dirty="0" smtClean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栈顶</a:t>
              </a:r>
              <a:r>
                <a:rPr lang="en-GB" altLang="zh-CN" sz="1800" i="0" dirty="0" smtClean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)</a:t>
              </a:r>
            </a:p>
          </p:txBody>
        </p:sp>
        <p:sp>
          <p:nvSpPr>
            <p:cNvPr id="9" name="Line 26"/>
            <p:cNvSpPr>
              <a:spLocks noChangeShapeType="1"/>
            </p:cNvSpPr>
            <p:nvPr/>
          </p:nvSpPr>
          <p:spPr bwMode="auto">
            <a:xfrm flipH="1">
              <a:off x="4950" y="1196"/>
              <a:ext cx="242" cy="1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Line 28"/>
          <p:cNvSpPr>
            <a:spLocks noChangeShapeType="1"/>
          </p:cNvSpPr>
          <p:nvPr/>
        </p:nvSpPr>
        <p:spPr bwMode="auto">
          <a:xfrm flipV="1">
            <a:off x="8049363" y="1180292"/>
            <a:ext cx="1587" cy="460375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Box 29"/>
          <p:cNvSpPr txBox="1">
            <a:spLocks noChangeArrowheads="1"/>
          </p:cNvSpPr>
          <p:nvPr/>
        </p:nvSpPr>
        <p:spPr bwMode="auto">
          <a:xfrm>
            <a:off x="8080286" y="4080624"/>
            <a:ext cx="5873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lnSpc>
                <a:spcPct val="94000"/>
              </a:lnSpc>
              <a:spcBef>
                <a:spcPct val="0"/>
              </a:spcBef>
              <a:buFontTx/>
              <a:buNone/>
            </a:pPr>
            <a:r>
              <a:rPr lang="en-GB" altLang="zh-CN" sz="1900" i="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gothic"/>
              </a:rPr>
              <a:t>brk</a:t>
            </a:r>
            <a:endParaRPr lang="en-GB" altLang="zh-CN" sz="1900" i="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sgothic"/>
            </a:endParaRPr>
          </a:p>
        </p:txBody>
      </p:sp>
      <p:sp>
        <p:nvSpPr>
          <p:cNvPr id="12" name="Line 30"/>
          <p:cNvSpPr>
            <a:spLocks noChangeShapeType="1"/>
          </p:cNvSpPr>
          <p:nvPr/>
        </p:nvSpPr>
        <p:spPr bwMode="auto">
          <a:xfrm flipH="1">
            <a:off x="7700726" y="4259436"/>
            <a:ext cx="384175" cy="1587"/>
          </a:xfrm>
          <a:prstGeom prst="line">
            <a:avLst/>
          </a:prstGeom>
          <a:noFill/>
          <a:ln w="3240">
            <a:solidFill>
              <a:srgbClr val="000066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3753875" y="1599482"/>
            <a:ext cx="1403246" cy="29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lnSpc>
                <a:spcPct val="94000"/>
              </a:lnSpc>
              <a:spcBef>
                <a:spcPct val="0"/>
              </a:spcBef>
              <a:buFontTx/>
              <a:buNone/>
            </a:pPr>
            <a:r>
              <a:rPr lang="en-GB" altLang="zh-CN" sz="1400" i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gothic"/>
              </a:rPr>
              <a:t>0xC00000000</a:t>
            </a:r>
          </a:p>
        </p:txBody>
      </p:sp>
      <p:sp>
        <p:nvSpPr>
          <p:cNvPr id="14" name="Text Box 32"/>
          <p:cNvSpPr txBox="1">
            <a:spLocks noChangeArrowheads="1"/>
          </p:cNvSpPr>
          <p:nvPr/>
        </p:nvSpPr>
        <p:spPr bwMode="auto">
          <a:xfrm>
            <a:off x="3832135" y="5982608"/>
            <a:ext cx="1283021" cy="29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lnSpc>
                <a:spcPct val="94000"/>
              </a:lnSpc>
              <a:spcBef>
                <a:spcPct val="0"/>
              </a:spcBef>
              <a:buFontTx/>
              <a:buNone/>
            </a:pPr>
            <a:r>
              <a:rPr lang="en-GB" altLang="zh-CN" sz="1400" i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gothic"/>
              </a:rPr>
              <a:t>0x08048000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4880786" y="1328196"/>
            <a:ext cx="2775563" cy="5282419"/>
            <a:chOff x="5108805" y="788976"/>
            <a:chExt cx="3098800" cy="5887758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5375505" y="1863713"/>
              <a:ext cx="2832100" cy="725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/>
              <a:endParaRPr lang="zh-CN" altLang="en-US" sz="1200" b="0" i="0" smtClean="0">
                <a:solidFill>
                  <a:srgbClr val="000000"/>
                </a:solidFill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5377092" y="788976"/>
              <a:ext cx="2830513" cy="517525"/>
            </a:xfrm>
            <a:prstGeom prst="rect">
              <a:avLst/>
            </a:prstGeom>
            <a:solidFill>
              <a:srgbClr val="F1C7C7"/>
            </a:solidFill>
            <a:ln w="324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zh-CN" altLang="en-GB" sz="1400" b="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内核虚存区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5377092" y="2578089"/>
              <a:ext cx="2830513" cy="711200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zh-CN" altLang="en-GB" sz="1400" b="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共享库区域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5377092" y="3297226"/>
              <a:ext cx="2830513" cy="768348"/>
            </a:xfrm>
            <a:prstGeom prst="rect">
              <a:avLst/>
            </a:prstGeom>
            <a:solidFill>
              <a:schemeClr val="bg1"/>
            </a:solidFill>
            <a:ln w="3302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0" hangingPunct="0">
                <a:defRPr/>
              </a:pPr>
              <a:endParaRPr lang="en-US" sz="1600" i="0">
                <a:solidFill>
                  <a:srgbClr val="000000"/>
                </a:solidFill>
                <a:latin typeface="Arial Narrow" pitchFamily="34" charset="0"/>
                <a:ea typeface="宋体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377092" y="4070338"/>
              <a:ext cx="2830513" cy="711200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zh-CN" altLang="en-GB" sz="1400" b="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堆（</a:t>
              </a:r>
              <a:r>
                <a:rPr lang="en-GB" altLang="zh-CN" sz="1400" b="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heap</a:t>
              </a:r>
              <a:r>
                <a:rPr lang="zh-CN" altLang="en-GB" sz="1400" b="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）</a:t>
              </a:r>
            </a:p>
            <a:p>
              <a:pPr algn="ctr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en-GB" altLang="zh-CN" sz="1400" b="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(</a:t>
              </a:r>
              <a:r>
                <a:rPr lang="zh-CN" altLang="en-GB" sz="1400" b="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由</a:t>
              </a:r>
              <a:r>
                <a:rPr lang="en-GB" altLang="zh-CN" sz="1400" b="0" i="0" dirty="0" err="1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malloc</a:t>
              </a:r>
              <a:r>
                <a:rPr lang="zh-CN" altLang="en-GB" sz="1400" b="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动态生成</a:t>
              </a:r>
              <a:r>
                <a:rPr lang="en-GB" altLang="zh-CN" sz="1400" b="0" i="0" dirty="0" smtClean="0">
                  <a:solidFill>
                    <a:srgbClr val="00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msgothic"/>
                </a:rPr>
                <a:t>)</a:t>
              </a:r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 flipV="1">
              <a:off x="6788380" y="3652826"/>
              <a:ext cx="1587" cy="407987"/>
            </a:xfrm>
            <a:prstGeom prst="line">
              <a:avLst/>
            </a:prstGeom>
            <a:noFill/>
            <a:ln w="324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eaLnBrk="0" hangingPunct="0"/>
              <a:endParaRPr lang="zh-CN" altLang="en-US" sz="1200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5377092" y="1274751"/>
              <a:ext cx="2830513" cy="598487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zh-CN" altLang="en-GB" sz="1200" b="0" i="0" dirty="0" smtClean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用户栈（</a:t>
              </a:r>
              <a:r>
                <a:rPr lang="en-GB" altLang="zh-CN" sz="1200" b="0" i="0" dirty="0" smtClean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User stack</a:t>
              </a:r>
              <a:r>
                <a:rPr lang="zh-CN" altLang="en-GB" sz="1200" b="0" i="0" dirty="0" smtClean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）</a:t>
              </a:r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 flipV="1">
              <a:off x="6788380" y="2357426"/>
              <a:ext cx="1587" cy="246062"/>
            </a:xfrm>
            <a:prstGeom prst="line">
              <a:avLst/>
            </a:prstGeom>
            <a:noFill/>
            <a:ln w="324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eaLnBrk="0" hangingPunct="0"/>
              <a:endParaRPr lang="zh-CN" altLang="en-US" sz="1200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6788380" y="1873238"/>
              <a:ext cx="1587" cy="242888"/>
            </a:xfrm>
            <a:prstGeom prst="line">
              <a:avLst/>
            </a:prstGeom>
            <a:noFill/>
            <a:ln w="324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eaLnBrk="0" hangingPunct="0"/>
              <a:endParaRPr lang="zh-CN" altLang="en-US" sz="1200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5377092" y="6154726"/>
              <a:ext cx="2830513" cy="4222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24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98000"/>
                </a:lnSpc>
                <a:defRPr/>
              </a:pPr>
              <a:r>
                <a:rPr lang="zh-CN" altLang="en-GB" sz="1200" i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未使用</a:t>
              </a:r>
            </a:p>
          </p:txBody>
        </p:sp>
        <p:sp>
          <p:nvSpPr>
            <p:cNvPr id="24" name="Text Box 24"/>
            <p:cNvSpPr txBox="1">
              <a:spLocks noChangeArrowheads="1"/>
            </p:cNvSpPr>
            <p:nvPr/>
          </p:nvSpPr>
          <p:spPr bwMode="auto">
            <a:xfrm>
              <a:off x="5108805" y="6386501"/>
              <a:ext cx="308516" cy="290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en-GB" altLang="zh-CN" sz="1100" b="0" i="0" dirty="0" smtClean="0">
                  <a:solidFill>
                    <a:srgbClr val="000000"/>
                  </a:solidFill>
                  <a:latin typeface="Arial Black" panose="020B0A04020102020204" pitchFamily="34" charset="0"/>
                  <a:ea typeface="msgothic"/>
                  <a:cs typeface="msgothic"/>
                </a:rPr>
                <a:t>0</a:t>
              </a:r>
            </a:p>
          </p:txBody>
        </p:sp>
        <p:sp>
          <p:nvSpPr>
            <p:cNvPr id="25" name="Rectangle 34"/>
            <p:cNvSpPr>
              <a:spLocks noChangeArrowheads="1"/>
            </p:cNvSpPr>
            <p:nvPr/>
          </p:nvSpPr>
          <p:spPr bwMode="auto">
            <a:xfrm>
              <a:off x="5377092" y="4778363"/>
              <a:ext cx="2830513" cy="71278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24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98000"/>
                </a:lnSpc>
                <a:defRPr/>
              </a:pPr>
              <a:r>
                <a:rPr lang="zh-CN" altLang="en-GB" sz="140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读写数据段</a:t>
              </a:r>
            </a:p>
            <a:p>
              <a:pPr algn="ctr" eaLnBrk="0" hangingPunct="0">
                <a:lnSpc>
                  <a:spcPct val="98000"/>
                </a:lnSpc>
                <a:defRPr/>
              </a:pPr>
              <a:r>
                <a:rPr lang="en-GB" altLang="zh-CN" sz="120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(.data, .</a:t>
              </a:r>
              <a:r>
                <a:rPr lang="en-GB" altLang="zh-CN" sz="1200" i="0" dirty="0" err="1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bss</a:t>
              </a:r>
              <a:r>
                <a:rPr lang="en-GB" altLang="zh-CN" sz="120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)</a:t>
              </a:r>
            </a:p>
          </p:txBody>
        </p:sp>
        <p:sp>
          <p:nvSpPr>
            <p:cNvPr id="26" name="Rectangle 35"/>
            <p:cNvSpPr>
              <a:spLocks noChangeArrowheads="1"/>
            </p:cNvSpPr>
            <p:nvPr/>
          </p:nvSpPr>
          <p:spPr bwMode="auto">
            <a:xfrm>
              <a:off x="5377092" y="5443526"/>
              <a:ext cx="2830513" cy="711200"/>
            </a:xfrm>
            <a:prstGeom prst="rect">
              <a:avLst/>
            </a:prstGeom>
            <a:solidFill>
              <a:srgbClr val="F6F5BD"/>
            </a:solidFill>
            <a:ln w="324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zh-CN" altLang="en-GB" sz="1400" b="0" i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只读代码段</a:t>
              </a:r>
            </a:p>
            <a:p>
              <a:pPr algn="ctr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en-GB" altLang="zh-CN" sz="1200" b="0" i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(.init, .text</a:t>
              </a:r>
              <a:r>
                <a:rPr lang="en-GB" altLang="zh-CN" sz="1100" b="0" i="0" smtClean="0">
                  <a:solidFill>
                    <a:srgbClr val="00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msgothic"/>
                </a:rPr>
                <a:t>, </a:t>
              </a:r>
              <a:r>
                <a:rPr lang="en-GB" altLang="zh-CN" sz="1200" b="0" i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.rodata</a:t>
              </a:r>
              <a:r>
                <a:rPr lang="en-GB" altLang="zh-CN" sz="1100" b="0" i="0" smtClean="0">
                  <a:solidFill>
                    <a:srgbClr val="00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msgothic"/>
                </a:rPr>
                <a:t>)</a:t>
              </a:r>
            </a:p>
          </p:txBody>
        </p:sp>
      </p:grpSp>
      <p:grpSp>
        <p:nvGrpSpPr>
          <p:cNvPr id="27" name="Group 25"/>
          <p:cNvGrpSpPr>
            <a:grpSpLocks/>
          </p:cNvGrpSpPr>
          <p:nvPr/>
        </p:nvGrpSpPr>
        <p:grpSpPr bwMode="auto">
          <a:xfrm>
            <a:off x="7686691" y="4871650"/>
            <a:ext cx="1071563" cy="1269858"/>
            <a:chOff x="4956" y="3074"/>
            <a:chExt cx="675" cy="836"/>
          </a:xfrm>
        </p:grpSpPr>
        <p:sp>
          <p:nvSpPr>
            <p:cNvPr id="28" name="AutoShape 36"/>
            <p:cNvSpPr>
              <a:spLocks/>
            </p:cNvSpPr>
            <p:nvPr/>
          </p:nvSpPr>
          <p:spPr bwMode="auto">
            <a:xfrm>
              <a:off x="4956" y="3094"/>
              <a:ext cx="140" cy="816"/>
            </a:xfrm>
            <a:prstGeom prst="rightBrace">
              <a:avLst>
                <a:gd name="adj1" fmla="val 48571"/>
                <a:gd name="adj2" fmla="val 50000"/>
              </a:avLst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0" hangingPunct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zh-CN" i="0" smtClean="0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9" name="Text Box 37"/>
            <p:cNvSpPr txBox="1">
              <a:spLocks noChangeArrowheads="1"/>
            </p:cNvSpPr>
            <p:nvPr/>
          </p:nvSpPr>
          <p:spPr bwMode="auto">
            <a:xfrm>
              <a:off x="5161" y="3074"/>
              <a:ext cx="470" cy="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zh-CN" altLang="en-GB" sz="1900" b="0" i="0" dirty="0" smtClean="0">
                  <a:solidFill>
                    <a:srgbClr val="FF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msgothic"/>
                </a:rPr>
                <a:t>从可执行文件装入</a:t>
              </a:r>
            </a:p>
          </p:txBody>
        </p:sp>
      </p:grpSp>
      <p:sp>
        <p:nvSpPr>
          <p:cNvPr id="30" name="Text Box 28"/>
          <p:cNvSpPr txBox="1">
            <a:spLocks noChangeArrowheads="1"/>
          </p:cNvSpPr>
          <p:nvPr/>
        </p:nvSpPr>
        <p:spPr bwMode="auto">
          <a:xfrm>
            <a:off x="1164305" y="1554142"/>
            <a:ext cx="1617799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1900" i="0" dirty="0" smtClean="0">
                <a:solidFill>
                  <a:srgbClr val="FF0000"/>
                </a:solidFill>
              </a:rPr>
              <a:t>程序</a:t>
            </a:r>
            <a:r>
              <a:rPr lang="en-US" altLang="zh-CN" sz="1900" i="0" dirty="0" smtClean="0">
                <a:solidFill>
                  <a:srgbClr val="FF0000"/>
                </a:solidFill>
              </a:rPr>
              <a:t>(</a:t>
            </a:r>
            <a:r>
              <a:rPr lang="zh-CN" altLang="en-US" sz="1900" i="0" dirty="0" smtClean="0">
                <a:solidFill>
                  <a:srgbClr val="FF0000"/>
                </a:solidFill>
              </a:rPr>
              <a:t>段</a:t>
            </a:r>
            <a:r>
              <a:rPr lang="en-US" altLang="zh-CN" sz="1900" i="0" dirty="0" smtClean="0">
                <a:solidFill>
                  <a:srgbClr val="FF0000"/>
                </a:solidFill>
              </a:rPr>
              <a:t>)</a:t>
            </a:r>
            <a:r>
              <a:rPr lang="zh-CN" altLang="en-US" sz="1900" i="0" dirty="0" smtClean="0">
                <a:solidFill>
                  <a:srgbClr val="FF0000"/>
                </a:solidFill>
              </a:rPr>
              <a:t>头表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643701" y="1922242"/>
            <a:ext cx="4471554" cy="4512643"/>
            <a:chOff x="247650" y="1554163"/>
            <a:chExt cx="4997564" cy="5043487"/>
          </a:xfrm>
        </p:grpSpPr>
        <p:grpSp>
          <p:nvGrpSpPr>
            <p:cNvPr id="50" name="组合 49"/>
            <p:cNvGrpSpPr/>
            <p:nvPr/>
          </p:nvGrpSpPr>
          <p:grpSpPr>
            <a:xfrm>
              <a:off x="247650" y="1554163"/>
              <a:ext cx="2971800" cy="5043487"/>
              <a:chOff x="247650" y="1554163"/>
              <a:chExt cx="2971800" cy="5043487"/>
            </a:xfrm>
          </p:grpSpPr>
          <p:sp>
            <p:nvSpPr>
              <p:cNvPr id="31" name="Rectangle 2"/>
              <p:cNvSpPr>
                <a:spLocks noChangeArrowheads="1"/>
              </p:cNvSpPr>
              <p:nvPr/>
            </p:nvSpPr>
            <p:spPr bwMode="auto">
              <a:xfrm>
                <a:off x="247650" y="1554163"/>
                <a:ext cx="2971800" cy="4349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defRPr/>
                </a:pPr>
                <a:r>
                  <a:rPr lang="en-GB" altLang="zh-CN" sz="1400" i="0" dirty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ELF </a:t>
                </a:r>
                <a:r>
                  <a:rPr lang="zh-CN" altLang="en-GB" sz="1400" i="0" dirty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头</a:t>
                </a:r>
              </a:p>
            </p:txBody>
          </p:sp>
          <p:sp>
            <p:nvSpPr>
              <p:cNvPr id="32" name="Rectangle 3"/>
              <p:cNvSpPr>
                <a:spLocks noChangeArrowheads="1"/>
              </p:cNvSpPr>
              <p:nvPr/>
            </p:nvSpPr>
            <p:spPr bwMode="auto">
              <a:xfrm>
                <a:off x="247650" y="1989138"/>
                <a:ext cx="2971800" cy="695325"/>
              </a:xfrm>
              <a:prstGeom prst="rect">
                <a:avLst/>
              </a:prstGeom>
              <a:solidFill>
                <a:srgbClr val="993366">
                  <a:alpha val="9019"/>
                </a:srgbClr>
              </a:solidFill>
              <a:ln w="25527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>
                  <a:lnSpc>
                    <a:spcPct val="115000"/>
                  </a:lnSpc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GB" sz="1600" b="0" i="0" dirty="0" smtClean="0">
                    <a:solidFill>
                      <a:srgbClr val="3333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程序（段）头表</a:t>
                </a:r>
              </a:p>
            </p:txBody>
          </p:sp>
          <p:sp>
            <p:nvSpPr>
              <p:cNvPr id="33" name="Rectangle 4"/>
              <p:cNvSpPr>
                <a:spLocks noChangeArrowheads="1"/>
              </p:cNvSpPr>
              <p:nvPr/>
            </p:nvSpPr>
            <p:spPr bwMode="auto">
              <a:xfrm>
                <a:off x="247650" y="3119438"/>
                <a:ext cx="2971800" cy="434975"/>
              </a:xfrm>
              <a:prstGeom prst="rect">
                <a:avLst/>
              </a:prstGeom>
              <a:solidFill>
                <a:srgbClr val="F6F5BD"/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>
                  <a:lnSpc>
                    <a:spcPct val="115000"/>
                  </a:lnSpc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400" b="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.text </a:t>
                </a:r>
                <a:r>
                  <a:rPr lang="zh-CN" altLang="en-GB" sz="1400" b="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  <p:sp>
            <p:nvSpPr>
              <p:cNvPr id="34" name="Rectangle 5"/>
              <p:cNvSpPr>
                <a:spLocks noChangeArrowheads="1"/>
              </p:cNvSpPr>
              <p:nvPr/>
            </p:nvSpPr>
            <p:spPr bwMode="auto">
              <a:xfrm>
                <a:off x="247650" y="3989388"/>
                <a:ext cx="2971800" cy="4349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defRPr/>
                </a:pPr>
                <a:r>
                  <a:rPr lang="en-GB" altLang="zh-CN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.data </a:t>
                </a:r>
                <a:r>
                  <a:rPr lang="zh-CN" altLang="en-GB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  <p:sp>
            <p:nvSpPr>
              <p:cNvPr id="35" name="Rectangle 6"/>
              <p:cNvSpPr>
                <a:spLocks noChangeArrowheads="1"/>
              </p:cNvSpPr>
              <p:nvPr/>
            </p:nvSpPr>
            <p:spPr bwMode="auto">
              <a:xfrm>
                <a:off x="247650" y="4424363"/>
                <a:ext cx="2971800" cy="43338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defRPr/>
                </a:pPr>
                <a:r>
                  <a:rPr lang="en-GB" altLang="zh-CN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.bss </a:t>
                </a:r>
                <a:r>
                  <a:rPr lang="zh-CN" altLang="en-GB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  <p:sp>
            <p:nvSpPr>
              <p:cNvPr id="36" name="Rectangle 7"/>
              <p:cNvSpPr>
                <a:spLocks noChangeArrowheads="1"/>
              </p:cNvSpPr>
              <p:nvPr/>
            </p:nvSpPr>
            <p:spPr bwMode="auto">
              <a:xfrm>
                <a:off x="247650" y="4857750"/>
                <a:ext cx="2971800" cy="4349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defRPr/>
                </a:pPr>
                <a:r>
                  <a:rPr lang="en-GB" altLang="zh-CN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.symtab </a:t>
                </a:r>
                <a:r>
                  <a:rPr lang="zh-CN" altLang="en-GB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  <p:sp>
            <p:nvSpPr>
              <p:cNvPr id="37" name="Rectangle 10"/>
              <p:cNvSpPr>
                <a:spLocks noChangeArrowheads="1"/>
              </p:cNvSpPr>
              <p:nvPr/>
            </p:nvSpPr>
            <p:spPr bwMode="auto">
              <a:xfrm>
                <a:off x="247650" y="5292725"/>
                <a:ext cx="2971800" cy="4349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defRPr/>
                </a:pPr>
                <a:r>
                  <a:rPr lang="en-GB" altLang="zh-CN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.debug </a:t>
                </a:r>
                <a:r>
                  <a:rPr lang="zh-CN" altLang="en-GB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  <p:sp>
            <p:nvSpPr>
              <p:cNvPr id="38" name="Rectangle 5"/>
              <p:cNvSpPr>
                <a:spLocks noChangeArrowheads="1"/>
              </p:cNvSpPr>
              <p:nvPr/>
            </p:nvSpPr>
            <p:spPr bwMode="auto">
              <a:xfrm>
                <a:off x="247650" y="3554413"/>
                <a:ext cx="2971800" cy="434975"/>
              </a:xfrm>
              <a:prstGeom prst="rect">
                <a:avLst/>
              </a:prstGeom>
              <a:solidFill>
                <a:srgbClr val="F6F5BD"/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>
                  <a:lnSpc>
                    <a:spcPct val="115000"/>
                  </a:lnSpc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400" b="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.rodata </a:t>
                </a:r>
                <a:r>
                  <a:rPr lang="zh-CN" altLang="en-GB" sz="1400" b="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  <p:sp>
            <p:nvSpPr>
              <p:cNvPr id="39" name="Rectangle 10"/>
              <p:cNvSpPr>
                <a:spLocks noChangeArrowheads="1"/>
              </p:cNvSpPr>
              <p:nvPr/>
            </p:nvSpPr>
            <p:spPr bwMode="auto">
              <a:xfrm>
                <a:off x="247650" y="5727700"/>
                <a:ext cx="2971800" cy="4349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defRPr/>
                </a:pPr>
                <a:r>
                  <a:rPr lang="en-GB" altLang="zh-CN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.line </a:t>
                </a:r>
                <a:r>
                  <a:rPr lang="zh-CN" altLang="en-GB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  <p:sp>
            <p:nvSpPr>
              <p:cNvPr id="40" name="Rectangle 4"/>
              <p:cNvSpPr>
                <a:spLocks noChangeArrowheads="1"/>
              </p:cNvSpPr>
              <p:nvPr/>
            </p:nvSpPr>
            <p:spPr bwMode="auto">
              <a:xfrm>
                <a:off x="247650" y="2684463"/>
                <a:ext cx="2971800" cy="434975"/>
              </a:xfrm>
              <a:prstGeom prst="rect">
                <a:avLst/>
              </a:prstGeom>
              <a:solidFill>
                <a:srgbClr val="F6F5BD"/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>
                  <a:lnSpc>
                    <a:spcPct val="115000"/>
                  </a:lnSpc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400" b="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.init </a:t>
                </a:r>
                <a:r>
                  <a:rPr lang="zh-CN" altLang="en-GB" sz="1400" b="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  <p:sp>
            <p:nvSpPr>
              <p:cNvPr id="41" name="Rectangle 10"/>
              <p:cNvSpPr>
                <a:spLocks noChangeArrowheads="1"/>
              </p:cNvSpPr>
              <p:nvPr/>
            </p:nvSpPr>
            <p:spPr bwMode="auto">
              <a:xfrm>
                <a:off x="247650" y="6162675"/>
                <a:ext cx="2971800" cy="4349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defRPr/>
                </a:pPr>
                <a:r>
                  <a:rPr lang="en-GB" altLang="zh-CN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.strtab </a:t>
                </a:r>
                <a:r>
                  <a:rPr lang="zh-CN" altLang="en-GB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</p:grpSp>
        <p:grpSp>
          <p:nvGrpSpPr>
            <p:cNvPr id="42" name="Group 40"/>
            <p:cNvGrpSpPr>
              <a:grpSpLocks/>
            </p:cNvGrpSpPr>
            <p:nvPr/>
          </p:nvGrpSpPr>
          <p:grpSpPr bwMode="auto">
            <a:xfrm>
              <a:off x="3246979" y="3997486"/>
              <a:ext cx="1998235" cy="1279555"/>
              <a:chOff x="1988" y="2537"/>
              <a:chExt cx="1347" cy="786"/>
            </a:xfrm>
          </p:grpSpPr>
          <p:sp>
            <p:nvSpPr>
              <p:cNvPr id="43" name="Line 41"/>
              <p:cNvSpPr>
                <a:spLocks noChangeShapeType="1"/>
              </p:cNvSpPr>
              <p:nvPr/>
            </p:nvSpPr>
            <p:spPr bwMode="auto">
              <a:xfrm>
                <a:off x="2206" y="2799"/>
                <a:ext cx="1129" cy="524"/>
              </a:xfrm>
              <a:prstGeom prst="line">
                <a:avLst/>
              </a:prstGeom>
              <a:noFill/>
              <a:ln w="38100">
                <a:solidFill>
                  <a:srgbClr val="0066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eaLnBrk="0" hangingPunct="0"/>
                <a:endParaRPr lang="zh-CN" altLang="en-US" sz="1400" i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AutoShape 42"/>
              <p:cNvSpPr>
                <a:spLocks/>
              </p:cNvSpPr>
              <p:nvPr/>
            </p:nvSpPr>
            <p:spPr bwMode="auto">
              <a:xfrm>
                <a:off x="1988" y="2537"/>
                <a:ext cx="190" cy="532"/>
              </a:xfrm>
              <a:prstGeom prst="rightBrace">
                <a:avLst>
                  <a:gd name="adj1" fmla="val 23394"/>
                  <a:gd name="adj2" fmla="val 50000"/>
                </a:avLst>
              </a:prstGeom>
              <a:noFill/>
              <a:ln w="38100">
                <a:solidFill>
                  <a:srgbClr val="0066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l" eaLnBrk="0" hangingPunct="0"/>
                <a:endParaRPr lang="zh-CN" altLang="en-US" sz="1400" b="0" i="0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5" name="Group 43"/>
            <p:cNvGrpSpPr>
              <a:grpSpLocks/>
            </p:cNvGrpSpPr>
            <p:nvPr/>
          </p:nvGrpSpPr>
          <p:grpSpPr bwMode="auto">
            <a:xfrm>
              <a:off x="3238502" y="1584325"/>
              <a:ext cx="2006601" cy="4471986"/>
              <a:chOff x="2054" y="985"/>
              <a:chExt cx="1264" cy="2817"/>
            </a:xfrm>
          </p:grpSpPr>
          <p:sp>
            <p:nvSpPr>
              <p:cNvPr id="46" name="Line 44"/>
              <p:cNvSpPr>
                <a:spLocks noChangeShapeType="1"/>
              </p:cNvSpPr>
              <p:nvPr/>
            </p:nvSpPr>
            <p:spPr bwMode="auto">
              <a:xfrm>
                <a:off x="2209" y="1741"/>
                <a:ext cx="1109" cy="206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eaLnBrk="0" hangingPunct="0"/>
                <a:endParaRPr lang="zh-CN" altLang="en-US" sz="1400" i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AutoShape 45"/>
              <p:cNvSpPr>
                <a:spLocks/>
              </p:cNvSpPr>
              <p:nvPr/>
            </p:nvSpPr>
            <p:spPr bwMode="auto">
              <a:xfrm>
                <a:off x="2054" y="985"/>
                <a:ext cx="129" cy="1515"/>
              </a:xfrm>
              <a:prstGeom prst="rightBrace">
                <a:avLst>
                  <a:gd name="adj1" fmla="val 91537"/>
                  <a:gd name="adj2" fmla="val 50000"/>
                </a:avLst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l" eaLnBrk="0" hangingPunct="0"/>
                <a:endParaRPr lang="zh-CN" altLang="en-US" sz="1400" b="0" i="0" smtClean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48" name="Text Box 46"/>
          <p:cNvSpPr txBox="1">
            <a:spLocks noChangeArrowheads="1"/>
          </p:cNvSpPr>
          <p:nvPr/>
        </p:nvSpPr>
        <p:spPr bwMode="auto">
          <a:xfrm>
            <a:off x="8103489" y="1081867"/>
            <a:ext cx="8413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1400" i="0" dirty="0" smtClean="0">
                <a:solidFill>
                  <a:srgbClr val="000000"/>
                </a:solidFill>
              </a:rPr>
              <a:t>高地址</a:t>
            </a:r>
            <a:endParaRPr lang="en-US" altLang="zh-CN" sz="1400" i="0" dirty="0" smtClean="0">
              <a:solidFill>
                <a:srgbClr val="000000"/>
              </a:solidFill>
            </a:endParaRPr>
          </a:p>
        </p:txBody>
      </p:sp>
      <p:sp>
        <p:nvSpPr>
          <p:cNvPr id="54" name="Text Box 28"/>
          <p:cNvSpPr txBox="1">
            <a:spLocks noChangeArrowheads="1"/>
          </p:cNvSpPr>
          <p:nvPr/>
        </p:nvSpPr>
        <p:spPr bwMode="auto">
          <a:xfrm>
            <a:off x="5816890" y="940883"/>
            <a:ext cx="1617799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1900" i="0" dirty="0" smtClean="0">
                <a:solidFill>
                  <a:srgbClr val="000000"/>
                </a:solidFill>
              </a:rPr>
              <a:t>虚存空间</a:t>
            </a:r>
          </a:p>
        </p:txBody>
      </p:sp>
      <p:sp>
        <p:nvSpPr>
          <p:cNvPr id="55" name="Line 26"/>
          <p:cNvSpPr>
            <a:spLocks noChangeShapeType="1"/>
          </p:cNvSpPr>
          <p:nvPr/>
        </p:nvSpPr>
        <p:spPr bwMode="auto">
          <a:xfrm flipH="1">
            <a:off x="7653210" y="1762439"/>
            <a:ext cx="384175" cy="1587"/>
          </a:xfrm>
          <a:prstGeom prst="line">
            <a:avLst/>
          </a:prstGeom>
          <a:noFill/>
          <a:ln w="38100">
            <a:solidFill>
              <a:srgbClr val="FF33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 Box 25"/>
          <p:cNvSpPr txBox="1">
            <a:spLocks noChangeArrowheads="1"/>
          </p:cNvSpPr>
          <p:nvPr/>
        </p:nvSpPr>
        <p:spPr bwMode="auto">
          <a:xfrm>
            <a:off x="8037385" y="1589986"/>
            <a:ext cx="731838" cy="35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46800" rIns="0" bIns="46800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>
              <a:lnSpc>
                <a:spcPct val="94000"/>
              </a:lnSpc>
              <a:spcBef>
                <a:spcPct val="0"/>
              </a:spcBef>
              <a:buFontTx/>
              <a:buNone/>
            </a:pPr>
            <a:r>
              <a:rPr lang="en-GB" altLang="zh-CN" sz="1800" i="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gothic"/>
              </a:rPr>
              <a:t>E</a:t>
            </a:r>
            <a:r>
              <a:rPr lang="en-US" altLang="zh-CN" sz="1800" i="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gothic"/>
              </a:rPr>
              <a:t>BP</a:t>
            </a:r>
            <a:r>
              <a:rPr lang="en-GB" altLang="zh-CN" sz="1800" i="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712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altLang="zh-CN" sz="2000" b="1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add 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 </a:t>
            </a:r>
            <a:r>
              <a:rPr lang="en-US" altLang="zh-CN" sz="2000" b="1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000" b="1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y 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sz="200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            </a:t>
            </a:r>
            <a:r>
              <a:rPr lang="en-US" altLang="zh-CN" sz="2000" dirty="0" smtClean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 smtClean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被调用函数</a:t>
            </a:r>
            <a:r>
              <a:rPr lang="en-US" altLang="zh-CN" sz="2000" dirty="0" err="1" smtClean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callee</a:t>
            </a:r>
            <a:endParaRPr lang="zh-CN" altLang="zh-CN" sz="3200" kern="100" dirty="0">
              <a:solidFill>
                <a:schemeClr val="bg2">
                  <a:lumMod val="75000"/>
                </a:schemeClr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000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b="1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caller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 ) </a:t>
            </a:r>
            <a:r>
              <a:rPr lang="en-US" altLang="zh-CN" sz="200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			 	  </a:t>
            </a:r>
            <a:r>
              <a:rPr lang="en-US" altLang="zh-CN" sz="2000" dirty="0" smtClean="0">
                <a:solidFill>
                  <a:schemeClr val="bg2">
                    <a:lumMod val="75000"/>
                  </a:schemeClr>
                </a:solidFill>
                <a:latin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 smtClean="0">
                <a:solidFill>
                  <a:schemeClr val="bg2">
                    <a:lumMod val="75000"/>
                  </a:schemeClr>
                </a:solidFill>
                <a:latin typeface="+mj-ea"/>
                <a:cs typeface="Times New Roman" panose="02020603050405020304" pitchFamily="18" charset="0"/>
              </a:rPr>
              <a:t>调用函数</a:t>
            </a:r>
            <a:r>
              <a:rPr lang="en-US" altLang="zh-CN" sz="2000" dirty="0" smtClean="0">
                <a:solidFill>
                  <a:schemeClr val="bg2">
                    <a:lumMod val="75000"/>
                  </a:schemeClr>
                </a:solidFill>
                <a:latin typeface="+mj-ea"/>
                <a:cs typeface="Times New Roman" panose="02020603050405020304" pitchFamily="18" charset="0"/>
              </a:rPr>
              <a:t>caller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b="1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temp1 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200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125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b="1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temp2 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200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80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b="1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sum 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add 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temp1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temp2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 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sum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65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81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栈帧结构（</a:t>
            </a:r>
            <a:r>
              <a:rPr lang="en-US" altLang="zh-CN" dirty="0" smtClean="0"/>
              <a:t>stack-frame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4096975"/>
            <a:ext cx="8218488" cy="2452644"/>
          </a:xfrm>
        </p:spPr>
        <p:txBody>
          <a:bodyPr/>
          <a:lstStyle/>
          <a:p>
            <a:pPr algn="just" eaLnBrk="1" hangingPunct="1">
              <a:spcBef>
                <a:spcPct val="25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EBP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帧指针寄存器      栈帧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底    固定不变 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5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ESP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栈指针寄存器      栈帧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顶    动态变化   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5000"/>
              </a:spcBef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EBP~ESP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之间的存储区域为栈帧    （虚拟地址）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5000"/>
              </a:spcBef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每个过程对应一个栈帧结构（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过程调用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编译时的一种内存数据结构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5000"/>
              </a:spcBef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ESP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初值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=EBP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，然后动态变化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50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66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339752" y="944044"/>
            <a:ext cx="4176464" cy="2800667"/>
            <a:chOff x="2699792" y="3595649"/>
            <a:chExt cx="4176464" cy="2800667"/>
          </a:xfrm>
        </p:grpSpPr>
        <p:grpSp>
          <p:nvGrpSpPr>
            <p:cNvPr id="8" name="组合 7"/>
            <p:cNvGrpSpPr/>
            <p:nvPr/>
          </p:nvGrpSpPr>
          <p:grpSpPr>
            <a:xfrm>
              <a:off x="3995936" y="3789040"/>
              <a:ext cx="2088232" cy="1800200"/>
              <a:chOff x="3491880" y="3313557"/>
              <a:chExt cx="1584176" cy="1708901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3491880" y="3313557"/>
                <a:ext cx="1584176" cy="338554"/>
              </a:xfrm>
              <a:prstGeom prst="rect">
                <a:avLst/>
              </a:prstGeom>
              <a:solidFill>
                <a:srgbClr val="86BC64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i="0" dirty="0" smtClean="0">
                    <a:solidFill>
                      <a:srgbClr val="0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调用者</a:t>
                </a:r>
                <a:r>
                  <a:rPr lang="en-US" altLang="zh-CN" sz="1600" i="0" dirty="0" smtClean="0">
                    <a:solidFill>
                      <a:srgbClr val="0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EBP</a:t>
                </a:r>
                <a:endParaRPr lang="zh-CN" altLang="en-US" sz="1600" i="0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3491880" y="3652111"/>
                <a:ext cx="1584176" cy="555118"/>
              </a:xfrm>
              <a:prstGeom prst="rect">
                <a:avLst/>
              </a:prstGeom>
              <a:solidFill>
                <a:srgbClr val="FFCC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i="0" dirty="0" smtClean="0">
                    <a:solidFill>
                      <a:srgbClr val="0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被调用者保存寄存器</a:t>
                </a:r>
                <a:endParaRPr lang="en-US" altLang="zh-CN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r>
                  <a:rPr lang="zh-CN" altLang="en-US" sz="1600" i="0" dirty="0" smtClean="0">
                    <a:solidFill>
                      <a:srgbClr val="0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en-US" altLang="zh-CN" sz="1600" i="0" dirty="0" smtClean="0">
                    <a:solidFill>
                      <a:srgbClr val="0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EBX ESI EDI(0-3)</a:t>
                </a:r>
                <a:endParaRPr lang="zh-CN" altLang="en-US" sz="1600" i="0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491880" y="4207228"/>
                <a:ext cx="1584176" cy="81523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zh-CN" altLang="en-US" sz="1600" i="0" dirty="0" smtClean="0">
                    <a:solidFill>
                      <a:srgbClr val="0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非静态局部变量</a:t>
                </a:r>
                <a:endParaRPr lang="en-US" altLang="zh-CN" sz="1600" i="0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r>
                  <a:rPr lang="zh-CN" altLang="en-US" sz="1600" i="0" dirty="0" smtClean="0">
                    <a:solidFill>
                      <a:srgbClr val="0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函数参数</a:t>
                </a:r>
                <a:endParaRPr lang="en-US" altLang="zh-CN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699792" y="3595649"/>
              <a:ext cx="1296144" cy="369332"/>
              <a:chOff x="2195736" y="3091594"/>
              <a:chExt cx="1296144" cy="369332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2195736" y="3091594"/>
                <a:ext cx="792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EBP</a:t>
                </a:r>
                <a:endParaRPr lang="zh-CN" alt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11" name="直接箭头连接符 10"/>
              <p:cNvCxnSpPr/>
              <p:nvPr/>
            </p:nvCxnSpPr>
            <p:spPr>
              <a:xfrm>
                <a:off x="2987824" y="3284985"/>
                <a:ext cx="50405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2718029" y="5334829"/>
              <a:ext cx="1277907" cy="369332"/>
              <a:chOff x="2213973" y="4830774"/>
              <a:chExt cx="1277907" cy="369332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2213973" y="4830774"/>
                <a:ext cx="792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ESP</a:t>
                </a:r>
                <a:endParaRPr lang="zh-CN" alt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13" name="直接箭头连接符 12"/>
              <p:cNvCxnSpPr/>
              <p:nvPr/>
            </p:nvCxnSpPr>
            <p:spPr>
              <a:xfrm>
                <a:off x="2987824" y="5052678"/>
                <a:ext cx="50405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文本框 15"/>
            <p:cNvSpPr txBox="1"/>
            <p:nvPr/>
          </p:nvSpPr>
          <p:spPr>
            <a:xfrm>
              <a:off x="3995936" y="5568774"/>
              <a:ext cx="2088232" cy="82754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…</a:t>
              </a:r>
              <a:endPara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940152" y="3789040"/>
              <a:ext cx="936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i="0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高地址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940152" y="6027702"/>
              <a:ext cx="936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低地址</a:t>
              </a:r>
              <a:endPara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075707" y="930512"/>
            <a:ext cx="1570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帧指针寄存器 </a:t>
            </a:r>
            <a:endParaRPr lang="zh-CN" altLang="en-US" i="0" dirty="0"/>
          </a:p>
        </p:txBody>
      </p:sp>
      <p:sp>
        <p:nvSpPr>
          <p:cNvPr id="20" name="矩形 19"/>
          <p:cNvSpPr/>
          <p:nvPr/>
        </p:nvSpPr>
        <p:spPr>
          <a:xfrm>
            <a:off x="1075707" y="2683224"/>
            <a:ext cx="1570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栈指针寄存器</a:t>
            </a:r>
            <a:endParaRPr lang="zh-CN" altLang="en-US" i="0" dirty="0"/>
          </a:p>
        </p:txBody>
      </p:sp>
      <p:sp>
        <p:nvSpPr>
          <p:cNvPr id="21" name="左大括号 20"/>
          <p:cNvSpPr/>
          <p:nvPr/>
        </p:nvSpPr>
        <p:spPr>
          <a:xfrm>
            <a:off x="3406354" y="1149176"/>
            <a:ext cx="229542" cy="1743912"/>
          </a:xfrm>
          <a:prstGeom prst="leftBrace">
            <a:avLst>
              <a:gd name="adj1" fmla="val 8333"/>
              <a:gd name="adj2" fmla="val 492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684750" y="1743890"/>
            <a:ext cx="1570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栈帧</a:t>
            </a:r>
            <a:endParaRPr lang="zh-CN" altLang="en-US" i="0" dirty="0"/>
          </a:p>
        </p:txBody>
      </p:sp>
    </p:spTree>
    <p:extLst>
      <p:ext uri="{BB962C8B-B14F-4D97-AF65-F5344CB8AC3E}">
        <p14:creationId xmlns:p14="http://schemas.microsoft.com/office/powerpoint/2010/main" val="319419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796136" y="2199792"/>
            <a:ext cx="2088232" cy="43143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4815" y="205463"/>
            <a:ext cx="8229600" cy="582612"/>
          </a:xfrm>
        </p:spPr>
        <p:txBody>
          <a:bodyPr/>
          <a:lstStyle/>
          <a:p>
            <a:r>
              <a:rPr lang="zh-CN" altLang="en-US" dirty="0"/>
              <a:t>栈帧</a:t>
            </a:r>
            <a:r>
              <a:rPr lang="zh-CN" altLang="en-US" dirty="0" smtClean="0"/>
              <a:t>结构动态过程</a:t>
            </a:r>
            <a:endParaRPr lang="zh-CN" altLang="en-US" dirty="0"/>
          </a:p>
        </p:txBody>
      </p:sp>
      <p:grpSp>
        <p:nvGrpSpPr>
          <p:cNvPr id="43" name="组合 42"/>
          <p:cNvGrpSpPr/>
          <p:nvPr/>
        </p:nvGrpSpPr>
        <p:grpSpPr>
          <a:xfrm>
            <a:off x="5796136" y="2190887"/>
            <a:ext cx="2088232" cy="2966793"/>
            <a:chOff x="6238954" y="2549067"/>
            <a:chExt cx="2088232" cy="2966793"/>
          </a:xfrm>
        </p:grpSpPr>
        <p:sp>
          <p:nvSpPr>
            <p:cNvPr id="34" name="文本框 33"/>
            <p:cNvSpPr txBox="1"/>
            <p:nvPr/>
          </p:nvSpPr>
          <p:spPr>
            <a:xfrm>
              <a:off x="6238954" y="2549067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238954" y="2873915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238954" y="3529864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238954" y="3198763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238954" y="4194347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238954" y="386324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238954" y="452027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238954" y="4858830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238954" y="517730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9189" y="991967"/>
            <a:ext cx="3870764" cy="547260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1600" i="1" dirty="0">
                <a:solidFill>
                  <a:srgbClr val="3333CC"/>
                </a:solidFill>
              </a:rPr>
              <a:t>caller</a:t>
            </a:r>
            <a:r>
              <a:rPr lang="zh-CN" altLang="en-US" sz="1600" i="1" dirty="0">
                <a:solidFill>
                  <a:srgbClr val="3333CC"/>
                </a:solidFill>
              </a:rPr>
              <a:t>：</a:t>
            </a: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pushl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endParaRPr lang="en-US" altLang="zh-CN" sz="1600" i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endParaRPr lang="en-US" altLang="zh-CN" sz="1600" i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subl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$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24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endParaRPr lang="en-US" altLang="zh-CN" sz="1600" i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$</a:t>
            </a:r>
            <a:r>
              <a:rPr lang="en-US" altLang="zh-CN" sz="1600" i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125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-12(%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	</a:t>
            </a: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$</a:t>
            </a:r>
            <a:r>
              <a:rPr lang="en-US" altLang="zh-CN" sz="1600" i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80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-8(%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 </a:t>
            </a: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-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 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endParaRPr lang="en-US" altLang="zh-CN" sz="1600" i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6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4(%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-12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 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	</a:t>
            </a: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9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call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add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#push 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eip,jmp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-4(%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 </a:t>
            </a:r>
            <a:r>
              <a:rPr lang="en-US" altLang="zh-CN" sz="1600" i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#sum</a:t>
            </a:r>
            <a:endParaRPr lang="en-US" altLang="zh-CN" sz="1600" i="1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 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-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 %</a:t>
            </a:r>
            <a:r>
              <a:rPr lang="en-US" altLang="zh-CN" sz="1600" i="1" dirty="0" err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en-US" altLang="zh-CN" sz="1600" i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  <a:r>
              <a:rPr lang="zh-CN" altLang="en-US" sz="1600" i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返回值</a:t>
            </a:r>
            <a:endParaRPr lang="en-US" altLang="zh-CN" sz="1600" i="1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leave  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%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,%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pop 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endParaRPr lang="en-US" altLang="zh-CN" sz="1600" i="1" dirty="0" smtClean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ret      </a:t>
            </a:r>
            <a:r>
              <a:rPr lang="en-US" altLang="zh-CN" sz="1600" i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pop 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eip</a:t>
            </a:r>
            <a:endParaRPr lang="zh-CN" altLang="en-US" sz="1600" i="1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96136" y="1124744"/>
            <a:ext cx="2088232" cy="10750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main()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zh-CN" altLang="en-US" dirty="0" smtClean="0">
                <a:solidFill>
                  <a:srgbClr val="000000"/>
                </a:solidFill>
              </a:rPr>
              <a:t>栈帧区间</a:t>
            </a:r>
            <a:endParaRPr lang="en-US" altLang="zh-CN" dirty="0" smtClean="0">
              <a:solidFill>
                <a:srgbClr val="000000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281581" y="1082224"/>
            <a:ext cx="1512169" cy="369332"/>
            <a:chOff x="2641285" y="3272294"/>
            <a:chExt cx="850595" cy="369332"/>
          </a:xfrm>
        </p:grpSpPr>
        <p:sp>
          <p:nvSpPr>
            <p:cNvPr id="14" name="文本框 13"/>
            <p:cNvSpPr txBox="1"/>
            <p:nvPr/>
          </p:nvSpPr>
          <p:spPr>
            <a:xfrm>
              <a:off x="2641285" y="3272294"/>
              <a:ext cx="346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EBP</a:t>
              </a:r>
              <a:endParaRPr lang="zh-CN" altLang="en-US" dirty="0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2987824" y="3463305"/>
              <a:ext cx="50405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4641621" y="1905592"/>
            <a:ext cx="1125706" cy="369332"/>
            <a:chOff x="2366174" y="4527788"/>
            <a:chExt cx="1125706" cy="369332"/>
          </a:xfrm>
        </p:grpSpPr>
        <p:sp>
          <p:nvSpPr>
            <p:cNvPr id="12" name="文本框 11"/>
            <p:cNvSpPr txBox="1"/>
            <p:nvPr/>
          </p:nvSpPr>
          <p:spPr>
            <a:xfrm>
              <a:off x="2366174" y="4527788"/>
              <a:ext cx="621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ESP</a:t>
              </a:r>
              <a:endParaRPr lang="zh-CN" altLang="en-US" dirty="0">
                <a:solidFill>
                  <a:srgbClr val="000000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2987824" y="4712454"/>
              <a:ext cx="5040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7794018" y="1042227"/>
            <a:ext cx="1059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</a:t>
            </a:r>
            <a:r>
              <a:rPr lang="zh-CN" altLang="en-US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地址</a:t>
            </a:r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A1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55747" y="6227327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低地址</a:t>
            </a:r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96136" y="2190889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main() EBP</a:t>
            </a:r>
            <a:r>
              <a:rPr lang="zh-CN" altLang="en-US" dirty="0" smtClean="0">
                <a:solidFill>
                  <a:srgbClr val="000000"/>
                </a:solidFill>
              </a:rPr>
              <a:t>值</a:t>
            </a:r>
            <a:r>
              <a:rPr lang="en-US" altLang="zh-CN" dirty="0" smtClean="0">
                <a:solidFill>
                  <a:srgbClr val="000000"/>
                </a:solidFill>
              </a:rPr>
              <a:t>  A1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796136" y="2529443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sum=205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96136" y="2835292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temp2=80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796136" y="3173300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temp1=125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796136" y="4168884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第</a:t>
            </a:r>
            <a:r>
              <a:rPr lang="en-US" altLang="zh-CN" dirty="0" smtClean="0">
                <a:solidFill>
                  <a:srgbClr val="000000"/>
                </a:solidFill>
              </a:rPr>
              <a:t>1</a:t>
            </a:r>
            <a:r>
              <a:rPr lang="zh-CN" altLang="en-US" dirty="0" smtClean="0">
                <a:solidFill>
                  <a:srgbClr val="000000"/>
                </a:solidFill>
              </a:rPr>
              <a:t>参数 </a:t>
            </a:r>
            <a:r>
              <a:rPr lang="en-US" altLang="zh-CN" dirty="0" smtClean="0">
                <a:solidFill>
                  <a:srgbClr val="000000"/>
                </a:solidFill>
              </a:rPr>
              <a:t>125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796136" y="3837783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第</a:t>
            </a:r>
            <a:r>
              <a:rPr lang="en-US" altLang="zh-CN" dirty="0" smtClean="0">
                <a:solidFill>
                  <a:srgbClr val="000000"/>
                </a:solidFill>
              </a:rPr>
              <a:t>2</a:t>
            </a:r>
            <a:r>
              <a:rPr lang="zh-CN" altLang="en-US" dirty="0" smtClean="0">
                <a:solidFill>
                  <a:srgbClr val="000000"/>
                </a:solidFill>
              </a:rPr>
              <a:t>参数 </a:t>
            </a:r>
            <a:r>
              <a:rPr lang="en-US" altLang="zh-CN" dirty="0" smtClean="0">
                <a:solidFill>
                  <a:srgbClr val="000000"/>
                </a:solidFill>
              </a:rPr>
              <a:t>80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796136" y="4494813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返回地址</a:t>
            </a:r>
            <a:r>
              <a:rPr lang="zh-CN" altLang="en-US" sz="1100" dirty="0" smtClean="0">
                <a:solidFill>
                  <a:srgbClr val="000000"/>
                </a:solidFill>
              </a:rPr>
              <a:t>（第</a:t>
            </a:r>
            <a:r>
              <a:rPr lang="en-US" altLang="zh-CN" sz="1100" dirty="0" smtClean="0">
                <a:solidFill>
                  <a:srgbClr val="000000"/>
                </a:solidFill>
              </a:rPr>
              <a:t>10</a:t>
            </a:r>
            <a:r>
              <a:rPr lang="zh-CN" altLang="en-US" sz="1100" dirty="0" smtClean="0">
                <a:solidFill>
                  <a:srgbClr val="000000"/>
                </a:solidFill>
              </a:rPr>
              <a:t>条指令）</a:t>
            </a:r>
            <a:endParaRPr lang="zh-CN" altLang="en-US" sz="1100" dirty="0">
              <a:solidFill>
                <a:srgbClr val="000000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263271" y="253931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-4</a:t>
            </a:r>
            <a:endParaRPr lang="zh-CN" altLang="en-US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249746" y="282908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en-US" altLang="zh-CN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8</a:t>
            </a:r>
            <a:endParaRPr lang="zh-CN" altLang="en-US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207574" y="3175462"/>
            <a:ext cx="60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-12</a:t>
            </a:r>
            <a:endParaRPr lang="zh-CN" altLang="en-US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49" name="内容占位符 2"/>
          <p:cNvSpPr txBox="1">
            <a:spLocks/>
          </p:cNvSpPr>
          <p:nvPr/>
        </p:nvSpPr>
        <p:spPr bwMode="auto">
          <a:xfrm>
            <a:off x="255207" y="991967"/>
            <a:ext cx="3870764" cy="3370378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1600" kern="0" dirty="0" smtClean="0">
                <a:solidFill>
                  <a:srgbClr val="3333CC"/>
                </a:solidFill>
              </a:rPr>
              <a:t>add</a:t>
            </a:r>
            <a:r>
              <a:rPr lang="en-US" sz="1600" kern="0" dirty="0" smtClean="0">
                <a:solidFill>
                  <a:srgbClr val="3333CC"/>
                </a:solidFill>
              </a:rPr>
              <a:t>：</a:t>
            </a:r>
          </a:p>
          <a:p>
            <a:pPr marL="469900" lvl="1" indent="-203200"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   push  %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endParaRPr lang="en-US" altLang="zh-CN" sz="1600" kern="0" dirty="0" smtClean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   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</a:t>
            </a: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%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%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#</a:t>
            </a:r>
            <a:r>
              <a:rPr lang="zh-CN" altLang="en-US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未预留空间</a:t>
            </a:r>
            <a:endParaRPr lang="en-US" altLang="zh-CN" sz="1600" kern="0" dirty="0" smtClean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   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</a:t>
            </a: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0xc(%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),%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endParaRPr lang="en-US" altLang="zh-CN" sz="1600" kern="0" dirty="0" smtClean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   </a:t>
            </a:r>
            <a:r>
              <a:rPr lang="en-US" altLang="zh-CN" sz="1600" kern="0" dirty="0" err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</a:t>
            </a:r>
            <a:r>
              <a:rPr lang="en-US" altLang="zh-CN" sz="1600" kern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0x8(%</a:t>
            </a:r>
            <a:r>
              <a:rPr lang="en-US" altLang="zh-CN" sz="1600" kern="0" dirty="0" err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kern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),%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edx</a:t>
            </a:r>
            <a:endParaRPr lang="en-US" altLang="zh-CN" sz="1600" kern="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66700" lvl="1" indent="0"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   </a:t>
            </a:r>
            <a:r>
              <a:rPr lang="en-US" altLang="zh-CN" sz="1600" kern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dd  %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edx</a:t>
            </a: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,%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endParaRPr lang="en-US" altLang="zh-CN" sz="1600" kern="0" dirty="0" smtClean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66700" lvl="1" indent="0"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   pop %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endParaRPr lang="en-US" altLang="zh-CN" sz="1600" kern="0" dirty="0" smtClean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6   ret      </a:t>
            </a:r>
            <a:r>
              <a:rPr lang="en-US" altLang="zh-CN" sz="1600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 </a:t>
            </a:r>
            <a:r>
              <a:rPr lang="en-US" altLang="zh-CN" sz="16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pop </a:t>
            </a:r>
            <a:r>
              <a:rPr lang="en-US" altLang="zh-CN" sz="1600" dirty="0" err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eip</a:t>
            </a:r>
            <a:endParaRPr lang="zh-CN" altLang="en-US" sz="16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Font typeface="Wingdings" pitchFamily="2" charset="2"/>
              <a:buNone/>
            </a:pPr>
            <a:endParaRPr lang="en-US" altLang="zh-CN" sz="1600" kern="0" dirty="0" smtClean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842405" y="2193533"/>
            <a:ext cx="1037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</a:t>
            </a:r>
            <a:r>
              <a:rPr lang="zh-CN" altLang="en-US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地址</a:t>
            </a:r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B1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796136" y="4833365"/>
            <a:ext cx="2088232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caller() EBP</a:t>
            </a:r>
            <a:r>
              <a:rPr lang="zh-CN" altLang="en-US" dirty="0" smtClean="0">
                <a:solidFill>
                  <a:srgbClr val="000000"/>
                </a:solidFill>
              </a:rPr>
              <a:t>值</a:t>
            </a:r>
            <a:r>
              <a:rPr lang="en-US" altLang="zh-CN" dirty="0" smtClean="0">
                <a:solidFill>
                  <a:srgbClr val="000000"/>
                </a:solidFill>
              </a:rPr>
              <a:t>  B1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796136" y="3499225"/>
            <a:ext cx="2088232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未使用（栈帧对齐）</a:t>
            </a:r>
            <a:endParaRPr lang="zh-CN" altLang="en-US" dirty="0">
              <a:solidFill>
                <a:srgbClr val="000000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7894110" y="2190887"/>
            <a:ext cx="967892" cy="2642478"/>
            <a:chOff x="7894110" y="2190887"/>
            <a:chExt cx="967892" cy="2642478"/>
          </a:xfrm>
        </p:grpSpPr>
        <p:sp>
          <p:nvSpPr>
            <p:cNvPr id="55" name="右大括号 54"/>
            <p:cNvSpPr/>
            <p:nvPr/>
          </p:nvSpPr>
          <p:spPr>
            <a:xfrm>
              <a:off x="7894110" y="2190887"/>
              <a:ext cx="144016" cy="2642478"/>
            </a:xfrm>
            <a:prstGeom prst="rightBrace">
              <a:avLst/>
            </a:prstGeom>
            <a:ln>
              <a:solidFill>
                <a:srgbClr val="0D71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8064972" y="3218405"/>
              <a:ext cx="797030" cy="523220"/>
            </a:xfrm>
            <a:prstGeom prst="rect">
              <a:avLst/>
            </a:prstGeom>
            <a:solidFill>
              <a:srgbClr val="86BC64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Caller</a:t>
              </a:r>
              <a:r>
                <a:rPr lang="zh-CN" altLang="en-US" sz="14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栈帧区</a:t>
              </a:r>
              <a:endParaRPr lang="zh-CN" altLang="en-US" sz="14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7903852" y="4753819"/>
            <a:ext cx="983393" cy="584775"/>
            <a:chOff x="7903852" y="4753819"/>
            <a:chExt cx="983393" cy="584775"/>
          </a:xfrm>
        </p:grpSpPr>
        <p:sp>
          <p:nvSpPr>
            <p:cNvPr id="57" name="右大括号 56"/>
            <p:cNvSpPr/>
            <p:nvPr/>
          </p:nvSpPr>
          <p:spPr>
            <a:xfrm>
              <a:off x="7903852" y="4833869"/>
              <a:ext cx="134274" cy="338050"/>
            </a:xfrm>
            <a:prstGeom prst="rightBrac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8090215" y="4753819"/>
              <a:ext cx="797030" cy="58477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Add</a:t>
              </a:r>
            </a:p>
            <a:p>
              <a:pPr algn="ctr"/>
              <a:r>
                <a:rPr lang="zh-CN" altLang="en-US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栈帧区</a:t>
              </a:r>
              <a:endPara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cxnSp>
        <p:nvCxnSpPr>
          <p:cNvPr id="64" name="直接箭头连接符 63"/>
          <p:cNvCxnSpPr/>
          <p:nvPr/>
        </p:nvCxnSpPr>
        <p:spPr>
          <a:xfrm flipH="1">
            <a:off x="3779912" y="4653136"/>
            <a:ext cx="1987416" cy="54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3496424" y="3510238"/>
            <a:ext cx="1570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栈帧干什么用？</a:t>
            </a:r>
            <a:endParaRPr lang="zh-CN" altLang="en-US" i="0" dirty="0"/>
          </a:p>
        </p:txBody>
      </p:sp>
    </p:spTree>
    <p:extLst>
      <p:ext uri="{BB962C8B-B14F-4D97-AF65-F5344CB8AC3E}">
        <p14:creationId xmlns:p14="http://schemas.microsoft.com/office/powerpoint/2010/main" val="266074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7037E-7 L 2.77778E-6 0.0393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22222E-6 L 1.94444E-6 0.1594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0.03935 L 0.00295 0.32801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1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0.32801 L 0.00295 0.37616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0.37616 L 0.00295 0.42454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15949 L 1.94444E-6 0.54468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7" presetClass="emph" presetSubtype="0" repeatCount="400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4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5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6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7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7" presetClass="emph" presetSubtype="0" repeatCount="400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7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8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9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15949 L 1.94444E-6 0.54468 " pathEditMode="relative" rAng="0" ptsTypes="AA">
                                      <p:cBhvr>
                                        <p:cTn id="206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0.37616 L 0.0033 0.42245 " pathEditMode="relative" rAng="0" ptsTypes="AA">
                                      <p:cBhvr>
                                        <p:cTn id="210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0.37616 L 0.00295 0.32801 " pathEditMode="relative" rAng="0" ptsTypes="AA">
                                      <p:cBhvr>
                                        <p:cTn id="2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0.03935 L 0.00295 0.32801 " pathEditMode="relative" rAng="0" ptsTypes="AA">
                                      <p:cBhvr>
                                        <p:cTn id="249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1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22222E-6 L 1.94444E-6 0.15949 " pathEditMode="relative" rAng="0" ptsTypes="AA">
                                      <p:cBhvr>
                                        <p:cTn id="253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7037E-7 L 2.77778E-6 0.03935 " pathEditMode="relative" rAng="0" ptsTypes="AA">
                                      <p:cBhvr>
                                        <p:cTn id="257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0" grpId="0" uiExpand="1" animBg="1"/>
      <p:bldP spid="24" grpId="0" uiExpand="1" animBg="1"/>
      <p:bldP spid="25" grpId="0" uiExpand="1" animBg="1"/>
      <p:bldP spid="27" grpId="0" uiExpand="1" animBg="1"/>
      <p:bldP spid="29" grpId="0" uiExpand="1" animBg="1"/>
      <p:bldP spid="29" grpId="1" uiExpand="1" animBg="1"/>
      <p:bldP spid="30" grpId="0" uiExpand="1" animBg="1"/>
      <p:bldP spid="30" grpId="1" uiExpand="1" animBg="1"/>
      <p:bldP spid="31" grpId="0" uiExpand="1" animBg="1"/>
      <p:bldP spid="44" grpId="0" uiExpand="1"/>
      <p:bldP spid="45" grpId="0" uiExpand="1"/>
      <p:bldP spid="46" grpId="0" uiExpand="1"/>
      <p:bldP spid="49" grpId="0" uiExpand="1" build="p" animBg="1"/>
      <p:bldP spid="51" grpId="0" uiExpand="1" animBg="1"/>
      <p:bldP spid="52" grpId="0" uiExpand="1" animBg="1"/>
      <p:bldP spid="48" grpId="0" uiExpan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012160" y="2199791"/>
            <a:ext cx="2088232" cy="43143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栈帧</a:t>
            </a:r>
            <a:r>
              <a:rPr lang="zh-CN" altLang="en-US" dirty="0" smtClean="0"/>
              <a:t>结构动态过程</a:t>
            </a:r>
            <a:endParaRPr lang="zh-CN" altLang="en-US" dirty="0"/>
          </a:p>
        </p:txBody>
      </p:sp>
      <p:grpSp>
        <p:nvGrpSpPr>
          <p:cNvPr id="43" name="组合 42"/>
          <p:cNvGrpSpPr/>
          <p:nvPr/>
        </p:nvGrpSpPr>
        <p:grpSpPr>
          <a:xfrm>
            <a:off x="6012160" y="2190886"/>
            <a:ext cx="2088232" cy="2966793"/>
            <a:chOff x="6238954" y="2549067"/>
            <a:chExt cx="2088232" cy="2966793"/>
          </a:xfrm>
        </p:grpSpPr>
        <p:sp>
          <p:nvSpPr>
            <p:cNvPr id="34" name="文本框 33"/>
            <p:cNvSpPr txBox="1"/>
            <p:nvPr/>
          </p:nvSpPr>
          <p:spPr>
            <a:xfrm>
              <a:off x="6238954" y="2549067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238954" y="2873915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238954" y="3529864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238954" y="3198763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238954" y="4194347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238954" y="386324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238954" y="452027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238954" y="4858830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238954" y="517730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9188" y="991966"/>
            <a:ext cx="5166907" cy="55221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1600" i="1" dirty="0">
                <a:solidFill>
                  <a:srgbClr val="3333CC"/>
                </a:solidFill>
              </a:rPr>
              <a:t>caller</a:t>
            </a:r>
            <a:r>
              <a:rPr lang="zh-CN" altLang="en-US" sz="1600" i="1" dirty="0">
                <a:solidFill>
                  <a:srgbClr val="3333CC"/>
                </a:solidFill>
              </a:rPr>
              <a:t>：</a:t>
            </a: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pushl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       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调用者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压栈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endParaRPr lang="en-US" altLang="zh-CN" sz="1600" i="1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初始化调用者栈帧结构</a:t>
            </a:r>
            <a:endParaRPr lang="en-US" altLang="zh-CN" sz="1600" i="1" dirty="0" smtClean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subl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$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24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局部变量预留空间</a:t>
            </a:r>
            <a:endParaRPr lang="en-US" altLang="zh-CN" sz="1600" i="1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$</a:t>
            </a:r>
            <a:r>
              <a:rPr lang="en-US" altLang="zh-CN" sz="1600" i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125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-12(%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	</a:t>
            </a:r>
            <a:r>
              <a:rPr lang="en-US" altLang="zh-CN" sz="1600" i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#temp1=125</a:t>
            </a: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$</a:t>
            </a:r>
            <a:r>
              <a:rPr lang="en-US" altLang="zh-CN" sz="1600" i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80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-8(%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     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#temp2=80</a:t>
            </a:r>
            <a:endParaRPr lang="en-US" altLang="zh-CN" sz="1600" i="1" dirty="0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-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 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准备参数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lang="en-US" altLang="zh-CN" sz="1600" i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6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4(%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    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参数存放在栈帧区</a:t>
            </a:r>
            <a:endParaRPr lang="en-US" altLang="zh-CN" sz="1600" i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-12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 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en-US" altLang="zh-CN" sz="1600" i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#</a:t>
            </a:r>
            <a:r>
              <a:rPr lang="zh-CN" altLang="en-US" sz="1600" i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准备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参数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en-US" altLang="zh-CN" sz="1600" i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	</a:t>
            </a: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9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call</a:t>
            </a:r>
            <a:r>
              <a:rPr lang="en-US" altLang="zh-CN" sz="1600" i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add    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  <a:r>
              <a:rPr lang="en-US" altLang="zh-CN" sz="1600" i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push 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eip,jmp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保存返回地址，跳转</a:t>
            </a:r>
            <a:endParaRPr lang="en-US" altLang="zh-CN" sz="1600" i="1" dirty="0" smtClean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-4(%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 </a:t>
            </a:r>
            <a:r>
              <a:rPr lang="en-US" altLang="zh-CN" sz="1600" i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en-US" altLang="zh-CN" sz="1600" i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sum=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返回值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endParaRPr lang="en-US" altLang="zh-CN" sz="1600" i="1" dirty="0" smtClean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 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-4(%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 %</a:t>
            </a:r>
            <a:r>
              <a:rPr lang="en-US" altLang="zh-CN" sz="1600" i="1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#caller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返回值存放在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endParaRPr lang="en-US" altLang="zh-CN" sz="1600" i="1" dirty="0" smtClean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leave  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%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,%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popl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恢复栈帧</a:t>
            </a:r>
            <a:endParaRPr lang="en-US" altLang="zh-CN" sz="1600" i="1" dirty="0" smtClean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ret     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pop 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ip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     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返回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main()</a:t>
            </a:r>
            <a:endParaRPr lang="zh-CN" altLang="en-US" sz="1600" i="1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012160" y="991965"/>
            <a:ext cx="2088232" cy="12078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main()</a:t>
            </a:r>
            <a:r>
              <a:rPr lang="zh-CN" altLang="en-US" dirty="0" smtClean="0">
                <a:solidFill>
                  <a:srgbClr val="000000"/>
                </a:solidFill>
              </a:rPr>
              <a:t>栈帧区间</a:t>
            </a:r>
            <a:endParaRPr lang="en-US" altLang="zh-CN" dirty="0" smtClean="0">
              <a:solidFill>
                <a:srgbClr val="000000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393701" y="949735"/>
            <a:ext cx="616067" cy="369332"/>
            <a:chOff x="3145342" y="3139806"/>
            <a:chExt cx="346538" cy="369332"/>
          </a:xfrm>
        </p:grpSpPr>
        <p:sp>
          <p:nvSpPr>
            <p:cNvPr id="14" name="文本框 13"/>
            <p:cNvSpPr txBox="1"/>
            <p:nvPr/>
          </p:nvSpPr>
          <p:spPr>
            <a:xfrm>
              <a:off x="3145342" y="3139806"/>
              <a:ext cx="346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EBP</a:t>
              </a:r>
              <a:endParaRPr lang="zh-CN" altLang="en-US" dirty="0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3250195" y="3458830"/>
              <a:ext cx="241685" cy="44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5348177" y="1784543"/>
            <a:ext cx="635174" cy="369332"/>
            <a:chOff x="2856706" y="4406740"/>
            <a:chExt cx="635174" cy="369332"/>
          </a:xfrm>
        </p:grpSpPr>
        <p:sp>
          <p:nvSpPr>
            <p:cNvPr id="12" name="文本框 11"/>
            <p:cNvSpPr txBox="1"/>
            <p:nvPr/>
          </p:nvSpPr>
          <p:spPr>
            <a:xfrm>
              <a:off x="2856706" y="4406740"/>
              <a:ext cx="621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ESP</a:t>
              </a:r>
              <a:endParaRPr lang="zh-CN" altLang="en-US" dirty="0">
                <a:solidFill>
                  <a:srgbClr val="000000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2987824" y="4712454"/>
              <a:ext cx="5040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8010042" y="1042226"/>
            <a:ext cx="1059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</a:t>
            </a:r>
            <a:r>
              <a:rPr lang="zh-CN" altLang="en-US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地址</a:t>
            </a:r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A1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96711" y="6275509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低地址</a:t>
            </a:r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12160" y="2190888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main() EBP</a:t>
            </a:r>
            <a:r>
              <a:rPr lang="zh-CN" altLang="en-US" dirty="0" smtClean="0">
                <a:solidFill>
                  <a:srgbClr val="000000"/>
                </a:solidFill>
              </a:rPr>
              <a:t>值</a:t>
            </a:r>
            <a:r>
              <a:rPr lang="en-US" altLang="zh-CN" dirty="0" smtClean="0">
                <a:solidFill>
                  <a:srgbClr val="000000"/>
                </a:solidFill>
              </a:rPr>
              <a:t>  A1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12160" y="2529442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sum=205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012160" y="2835291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temp2=80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012160" y="3173299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temp1=125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012160" y="4168883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125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012160" y="3837782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80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12160" y="4494812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返回地址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79295" y="253931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-4</a:t>
            </a:r>
            <a:endParaRPr lang="zh-CN" altLang="en-US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465770" y="2829085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en-US" altLang="zh-CN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8</a:t>
            </a:r>
            <a:endParaRPr lang="zh-CN" altLang="en-US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423598" y="3175461"/>
            <a:ext cx="60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-12</a:t>
            </a:r>
            <a:endParaRPr lang="zh-CN" altLang="en-US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032498" y="2200758"/>
            <a:ext cx="1037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</a:t>
            </a:r>
            <a:r>
              <a:rPr lang="zh-CN" altLang="en-US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地址</a:t>
            </a:r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B1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012160" y="4833364"/>
            <a:ext cx="2088232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caller() EBP</a:t>
            </a:r>
            <a:r>
              <a:rPr lang="zh-CN" altLang="en-US" dirty="0" smtClean="0">
                <a:solidFill>
                  <a:srgbClr val="000000"/>
                </a:solidFill>
              </a:rPr>
              <a:t>值</a:t>
            </a:r>
            <a:r>
              <a:rPr lang="en-US" altLang="zh-CN" dirty="0" smtClean="0">
                <a:solidFill>
                  <a:srgbClr val="000000"/>
                </a:solidFill>
              </a:rPr>
              <a:t>  B1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012160" y="3499224"/>
            <a:ext cx="2088232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未使用（栈帧对齐）</a:t>
            </a:r>
            <a:endParaRPr lang="zh-CN" altLang="en-US" dirty="0">
              <a:solidFill>
                <a:srgbClr val="000000"/>
              </a:solidFill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8102784" y="2199787"/>
            <a:ext cx="967892" cy="2642478"/>
            <a:chOff x="7894110" y="2190887"/>
            <a:chExt cx="967892" cy="2642478"/>
          </a:xfrm>
        </p:grpSpPr>
        <p:sp>
          <p:nvSpPr>
            <p:cNvPr id="55" name="右大括号 54"/>
            <p:cNvSpPr/>
            <p:nvPr/>
          </p:nvSpPr>
          <p:spPr>
            <a:xfrm>
              <a:off x="7894110" y="2190887"/>
              <a:ext cx="144016" cy="2642478"/>
            </a:xfrm>
            <a:prstGeom prst="rightBrace">
              <a:avLst/>
            </a:prstGeom>
            <a:ln>
              <a:solidFill>
                <a:srgbClr val="0D71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8064972" y="3218405"/>
              <a:ext cx="797030" cy="523220"/>
            </a:xfrm>
            <a:prstGeom prst="rect">
              <a:avLst/>
            </a:prstGeom>
            <a:solidFill>
              <a:srgbClr val="86BC64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Caller</a:t>
              </a:r>
              <a:r>
                <a:rPr lang="zh-CN" altLang="en-US" sz="14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栈帧区</a:t>
              </a:r>
              <a:endParaRPr lang="zh-CN" altLang="en-US" sz="14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8129201" y="4788293"/>
            <a:ext cx="978702" cy="584775"/>
            <a:chOff x="7903852" y="4755356"/>
            <a:chExt cx="978702" cy="584775"/>
          </a:xfrm>
        </p:grpSpPr>
        <p:sp>
          <p:nvSpPr>
            <p:cNvPr id="58" name="右大括号 57"/>
            <p:cNvSpPr/>
            <p:nvPr/>
          </p:nvSpPr>
          <p:spPr>
            <a:xfrm>
              <a:off x="7903852" y="4833869"/>
              <a:ext cx="88036" cy="274208"/>
            </a:xfrm>
            <a:prstGeom prst="rightBrac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8085524" y="4755356"/>
              <a:ext cx="797030" cy="58477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Add</a:t>
              </a:r>
            </a:p>
            <a:p>
              <a:pPr algn="ctr"/>
              <a:r>
                <a:rPr lang="zh-CN" altLang="en-US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栈帧区</a:t>
              </a:r>
              <a:endPara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311617" y="1424099"/>
            <a:ext cx="291166" cy="97489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准备阶段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11617" y="2533945"/>
            <a:ext cx="291166" cy="57923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执行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1617" y="3261773"/>
            <a:ext cx="291166" cy="126990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准备参数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99932" y="5829443"/>
            <a:ext cx="291166" cy="57923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结束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297700" y="5091951"/>
            <a:ext cx="291166" cy="57923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sz="1100" dirty="0" smtClean="0">
                <a:solidFill>
                  <a:srgbClr val="000000"/>
                </a:solidFill>
              </a:rPr>
              <a:t>返回值</a:t>
            </a:r>
            <a:endParaRPr lang="zh-CN" alt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85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栈帧小结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内存数据结构   </a:t>
            </a:r>
            <a:r>
              <a:rPr lang="en-US" altLang="zh-CN" dirty="0" smtClean="0"/>
              <a:t>(</a:t>
            </a:r>
            <a:r>
              <a:rPr lang="zh-CN" altLang="en-US" dirty="0" smtClean="0"/>
              <a:t>用于支持过程调用的编译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每个过程对应一个栈帧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存放非静态局部变量     （局部变量生存周期与栈帧相同）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存放函数参数副本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每次过程调用都涉及栈帧切换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每次过程返回</a:t>
            </a:r>
            <a:r>
              <a:rPr lang="zh-CN" altLang="en-US" dirty="0"/>
              <a:t>都涉及栈</a:t>
            </a:r>
            <a:r>
              <a:rPr lang="zh-CN" altLang="en-US" dirty="0" smtClean="0"/>
              <a:t>帧切换</a:t>
            </a:r>
            <a:endParaRPr lang="en-US" altLang="zh-CN" dirty="0" smtClean="0"/>
          </a:p>
          <a:p>
            <a:r>
              <a:rPr lang="zh-CN" altLang="en-US" dirty="0" smtClean="0"/>
              <a:t>栈帧大小</a:t>
            </a:r>
            <a:r>
              <a:rPr lang="en-US" altLang="zh-CN" dirty="0" smtClean="0"/>
              <a:t>16</a:t>
            </a:r>
            <a:r>
              <a:rPr lang="zh-CN" altLang="en-US" dirty="0" smtClean="0"/>
              <a:t>字节对齐，最后一级栈帧不考虑对齐</a:t>
            </a:r>
            <a:endParaRPr lang="en-US" altLang="zh-CN" dirty="0" smtClean="0"/>
          </a:p>
          <a:p>
            <a:r>
              <a:rPr lang="zh-CN" altLang="en-US" dirty="0"/>
              <a:t>栈帧资源有限线程栈大小：</a:t>
            </a:r>
            <a:r>
              <a:rPr lang="en-US" altLang="zh-CN" dirty="0" err="1"/>
              <a:t>ulimit</a:t>
            </a:r>
            <a:r>
              <a:rPr lang="en-US" altLang="zh-CN" dirty="0"/>
              <a:t> -s unlimited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69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6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高级语言与汇编语言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18488" cy="5328592"/>
          </a:xfrm>
        </p:spPr>
        <p:txBody>
          <a:bodyPr/>
          <a:lstStyle/>
          <a:p>
            <a:pPr marL="0" lvl="1" indent="0">
              <a:buNone/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 marL="0" lvl="1" indent="0">
              <a:buNone/>
            </a:pPr>
            <a:r>
              <a:rPr lang="en-US" altLang="zh-CN" dirty="0" smtClean="0">
                <a:ea typeface="宋体" panose="02010600030101010101" pitchFamily="2" charset="-122"/>
              </a:rPr>
              <a:t>             </a:t>
            </a:r>
          </a:p>
          <a:p>
            <a:pPr marL="0" lvl="1" indent="0">
              <a:buNone/>
            </a:pPr>
            <a:r>
              <a:rPr lang="en-US" altLang="zh-CN" dirty="0" smtClean="0">
                <a:ea typeface="宋体" panose="02010600030101010101" pitchFamily="2" charset="-122"/>
              </a:rPr>
              <a:t>             </a:t>
            </a:r>
            <a:r>
              <a:rPr lang="en-US" altLang="zh-CN" dirty="0" smtClean="0">
                <a:solidFill>
                  <a:srgbClr val="0000FF"/>
                </a:solidFill>
                <a:ea typeface="宋体" panose="02010600030101010101" pitchFamily="2" charset="-122"/>
              </a:rPr>
              <a:t>a</a:t>
            </a:r>
            <a:r>
              <a:rPr lang="en-US" altLang="zh-CN" dirty="0" smtClean="0">
                <a:solidFill>
                  <a:schemeClr val="tx1"/>
                </a:solidFill>
                <a:ea typeface="宋体" panose="02010600030101010101" pitchFamily="2" charset="-122"/>
              </a:rPr>
              <a:t> = </a:t>
            </a:r>
            <a:r>
              <a:rPr lang="en-US" altLang="zh-CN" dirty="0" smtClean="0">
                <a:solidFill>
                  <a:srgbClr val="0000FF"/>
                </a:solidFill>
                <a:ea typeface="宋体" panose="02010600030101010101" pitchFamily="2" charset="-122"/>
              </a:rPr>
              <a:t>a</a:t>
            </a:r>
            <a:r>
              <a:rPr lang="en-US" altLang="zh-CN" dirty="0" smtClean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+</a:t>
            </a:r>
            <a:r>
              <a:rPr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solidFill>
                  <a:srgbClr val="7030A0"/>
                </a:solidFill>
                <a:ea typeface="宋体" panose="02010600030101010101" pitchFamily="2" charset="-122"/>
              </a:rPr>
              <a:t>4</a:t>
            </a:r>
            <a:r>
              <a:rPr lang="zh-CN" altLang="en-US" dirty="0" smtClean="0">
                <a:solidFill>
                  <a:srgbClr val="7030A0"/>
                </a:solidFill>
                <a:ea typeface="宋体" panose="02010600030101010101" pitchFamily="2" charset="-122"/>
              </a:rPr>
              <a:t>；</a:t>
            </a:r>
            <a:endParaRPr lang="en-US" altLang="zh-CN" dirty="0" smtClean="0">
              <a:solidFill>
                <a:srgbClr val="7030A0"/>
              </a:solidFill>
              <a:ea typeface="宋体" panose="02010600030101010101" pitchFamily="2" charset="-122"/>
            </a:endParaRPr>
          </a:p>
          <a:p>
            <a:pPr marL="0" lvl="1" indent="0">
              <a:buNone/>
            </a:pPr>
            <a:endParaRPr lang="en-US" altLang="zh-CN" dirty="0">
              <a:ea typeface="宋体" panose="02010600030101010101" pitchFamily="2" charset="-122"/>
            </a:endParaRPr>
          </a:p>
          <a:p>
            <a:pPr marL="0" lvl="1" indent="0">
              <a:buNone/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 marL="0" lvl="1" indent="0">
              <a:buNone/>
            </a:pPr>
            <a:r>
              <a:rPr lang="en-US" altLang="zh-CN" dirty="0" smtClean="0">
                <a:ea typeface="宋体" panose="02010600030101010101" pitchFamily="2" charset="-122"/>
              </a:rPr>
              <a:t>         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 add </a:t>
            </a:r>
            <a:r>
              <a:rPr lang="en-US" altLang="zh-CN" dirty="0">
                <a:ea typeface="宋体" panose="02010600030101010101" pitchFamily="2" charset="-122"/>
              </a:rPr>
              <a:t>$</a:t>
            </a:r>
            <a:r>
              <a:rPr lang="en-US" altLang="zh-CN" dirty="0" smtClean="0">
                <a:ea typeface="宋体" panose="02010600030101010101" pitchFamily="2" charset="-122"/>
              </a:rPr>
              <a:t>0x4 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solidFill>
                  <a:srgbClr val="0000FF"/>
                </a:solidFill>
                <a:ea typeface="宋体" panose="02010600030101010101" pitchFamily="2" charset="-122"/>
              </a:rPr>
              <a:t>%</a:t>
            </a:r>
            <a:r>
              <a:rPr lang="en-US" altLang="zh-CN" dirty="0" err="1">
                <a:solidFill>
                  <a:srgbClr val="0000FF"/>
                </a:solidFill>
                <a:ea typeface="宋体" panose="02010600030101010101" pitchFamily="2" charset="-122"/>
              </a:rPr>
              <a:t>eax</a:t>
            </a:r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  <a:p>
            <a:pPr marL="0" lvl="1" indent="0">
              <a:buNone/>
            </a:pPr>
            <a:r>
              <a:rPr lang="en-US" altLang="zh-CN" dirty="0" smtClean="0">
                <a:ea typeface="宋体" panose="02010600030101010101" pitchFamily="2" charset="-122"/>
              </a:rPr>
              <a:t>        </a:t>
            </a:r>
          </a:p>
          <a:p>
            <a:pPr marL="0" lvl="1" indent="0">
              <a:buNone/>
            </a:pP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                                                        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</a:rPr>
              <a:t>sub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solidFill>
                  <a:srgbClr val="0000FF"/>
                </a:solidFill>
                <a:ea typeface="宋体" panose="02010600030101010101" pitchFamily="2" charset="-122"/>
              </a:rPr>
              <a:t>0x10(%</a:t>
            </a:r>
            <a:r>
              <a:rPr lang="en-US" altLang="zh-CN" dirty="0" err="1" smtClean="0">
                <a:solidFill>
                  <a:srgbClr val="0000FF"/>
                </a:solidFill>
                <a:ea typeface="宋体" panose="02010600030101010101" pitchFamily="2" charset="-122"/>
              </a:rPr>
              <a:t>esp</a:t>
            </a:r>
            <a:r>
              <a:rPr lang="en-US" altLang="zh-CN" dirty="0" smtClean="0">
                <a:solidFill>
                  <a:srgbClr val="0000FF"/>
                </a:solidFill>
                <a:ea typeface="宋体" panose="02010600030101010101" pitchFamily="2" charset="-122"/>
              </a:rPr>
              <a:t>) </a:t>
            </a:r>
            <a:r>
              <a:rPr lang="en-US" altLang="zh-CN" dirty="0" smtClean="0">
                <a:ea typeface="宋体" panose="02010600030101010101" pitchFamily="2" charset="-122"/>
              </a:rPr>
              <a:t>, %</a:t>
            </a:r>
            <a:r>
              <a:rPr lang="en-US" altLang="zh-CN" dirty="0" err="1" smtClean="0">
                <a:ea typeface="宋体" panose="02010600030101010101" pitchFamily="2" charset="-122"/>
              </a:rPr>
              <a:t>eax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0" lvl="1" indent="0">
              <a:buNone/>
            </a:pPr>
            <a:r>
              <a:rPr lang="en-US" altLang="zh-CN" dirty="0" smtClean="0">
                <a:ea typeface="宋体" panose="02010600030101010101" pitchFamily="2" charset="-122"/>
              </a:rPr>
              <a:t>     </a:t>
            </a:r>
          </a:p>
          <a:p>
            <a:pPr marL="342900" lvl="1" indent="-342900">
              <a:buFont typeface="Wingdings" pitchFamily="2" charset="2"/>
              <a:buChar char="n"/>
            </a:pPr>
            <a:endParaRPr lang="en-US" altLang="zh-CN" dirty="0">
              <a:ea typeface="宋体" panose="02010600030101010101" pitchFamily="2" charset="-122"/>
            </a:endParaRPr>
          </a:p>
          <a:p>
            <a:pPr marL="342900" lvl="1" indent="-342900">
              <a:buFont typeface="Wingdings" pitchFamily="2" charset="2"/>
              <a:buChar char="n"/>
            </a:pPr>
            <a:endParaRPr lang="en-US" altLang="zh-CN" dirty="0" smtClean="0">
              <a:ea typeface="宋体" panose="02010600030101010101" pitchFamily="2" charset="-122"/>
            </a:endParaRPr>
          </a:p>
          <a:p>
            <a:pPr marL="342900" lvl="1" indent="-342900">
              <a:buFont typeface="Wingdings" pitchFamily="2" charset="2"/>
              <a:buChar char="n"/>
            </a:pPr>
            <a:endParaRPr lang="en-US" altLang="zh-CN" dirty="0"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7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 rot="3335859">
            <a:off x="890108" y="1961720"/>
            <a:ext cx="365261" cy="1103546"/>
            <a:chOff x="434" y="3525"/>
            <a:chExt cx="310" cy="815"/>
          </a:xfrm>
        </p:grpSpPr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 rot="12789132">
              <a:off x="434" y="3717"/>
              <a:ext cx="310" cy="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i="0" dirty="0" smtClean="0">
                  <a:solidFill>
                    <a:srgbClr val="0000FF"/>
                  </a:solidFill>
                  <a:latin typeface="Times New Roman" panose="02020603050405020304" pitchFamily="18" charset="0"/>
                </a:rPr>
                <a:t>variable</a:t>
              </a:r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H="1" flipV="1">
              <a:off x="511" y="3525"/>
              <a:ext cx="94" cy="3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zh-CN" altLang="en-US" sz="2000" b="1" i="0" smtClean="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1691160" y="1092828"/>
            <a:ext cx="2776535" cy="879476"/>
            <a:chOff x="604" y="3308"/>
            <a:chExt cx="1749" cy="554"/>
          </a:xfrm>
        </p:grpSpPr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1636" y="3308"/>
              <a:ext cx="71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i="0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operator</a:t>
              </a: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flipH="1">
              <a:off x="967" y="3509"/>
              <a:ext cx="678" cy="3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zh-CN" altLang="en-US" sz="2000" b="1" i="0" smtClean="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  <p:sp>
          <p:nvSpPr>
            <p:cNvPr id="28" name="Line 9"/>
            <p:cNvSpPr>
              <a:spLocks noChangeShapeType="1"/>
            </p:cNvSpPr>
            <p:nvPr/>
          </p:nvSpPr>
          <p:spPr bwMode="auto">
            <a:xfrm flipH="1">
              <a:off x="604" y="3500"/>
              <a:ext cx="1041" cy="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zh-CN" altLang="en-US" sz="2000" b="1" i="0" smtClean="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2682331" y="2135917"/>
            <a:ext cx="1822449" cy="400050"/>
            <a:chOff x="1318" y="3227"/>
            <a:chExt cx="1148" cy="252"/>
          </a:xfrm>
        </p:grpSpPr>
        <p:sp>
          <p:nvSpPr>
            <p:cNvPr id="12" name="Text Box 8"/>
            <p:cNvSpPr txBox="1">
              <a:spLocks noChangeArrowheads="1"/>
            </p:cNvSpPr>
            <p:nvPr/>
          </p:nvSpPr>
          <p:spPr bwMode="auto">
            <a:xfrm>
              <a:off x="1767" y="3227"/>
              <a:ext cx="69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i="0" dirty="0" smtClean="0">
                  <a:solidFill>
                    <a:srgbClr val="7030A0"/>
                  </a:solidFill>
                  <a:latin typeface="Times New Roman" panose="02020603050405020304" pitchFamily="18" charset="0"/>
                </a:rPr>
                <a:t>constant</a:t>
              </a:r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flipH="1" flipV="1">
              <a:off x="1318" y="3239"/>
              <a:ext cx="468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zh-CN" altLang="en-US" sz="2000" b="1" i="0" smtClean="0">
                <a:solidFill>
                  <a:srgbClr val="7030A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4" name="Group 7"/>
          <p:cNvGrpSpPr>
            <a:grpSpLocks/>
          </p:cNvGrpSpPr>
          <p:nvPr/>
        </p:nvGrpSpPr>
        <p:grpSpPr bwMode="auto">
          <a:xfrm>
            <a:off x="2375417" y="3569688"/>
            <a:ext cx="1684338" cy="400050"/>
            <a:chOff x="1547" y="3227"/>
            <a:chExt cx="1061" cy="252"/>
          </a:xfrm>
        </p:grpSpPr>
        <p:sp>
          <p:nvSpPr>
            <p:cNvPr id="15" name="Text Box 8"/>
            <p:cNvSpPr txBox="1">
              <a:spLocks noChangeArrowheads="1"/>
            </p:cNvSpPr>
            <p:nvPr/>
          </p:nvSpPr>
          <p:spPr bwMode="auto">
            <a:xfrm>
              <a:off x="1767" y="3227"/>
              <a:ext cx="84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i="0" dirty="0" smtClean="0">
                  <a:solidFill>
                    <a:srgbClr val="7030A0"/>
                  </a:solidFill>
                  <a:latin typeface="Times New Roman" panose="02020603050405020304" pitchFamily="18" charset="0"/>
                </a:rPr>
                <a:t>immediate</a:t>
              </a:r>
            </a:p>
          </p:txBody>
        </p:sp>
        <p:sp>
          <p:nvSpPr>
            <p:cNvPr id="16" name="Line 9"/>
            <p:cNvSpPr>
              <a:spLocks noChangeShapeType="1"/>
            </p:cNvSpPr>
            <p:nvPr/>
          </p:nvSpPr>
          <p:spPr bwMode="auto">
            <a:xfrm flipH="1" flipV="1">
              <a:off x="1547" y="3227"/>
              <a:ext cx="239" cy="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zh-CN" altLang="en-US" sz="2000" b="1" i="0" smtClean="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7" name="Group 7"/>
          <p:cNvGrpSpPr>
            <a:grpSpLocks/>
          </p:cNvGrpSpPr>
          <p:nvPr/>
        </p:nvGrpSpPr>
        <p:grpSpPr bwMode="auto">
          <a:xfrm>
            <a:off x="3314546" y="3059918"/>
            <a:ext cx="2057399" cy="400050"/>
            <a:chOff x="1166" y="3227"/>
            <a:chExt cx="1296" cy="252"/>
          </a:xfrm>
        </p:grpSpPr>
        <p:sp>
          <p:nvSpPr>
            <p:cNvPr id="18" name="Text Box 8"/>
            <p:cNvSpPr txBox="1">
              <a:spLocks noChangeArrowheads="1"/>
            </p:cNvSpPr>
            <p:nvPr/>
          </p:nvSpPr>
          <p:spPr bwMode="auto">
            <a:xfrm>
              <a:off x="1772" y="3227"/>
              <a:ext cx="69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i="0" dirty="0" smtClean="0">
                  <a:solidFill>
                    <a:srgbClr val="0000FF"/>
                  </a:solidFill>
                  <a:latin typeface="Times New Roman" panose="02020603050405020304" pitchFamily="18" charset="0"/>
                </a:rPr>
                <a:t>Register</a:t>
              </a:r>
            </a:p>
          </p:txBody>
        </p:sp>
        <p:sp>
          <p:nvSpPr>
            <p:cNvPr id="19" name="Line 9"/>
            <p:cNvSpPr>
              <a:spLocks noChangeShapeType="1"/>
            </p:cNvSpPr>
            <p:nvPr/>
          </p:nvSpPr>
          <p:spPr bwMode="auto">
            <a:xfrm flipH="1">
              <a:off x="1166" y="3352"/>
              <a:ext cx="620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zh-CN" altLang="en-US" sz="2000" b="1" i="0" smtClean="0">
                <a:solidFill>
                  <a:srgbClr val="0000FF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0" name="Group 7"/>
          <p:cNvGrpSpPr>
            <a:grpSpLocks/>
          </p:cNvGrpSpPr>
          <p:nvPr/>
        </p:nvGrpSpPr>
        <p:grpSpPr bwMode="auto">
          <a:xfrm>
            <a:off x="6148608" y="4437112"/>
            <a:ext cx="2027240" cy="481013"/>
            <a:chOff x="1547" y="3227"/>
            <a:chExt cx="1277" cy="303"/>
          </a:xfrm>
        </p:grpSpPr>
        <p:sp>
          <p:nvSpPr>
            <p:cNvPr id="21" name="Text Box 8"/>
            <p:cNvSpPr txBox="1">
              <a:spLocks noChangeArrowheads="1"/>
            </p:cNvSpPr>
            <p:nvPr/>
          </p:nvSpPr>
          <p:spPr bwMode="auto">
            <a:xfrm>
              <a:off x="1771" y="3278"/>
              <a:ext cx="105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i="0" dirty="0" smtClean="0">
                  <a:solidFill>
                    <a:srgbClr val="0000FF"/>
                  </a:solidFill>
                  <a:latin typeface="Times New Roman" panose="02020603050405020304" pitchFamily="18" charset="0"/>
                </a:rPr>
                <a:t>Memory Unit</a:t>
              </a:r>
            </a:p>
          </p:txBody>
        </p:sp>
        <p:sp>
          <p:nvSpPr>
            <p:cNvPr id="22" name="Line 9"/>
            <p:cNvSpPr>
              <a:spLocks noChangeShapeType="1"/>
            </p:cNvSpPr>
            <p:nvPr/>
          </p:nvSpPr>
          <p:spPr bwMode="auto">
            <a:xfrm flipH="1" flipV="1">
              <a:off x="1547" y="3227"/>
              <a:ext cx="239" cy="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zh-CN" altLang="en-US" sz="2000" b="1" i="0" smtClean="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Group 4"/>
          <p:cNvGrpSpPr>
            <a:grpSpLocks/>
          </p:cNvGrpSpPr>
          <p:nvPr/>
        </p:nvGrpSpPr>
        <p:grpSpPr bwMode="auto">
          <a:xfrm rot="3289995">
            <a:off x="752405" y="3473254"/>
            <a:ext cx="603250" cy="1103315"/>
            <a:chOff x="322" y="3736"/>
            <a:chExt cx="380" cy="695"/>
          </a:xfrm>
        </p:grpSpPr>
        <p:sp>
          <p:nvSpPr>
            <p:cNvPr id="24" name="Text Box 5"/>
            <p:cNvSpPr txBox="1">
              <a:spLocks noChangeArrowheads="1"/>
            </p:cNvSpPr>
            <p:nvPr/>
          </p:nvSpPr>
          <p:spPr bwMode="auto">
            <a:xfrm rot="12789132">
              <a:off x="392" y="3772"/>
              <a:ext cx="310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en-US" altLang="zh-CN" i="0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operator</a:t>
              </a:r>
            </a:p>
          </p:txBody>
        </p:sp>
        <p:sp>
          <p:nvSpPr>
            <p:cNvPr id="25" name="Line 6"/>
            <p:cNvSpPr>
              <a:spLocks noChangeShapeType="1"/>
            </p:cNvSpPr>
            <p:nvPr/>
          </p:nvSpPr>
          <p:spPr bwMode="auto">
            <a:xfrm flipH="1" flipV="1">
              <a:off x="322" y="3736"/>
              <a:ext cx="204" cy="2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hangingPunct="0"/>
              <a:endParaRPr lang="zh-CN" altLang="en-US" sz="2000" b="1" i="0" smtClean="0">
                <a:solidFill>
                  <a:srgbClr val="000000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716914" y="4727360"/>
            <a:ext cx="6179513" cy="1877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ct val="0"/>
              </a:spcBef>
            </a:pPr>
            <a:r>
              <a:rPr kumimoji="1" lang="zh-CN" altLang="en-US" i="0" kern="0" dirty="0">
                <a:latin typeface="+mj-ea"/>
                <a:ea typeface="+mj-ea"/>
              </a:rPr>
              <a:t>寄存器传送语言</a:t>
            </a:r>
            <a:r>
              <a:rPr kumimoji="1" lang="en-US" altLang="zh-CN" i="0" kern="0" dirty="0">
                <a:latin typeface="+mj-ea"/>
                <a:ea typeface="+mj-ea"/>
              </a:rPr>
              <a:t>RTL </a:t>
            </a:r>
          </a:p>
          <a:p>
            <a:pPr lvl="1">
              <a:spcBef>
                <a:spcPct val="0"/>
              </a:spcBef>
            </a:pPr>
            <a:r>
              <a:rPr kumimoji="1" lang="en-US" altLang="zh-CN" i="0" kern="0" dirty="0" smtClean="0">
                <a:ea typeface="宋体" panose="02010600030101010101" pitchFamily="2" charset="-122"/>
              </a:rPr>
              <a:t>Register	   </a:t>
            </a:r>
            <a:r>
              <a:rPr kumimoji="1" lang="en-US" altLang="zh-CN" i="0" kern="0" dirty="0" smtClean="0">
                <a:solidFill>
                  <a:srgbClr val="0000FF"/>
                </a:solidFill>
                <a:ea typeface="宋体" panose="02010600030101010101" pitchFamily="2" charset="-122"/>
              </a:rPr>
              <a:t>R[</a:t>
            </a:r>
            <a:r>
              <a:rPr kumimoji="1" lang="en-US" altLang="zh-CN" i="0" kern="0" dirty="0" err="1" smtClean="0">
                <a:solidFill>
                  <a:srgbClr val="0000FF"/>
                </a:solidFill>
                <a:ea typeface="宋体" panose="02010600030101010101" pitchFamily="2" charset="-122"/>
              </a:rPr>
              <a:t>eax</a:t>
            </a:r>
            <a:r>
              <a:rPr kumimoji="1" lang="en-US" altLang="zh-CN" i="0" kern="0" dirty="0" smtClean="0">
                <a:solidFill>
                  <a:srgbClr val="0000FF"/>
                </a:solidFill>
                <a:ea typeface="宋体" panose="02010600030101010101" pitchFamily="2" charset="-122"/>
              </a:rPr>
              <a:t>]</a:t>
            </a:r>
          </a:p>
          <a:p>
            <a:pPr lvl="1">
              <a:spcBef>
                <a:spcPct val="0"/>
              </a:spcBef>
            </a:pPr>
            <a:r>
              <a:rPr kumimoji="1" lang="en-US" altLang="zh-CN" i="0" kern="0" dirty="0" smtClean="0">
                <a:ea typeface="宋体" panose="02010600030101010101" pitchFamily="2" charset="-122"/>
              </a:rPr>
              <a:t>Memory   </a:t>
            </a:r>
            <a:r>
              <a:rPr kumimoji="1" lang="en-US" altLang="zh-CN" i="0" kern="0" dirty="0" smtClean="0">
                <a:solidFill>
                  <a:srgbClr val="0000FF"/>
                </a:solidFill>
                <a:ea typeface="宋体" panose="02010600030101010101" pitchFamily="2" charset="-122"/>
              </a:rPr>
              <a:t>M[%esp+16]</a:t>
            </a:r>
          </a:p>
          <a:p>
            <a:pPr lvl="1">
              <a:spcBef>
                <a:spcPct val="0"/>
              </a:spcBef>
            </a:pPr>
            <a:r>
              <a:rPr kumimoji="1" lang="en-US" altLang="zh-CN" i="0" kern="0" dirty="0" smtClean="0">
                <a:ea typeface="宋体" panose="02010600030101010101" pitchFamily="2" charset="-122"/>
              </a:rPr>
              <a:t>R[</a:t>
            </a:r>
            <a:r>
              <a:rPr kumimoji="1" lang="en-US" altLang="zh-CN" i="0" kern="0" dirty="0" err="1" smtClean="0">
                <a:ea typeface="宋体" panose="02010600030101010101" pitchFamily="2" charset="-122"/>
              </a:rPr>
              <a:t>eax</a:t>
            </a:r>
            <a:r>
              <a:rPr kumimoji="1" lang="en-US" altLang="zh-CN" i="0" kern="0" dirty="0" smtClean="0">
                <a:ea typeface="宋体" panose="02010600030101010101" pitchFamily="2" charset="-122"/>
              </a:rPr>
              <a:t>]</a:t>
            </a:r>
            <a:r>
              <a:rPr kumimoji="1" lang="en-US" altLang="zh-CN" i="0" kern="0" dirty="0">
                <a:ea typeface="宋体" panose="02010600030101010101" pitchFamily="2" charset="-122"/>
                <a:sym typeface="Wingdings" panose="05000000000000000000" pitchFamily="2" charset="2"/>
              </a:rPr>
              <a:t>  </a:t>
            </a:r>
            <a:r>
              <a:rPr kumimoji="1" lang="en-US" altLang="zh-CN" i="0" kern="0" dirty="0">
                <a:ea typeface="宋体" panose="02010600030101010101" pitchFamily="2" charset="-122"/>
              </a:rPr>
              <a:t>R[</a:t>
            </a:r>
            <a:r>
              <a:rPr kumimoji="1" lang="en-US" altLang="zh-CN" i="0" kern="0" dirty="0" err="1">
                <a:ea typeface="宋体" panose="02010600030101010101" pitchFamily="2" charset="-122"/>
              </a:rPr>
              <a:t>eax</a:t>
            </a:r>
            <a:r>
              <a:rPr kumimoji="1" lang="en-US" altLang="zh-CN" i="0" kern="0" dirty="0">
                <a:ea typeface="宋体" panose="02010600030101010101" pitchFamily="2" charset="-122"/>
              </a:rPr>
              <a:t>] </a:t>
            </a:r>
            <a:r>
              <a:rPr kumimoji="1" lang="en-US" altLang="zh-CN" i="0" kern="0" dirty="0" smtClean="0">
                <a:ea typeface="宋体" panose="02010600030101010101" pitchFamily="2" charset="-122"/>
              </a:rPr>
              <a:t>- </a:t>
            </a:r>
            <a:r>
              <a:rPr kumimoji="1" lang="en-US" altLang="zh-CN" i="0" kern="0" dirty="0" smtClean="0">
                <a:ea typeface="宋体" panose="02010600030101010101" pitchFamily="2" charset="-122"/>
                <a:sym typeface="Wingdings" panose="05000000000000000000" pitchFamily="2" charset="2"/>
              </a:rPr>
              <a:t>M[R[</a:t>
            </a:r>
            <a:r>
              <a:rPr kumimoji="1" lang="en-US" altLang="zh-CN" i="0" kern="0" dirty="0" err="1" smtClean="0">
                <a:ea typeface="宋体" panose="02010600030101010101" pitchFamily="2" charset="-122"/>
                <a:sym typeface="Wingdings" panose="05000000000000000000" pitchFamily="2" charset="2"/>
              </a:rPr>
              <a:t>esp</a:t>
            </a:r>
            <a:r>
              <a:rPr kumimoji="1" lang="en-US" altLang="zh-CN" i="0" kern="0" dirty="0" smtClean="0">
                <a:ea typeface="宋体" panose="02010600030101010101" pitchFamily="2" charset="-122"/>
                <a:sym typeface="Wingdings" panose="05000000000000000000" pitchFamily="2" charset="2"/>
              </a:rPr>
              <a:t>]+0x10]</a:t>
            </a:r>
            <a:endParaRPr kumimoji="1" lang="en-US" altLang="zh-CN" i="0" kern="0" dirty="0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02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过程调用</a:t>
            </a:r>
            <a:r>
              <a:rPr lang="zh-CN" altLang="en-US" dirty="0" smtClean="0"/>
              <a:t>的</a:t>
            </a:r>
            <a:r>
              <a:rPr lang="zh-CN" altLang="en-US" dirty="0"/>
              <a:t>执行</a:t>
            </a:r>
            <a:r>
              <a:rPr lang="zh-CN" altLang="en-US" dirty="0" smtClean="0"/>
              <a:t>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18488" cy="5472608"/>
          </a:xfrm>
        </p:spPr>
        <p:txBody>
          <a:bodyPr/>
          <a:lstStyle/>
          <a:p>
            <a:r>
              <a:rPr lang="zh-CN" altLang="en-US" dirty="0" smtClean="0"/>
              <a:t>调用者函数 </a:t>
            </a:r>
            <a:r>
              <a:rPr lang="en-US" altLang="zh-CN" dirty="0" smtClean="0"/>
              <a:t>P</a:t>
            </a:r>
            <a:endParaRPr lang="zh-CN" altLang="en-US" dirty="0"/>
          </a:p>
          <a:p>
            <a:pPr lvl="1"/>
            <a:r>
              <a:rPr lang="zh-CN" altLang="en-US" dirty="0"/>
              <a:t>保存现场              </a:t>
            </a:r>
            <a:r>
              <a:rPr lang="zh-CN" altLang="en-US" dirty="0">
                <a:solidFill>
                  <a:srgbClr val="00B050"/>
                </a:solidFill>
              </a:rPr>
              <a:t>（调用者保存</a:t>
            </a:r>
            <a:r>
              <a:rPr lang="zh-CN" altLang="en-US" dirty="0" smtClean="0">
                <a:solidFill>
                  <a:srgbClr val="00B050"/>
                </a:solidFill>
              </a:rPr>
              <a:t>寄存器，可选）</a:t>
            </a:r>
            <a:endParaRPr lang="zh-CN" altLang="en-US" dirty="0">
              <a:solidFill>
                <a:srgbClr val="00B050"/>
              </a:solidFill>
            </a:endParaRPr>
          </a:p>
          <a:p>
            <a:pPr lvl="1"/>
            <a:r>
              <a:rPr lang="zh-CN" altLang="en-US" dirty="0" smtClean="0"/>
              <a:t>准备函数实参</a:t>
            </a:r>
            <a:r>
              <a:rPr lang="en-US" altLang="zh-CN" dirty="0" smtClean="0"/>
              <a:t>	   </a:t>
            </a:r>
            <a:r>
              <a:rPr lang="zh-CN" altLang="en-US" dirty="0" smtClean="0">
                <a:solidFill>
                  <a:srgbClr val="00B050"/>
                </a:solidFill>
              </a:rPr>
              <a:t>放到栈帧底部，</a:t>
            </a:r>
            <a:r>
              <a:rPr lang="en-US" altLang="zh-CN" dirty="0" smtClean="0">
                <a:solidFill>
                  <a:srgbClr val="00B050"/>
                </a:solidFill>
              </a:rPr>
              <a:t>Q</a:t>
            </a:r>
            <a:r>
              <a:rPr lang="zh-CN" altLang="en-US" dirty="0" smtClean="0">
                <a:solidFill>
                  <a:srgbClr val="00B050"/>
                </a:solidFill>
              </a:rPr>
              <a:t>通过 </a:t>
            </a:r>
            <a:r>
              <a:rPr lang="en-US" altLang="zh-CN" dirty="0" err="1" smtClean="0">
                <a:solidFill>
                  <a:srgbClr val="00B050"/>
                </a:solidFill>
              </a:rPr>
              <a:t>ebp</a:t>
            </a:r>
            <a:r>
              <a:rPr lang="en-US" altLang="zh-CN" dirty="0" smtClean="0">
                <a:solidFill>
                  <a:srgbClr val="00B050"/>
                </a:solidFill>
              </a:rPr>
              <a:t>+</a:t>
            </a:r>
            <a:r>
              <a:rPr lang="zh-CN" altLang="en-US" dirty="0" smtClean="0">
                <a:solidFill>
                  <a:srgbClr val="00B050"/>
                </a:solidFill>
              </a:rPr>
              <a:t>偏移访问形参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Call Q                   </a:t>
            </a:r>
            <a:r>
              <a:rPr lang="zh-CN" altLang="en-US" dirty="0" smtClean="0">
                <a:solidFill>
                  <a:srgbClr val="00B050"/>
                </a:solidFill>
              </a:rPr>
              <a:t>保存</a:t>
            </a:r>
            <a:r>
              <a:rPr lang="zh-CN" altLang="en-US" dirty="0">
                <a:solidFill>
                  <a:srgbClr val="00B050"/>
                </a:solidFill>
              </a:rPr>
              <a:t>返回地址到栈帧底部，控制转移</a:t>
            </a:r>
            <a:r>
              <a:rPr lang="zh-CN" altLang="en-US" dirty="0" smtClean="0">
                <a:solidFill>
                  <a:srgbClr val="00B050"/>
                </a:solidFill>
              </a:rPr>
              <a:t>到</a:t>
            </a:r>
            <a:r>
              <a:rPr lang="en-US" altLang="zh-CN" dirty="0" smtClean="0">
                <a:solidFill>
                  <a:srgbClr val="00B050"/>
                </a:solidFill>
              </a:rPr>
              <a:t>Q</a:t>
            </a:r>
            <a:r>
              <a:rPr lang="zh-CN" altLang="en-US" dirty="0" smtClean="0">
                <a:solidFill>
                  <a:srgbClr val="00B050"/>
                </a:solidFill>
              </a:rPr>
              <a:t>；      </a:t>
            </a:r>
            <a:endParaRPr lang="zh-CN" altLang="en-US" dirty="0"/>
          </a:p>
          <a:p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70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86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过程调用</a:t>
            </a:r>
            <a:r>
              <a:rPr lang="zh-CN" altLang="en-US" dirty="0" smtClean="0"/>
              <a:t>的</a:t>
            </a:r>
            <a:r>
              <a:rPr lang="zh-CN" altLang="en-US" dirty="0"/>
              <a:t>执行</a:t>
            </a:r>
            <a:r>
              <a:rPr lang="zh-CN" altLang="en-US" dirty="0" smtClean="0"/>
              <a:t>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18488" cy="5472608"/>
          </a:xfrm>
        </p:spPr>
        <p:txBody>
          <a:bodyPr/>
          <a:lstStyle/>
          <a:p>
            <a:r>
              <a:rPr lang="zh-CN" altLang="en-US" dirty="0" smtClean="0"/>
              <a:t>被调用函数 </a:t>
            </a:r>
            <a:r>
              <a:rPr lang="en-US" altLang="zh-CN" dirty="0" smtClean="0"/>
              <a:t>Q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zh-CN" altLang="en-US" dirty="0"/>
              <a:t>准备阶段</a:t>
            </a:r>
            <a:r>
              <a:rPr lang="zh-CN" altLang="en-US" dirty="0" smtClean="0"/>
              <a:t>：</a:t>
            </a:r>
            <a:r>
              <a:rPr lang="en-US" altLang="zh-CN" dirty="0" smtClean="0"/>
              <a:t>		</a:t>
            </a:r>
            <a:r>
              <a:rPr lang="zh-CN" altLang="en-US" dirty="0" smtClean="0"/>
              <a:t>对应</a:t>
            </a:r>
            <a:r>
              <a:rPr lang="en-US" altLang="zh-CN" dirty="0"/>
              <a:t>C</a:t>
            </a:r>
            <a:r>
              <a:rPr lang="zh-CN" altLang="en-US" dirty="0"/>
              <a:t>语言中</a:t>
            </a:r>
            <a:r>
              <a:rPr lang="zh-CN" altLang="en-US" dirty="0" smtClean="0"/>
              <a:t>的 </a:t>
            </a:r>
            <a:r>
              <a:rPr lang="en-US" altLang="zh-CN" dirty="0" smtClean="0"/>
              <a:t>“{”</a:t>
            </a:r>
            <a:endParaRPr lang="en-US" altLang="zh-CN" dirty="0"/>
          </a:p>
          <a:p>
            <a:pPr lvl="2"/>
            <a:r>
              <a:rPr lang="en-US" altLang="zh-CN" sz="18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push </a:t>
            </a:r>
            <a:r>
              <a:rPr lang="en-US" altLang="zh-CN" sz="18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8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1800" dirty="0" smtClean="0">
                <a:solidFill>
                  <a:srgbClr val="00B050"/>
                </a:solidFill>
              </a:rPr>
              <a:t>		</a:t>
            </a:r>
            <a:r>
              <a:rPr lang="zh-CN" altLang="en-US" sz="1800" dirty="0" smtClean="0">
                <a:solidFill>
                  <a:srgbClr val="00B050"/>
                </a:solidFill>
              </a:rPr>
              <a:t>保存调用者栈帧（</a:t>
            </a:r>
            <a:r>
              <a:rPr lang="en-US" altLang="zh-CN" sz="1800" dirty="0" err="1" smtClean="0">
                <a:solidFill>
                  <a:srgbClr val="00B050"/>
                </a:solidFill>
              </a:rPr>
              <a:t>ebp</a:t>
            </a:r>
            <a:r>
              <a:rPr lang="zh-CN" altLang="en-US" sz="1800" dirty="0" smtClean="0">
                <a:solidFill>
                  <a:srgbClr val="00B050"/>
                </a:solidFill>
              </a:rPr>
              <a:t>）</a:t>
            </a:r>
            <a:endParaRPr lang="en-US" altLang="zh-CN" sz="1800" dirty="0" smtClean="0">
              <a:solidFill>
                <a:srgbClr val="00B050"/>
              </a:solidFill>
            </a:endParaRPr>
          </a:p>
          <a:p>
            <a:pPr lvl="2"/>
            <a:r>
              <a:rPr lang="en-US" altLang="zh-CN" sz="18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8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%</a:t>
            </a:r>
            <a:r>
              <a:rPr lang="en-US" altLang="zh-CN" sz="18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8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%</a:t>
            </a:r>
            <a:r>
              <a:rPr lang="en-US" altLang="zh-CN" sz="18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8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zh-CN" altLang="en-US" sz="1800" dirty="0" smtClean="0">
                <a:solidFill>
                  <a:srgbClr val="00B050"/>
                </a:solidFill>
              </a:rPr>
              <a:t>初始化栈帧</a:t>
            </a:r>
            <a:endParaRPr lang="en-US" altLang="zh-CN" sz="1800" dirty="0" smtClean="0">
              <a:solidFill>
                <a:srgbClr val="00B050"/>
              </a:solidFill>
            </a:endParaRPr>
          </a:p>
          <a:p>
            <a:pPr lvl="2"/>
            <a:r>
              <a:rPr lang="en-US" altLang="zh-CN" sz="18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push	</a:t>
            </a:r>
            <a:r>
              <a:rPr lang="en-US" altLang="zh-CN" sz="18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ebx</a:t>
            </a:r>
            <a:r>
              <a:rPr lang="en-US" altLang="zh-CN" sz="18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	</a:t>
            </a:r>
            <a:r>
              <a:rPr lang="zh-CN" altLang="en-US" sz="1800" dirty="0" smtClean="0">
                <a:solidFill>
                  <a:srgbClr val="00B050"/>
                </a:solidFill>
              </a:rPr>
              <a:t>保存调用者</a:t>
            </a:r>
            <a:r>
              <a:rPr lang="en-US" altLang="zh-CN" sz="1800" dirty="0" smtClean="0">
                <a:solidFill>
                  <a:srgbClr val="00B050"/>
                </a:solidFill>
              </a:rPr>
              <a:t>P</a:t>
            </a:r>
            <a:r>
              <a:rPr lang="zh-CN" altLang="en-US" sz="1800" dirty="0" smtClean="0">
                <a:solidFill>
                  <a:srgbClr val="00B050"/>
                </a:solidFill>
              </a:rPr>
              <a:t>现场（被调用者保存寄存器）</a:t>
            </a:r>
            <a:endParaRPr lang="en-US" altLang="zh-CN" sz="1800" dirty="0" smtClean="0">
              <a:solidFill>
                <a:srgbClr val="00B050"/>
              </a:solidFill>
            </a:endParaRPr>
          </a:p>
          <a:p>
            <a:pPr lvl="2"/>
            <a:r>
              <a:rPr lang="en-US" altLang="zh-CN" sz="18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subl</a:t>
            </a:r>
            <a:r>
              <a:rPr lang="en-US" altLang="zh-CN" sz="18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$</a:t>
            </a:r>
            <a:r>
              <a:rPr lang="en-US" altLang="zh-CN" sz="1800" i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24</a:t>
            </a:r>
            <a:r>
              <a:rPr lang="en-US" altLang="zh-CN" sz="18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%</a:t>
            </a:r>
            <a:r>
              <a:rPr lang="en-US" altLang="zh-CN" sz="18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8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zh-CN" altLang="en-US" sz="1800" dirty="0">
                <a:solidFill>
                  <a:srgbClr val="00B050"/>
                </a:solidFill>
              </a:rPr>
              <a:t>为非静态局部变量分配空间；</a:t>
            </a:r>
          </a:p>
          <a:p>
            <a:pPr lvl="1">
              <a:buFont typeface="+mj-lt"/>
              <a:buAutoNum type="arabicPeriod"/>
            </a:pPr>
            <a:r>
              <a:rPr lang="zh-CN" altLang="en-US" dirty="0" smtClean="0"/>
              <a:t>处理阶段</a:t>
            </a:r>
            <a:r>
              <a:rPr lang="en-US" altLang="zh-CN" dirty="0" smtClean="0"/>
              <a:t>		</a:t>
            </a:r>
            <a:r>
              <a:rPr lang="zh-CN" altLang="en-US" dirty="0" smtClean="0"/>
              <a:t>对应</a:t>
            </a:r>
            <a:r>
              <a:rPr lang="en-US" altLang="zh-CN" dirty="0"/>
              <a:t>C</a:t>
            </a:r>
            <a:r>
              <a:rPr lang="zh-CN" altLang="en-US" dirty="0"/>
              <a:t>语言中</a:t>
            </a:r>
            <a:r>
              <a:rPr lang="zh-CN" altLang="en-US" dirty="0" smtClean="0"/>
              <a:t>的函数体</a:t>
            </a:r>
            <a:endParaRPr lang="en-US" altLang="zh-CN" dirty="0"/>
          </a:p>
          <a:p>
            <a:pPr lvl="1">
              <a:buFont typeface="+mj-lt"/>
              <a:buAutoNum type="arabicPeriod"/>
            </a:pPr>
            <a:r>
              <a:rPr lang="zh-CN" altLang="en-US" dirty="0" smtClean="0"/>
              <a:t>结束阶段     </a:t>
            </a:r>
            <a:r>
              <a:rPr lang="en-US" altLang="zh-CN" dirty="0" smtClean="0"/>
              <a:t>		</a:t>
            </a:r>
            <a:r>
              <a:rPr lang="zh-CN" altLang="en-US" dirty="0" smtClean="0"/>
              <a:t>对应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语言中的 </a:t>
            </a:r>
            <a:r>
              <a:rPr lang="en-US" altLang="zh-CN" dirty="0" smtClean="0"/>
              <a:t>“}”</a:t>
            </a:r>
            <a:endParaRPr lang="en-US" altLang="zh-CN" dirty="0"/>
          </a:p>
          <a:p>
            <a:pPr lvl="2"/>
            <a:r>
              <a:rPr lang="en-US" altLang="zh-CN" sz="18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pop </a:t>
            </a:r>
            <a:r>
              <a:rPr lang="en-US" altLang="zh-CN" sz="18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ebx</a:t>
            </a:r>
            <a:r>
              <a:rPr lang="en-US" altLang="zh-CN" sz="18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18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	</a:t>
            </a:r>
            <a:r>
              <a:rPr lang="zh-CN" altLang="en-US" sz="1800" dirty="0" smtClean="0">
                <a:solidFill>
                  <a:srgbClr val="00B050"/>
                </a:solidFill>
              </a:rPr>
              <a:t>恢复</a:t>
            </a:r>
            <a:r>
              <a:rPr lang="zh-CN" altLang="en-US" sz="1800" dirty="0">
                <a:solidFill>
                  <a:srgbClr val="00B050"/>
                </a:solidFill>
              </a:rPr>
              <a:t>现场  （被调用者保存寄存器）</a:t>
            </a:r>
            <a:endParaRPr lang="en-US" altLang="zh-CN" sz="1800" dirty="0">
              <a:solidFill>
                <a:srgbClr val="00B050"/>
              </a:solidFill>
            </a:endParaRPr>
          </a:p>
          <a:p>
            <a:pPr lvl="2"/>
            <a:r>
              <a:rPr lang="en-US" altLang="zh-CN" sz="18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leave </a:t>
            </a:r>
            <a:r>
              <a:rPr lang="en-US" altLang="zh-CN" sz="1800" dirty="0" smtClean="0">
                <a:solidFill>
                  <a:srgbClr val="00B050"/>
                </a:solidFill>
              </a:rPr>
              <a:t>  		</a:t>
            </a:r>
            <a:r>
              <a:rPr lang="zh-CN" altLang="en-US" sz="1800" dirty="0" smtClean="0">
                <a:solidFill>
                  <a:srgbClr val="00B050"/>
                </a:solidFill>
              </a:rPr>
              <a:t>释放栈帧空间； </a:t>
            </a:r>
            <a:endParaRPr lang="en-US" altLang="zh-CN" sz="1800" dirty="0" smtClean="0">
              <a:solidFill>
                <a:srgbClr val="00B050"/>
              </a:solidFill>
            </a:endParaRPr>
          </a:p>
          <a:p>
            <a:pPr lvl="2"/>
            <a:r>
              <a:rPr lang="en-US" altLang="zh-CN" sz="18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ret   </a:t>
            </a:r>
            <a:r>
              <a:rPr lang="en-US" altLang="zh-CN" sz="1800" dirty="0" smtClean="0">
                <a:solidFill>
                  <a:srgbClr val="00B050"/>
                </a:solidFill>
              </a:rPr>
              <a:t>     		Q</a:t>
            </a:r>
            <a:r>
              <a:rPr lang="zh-CN" altLang="en-US" sz="1800" dirty="0" smtClean="0">
                <a:solidFill>
                  <a:srgbClr val="00B050"/>
                </a:solidFill>
              </a:rPr>
              <a:t>取出返回</a:t>
            </a:r>
            <a:r>
              <a:rPr lang="zh-CN" altLang="en-US" sz="1800" dirty="0">
                <a:solidFill>
                  <a:srgbClr val="00B050"/>
                </a:solidFill>
              </a:rPr>
              <a:t>地址，将控制转移到</a:t>
            </a:r>
            <a:r>
              <a:rPr lang="en-US" altLang="zh-CN" sz="1800" dirty="0">
                <a:solidFill>
                  <a:srgbClr val="00B050"/>
                </a:solidFill>
              </a:rPr>
              <a:t>P</a:t>
            </a:r>
            <a:r>
              <a:rPr lang="zh-CN" altLang="en-US" dirty="0" smtClean="0">
                <a:solidFill>
                  <a:srgbClr val="00B050"/>
                </a:solidFill>
              </a:rPr>
              <a:t>。</a:t>
            </a:r>
            <a:endParaRPr lang="zh-CN" altLang="en-US" dirty="0"/>
          </a:p>
          <a:p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71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78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过程调用中</a:t>
            </a: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栈和栈帧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的变化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为被调用过程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31832" y="6003156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72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124744"/>
            <a:ext cx="9144000" cy="549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04801" y="2564607"/>
            <a:ext cx="9001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i="0" smtClean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①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286001" y="3104357"/>
            <a:ext cx="9001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i="0" smtClean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②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661026" y="4364832"/>
            <a:ext cx="9001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i="0" smtClean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③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605588" y="3509169"/>
            <a:ext cx="9001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i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④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49251" y="4769644"/>
            <a:ext cx="2925762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>
              <a:spcBef>
                <a:spcPct val="50000"/>
              </a:spcBef>
            </a:pPr>
            <a:r>
              <a:rPr lang="en-US" altLang="zh-CN" i="0" smtClean="0">
                <a:solidFill>
                  <a:srgbClr val="FF3300"/>
                </a:solidFill>
              </a:rPr>
              <a:t>Q(</a:t>
            </a:r>
            <a:r>
              <a:rPr lang="zh-CN" altLang="en-US" i="0" smtClean="0">
                <a:solidFill>
                  <a:srgbClr val="FF3300"/>
                </a:solidFill>
              </a:rPr>
              <a:t>参数</a:t>
            </a:r>
            <a:r>
              <a:rPr lang="en-US" altLang="zh-CN" i="0" smtClean="0">
                <a:solidFill>
                  <a:srgbClr val="FF3300"/>
                </a:solidFill>
              </a:rPr>
              <a:t>1</a:t>
            </a:r>
            <a:r>
              <a:rPr lang="zh-CN" altLang="en-US" i="0" smtClean="0">
                <a:solidFill>
                  <a:srgbClr val="FF3300"/>
                </a:solidFill>
              </a:rPr>
              <a:t>，</a:t>
            </a:r>
            <a:r>
              <a:rPr lang="en-US" altLang="zh-CN" i="0" smtClean="0">
                <a:solidFill>
                  <a:srgbClr val="FF3300"/>
                </a:solidFill>
              </a:rPr>
              <a:t>…</a:t>
            </a:r>
            <a:r>
              <a:rPr lang="zh-CN" altLang="en-US" i="0" smtClean="0">
                <a:solidFill>
                  <a:srgbClr val="FF3300"/>
                </a:solidFill>
              </a:rPr>
              <a:t>，参数</a:t>
            </a:r>
            <a:r>
              <a:rPr lang="en-US" altLang="zh-CN" i="0" smtClean="0">
                <a:solidFill>
                  <a:srgbClr val="FF3300"/>
                </a:solidFill>
              </a:rPr>
              <a:t>n);</a:t>
            </a:r>
            <a:endParaRPr lang="zh-CN" altLang="en-US" i="0" smtClean="0">
              <a:solidFill>
                <a:srgbClr val="FF3300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905251" y="3599657"/>
            <a:ext cx="1260475" cy="1035050"/>
          </a:xfrm>
          <a:prstGeom prst="rect">
            <a:avLst/>
          </a:prstGeom>
          <a:solidFill>
            <a:srgbClr val="FF0000">
              <a:alpha val="2588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/>
            <a:endParaRPr lang="zh-CN" altLang="en-US" i="0" smtClean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905251" y="4590257"/>
            <a:ext cx="1260475" cy="944562"/>
          </a:xfrm>
          <a:prstGeom prst="rect">
            <a:avLst/>
          </a:prstGeom>
          <a:solidFill>
            <a:srgbClr val="0000FF">
              <a:alpha val="2588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/>
            <a:endParaRPr lang="zh-CN" altLang="en-US" i="0" smtClean="0">
              <a:solidFill>
                <a:srgbClr val="000000"/>
              </a:solidFill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5446987" y="5518069"/>
            <a:ext cx="26923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>
              <a:spcBef>
                <a:spcPct val="50000"/>
              </a:spcBef>
            </a:pPr>
            <a:r>
              <a:rPr lang="zh-CN" altLang="en-US" sz="2000" i="0" dirty="0" smtClean="0">
                <a:solidFill>
                  <a:srgbClr val="FF3300"/>
                </a:solidFill>
              </a:rPr>
              <a:t>    返回值存放在</a:t>
            </a:r>
            <a:r>
              <a:rPr lang="en-US" altLang="zh-CN" sz="2000" i="0" dirty="0" err="1" smtClean="0">
                <a:solidFill>
                  <a:srgbClr val="FF3300"/>
                </a:solidFill>
              </a:rPr>
              <a:t>eax</a:t>
            </a:r>
            <a:endParaRPr lang="zh-CN" altLang="en-US" sz="2000" i="0" dirty="0" smtClean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70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调用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个阶段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18488" cy="5616624"/>
          </a:xfrm>
        </p:spPr>
        <p:txBody>
          <a:bodyPr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准备阶段</a:t>
            </a:r>
          </a:p>
          <a:p>
            <a:pPr lvl="1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形成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底      前两条指令 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push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mov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保存现场    （如果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使用了</a:t>
            </a:r>
            <a:r>
              <a:rPr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被调用者保存寄存器） ：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mov</a:t>
            </a:r>
            <a:r>
              <a:rPr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</a:p>
          <a:p>
            <a:pPr lvl="1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帧    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 或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add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指令，预留空间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（函数）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体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分配局部变量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空间，并赋值</a:t>
            </a:r>
          </a:p>
          <a:p>
            <a:pPr lvl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具体处理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逻辑，如遇到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保存调用者保存寄存器现场</a:t>
            </a:r>
          </a:p>
          <a:p>
            <a:pPr lvl="2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准备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 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实参送栈帧入口参数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处，副本形式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CALL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指令：保存返回地址并转被调用函数</a:t>
            </a:r>
          </a:p>
          <a:p>
            <a:pPr lvl="1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EAX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中存放返回值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结束阶段</a:t>
            </a:r>
          </a:p>
          <a:p>
            <a:pPr lvl="1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恢复调用者栈帧：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leave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 或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pop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</a:p>
          <a:p>
            <a:pPr lvl="1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取返回地址返回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73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76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入口参数位置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通过栈帧结构传递函数参数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入口参数在调用者栈帧区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调用者</a:t>
            </a:r>
            <a:r>
              <a:rPr lang="zh-CN" altLang="en-US" dirty="0"/>
              <a:t>与被调用者</a:t>
            </a:r>
            <a:r>
              <a:rPr lang="zh-CN" altLang="en-US" dirty="0" smtClean="0"/>
              <a:t>栈</a:t>
            </a:r>
            <a:r>
              <a:rPr lang="zh-CN" altLang="en-US" dirty="0"/>
              <a:t>帧</a:t>
            </a:r>
            <a:r>
              <a:rPr lang="zh-CN" altLang="en-US" dirty="0" smtClean="0"/>
              <a:t>区相邻</a:t>
            </a:r>
            <a:endParaRPr lang="en-US" altLang="zh-CN" dirty="0" smtClean="0"/>
          </a:p>
          <a:p>
            <a:pPr lvl="1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R[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ebp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]+8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R[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ebp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]+12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R[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ebp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]+…</a:t>
            </a: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为入口参数有效地址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/>
              <a:t>入口参数是变量的副本</a:t>
            </a:r>
            <a:endParaRPr lang="en-US" altLang="zh-CN" dirty="0" smtClean="0"/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函数体内修改入口参数？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74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12160" y="2199791"/>
            <a:ext cx="2088232" cy="43143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012160" y="2190886"/>
            <a:ext cx="2088232" cy="2966793"/>
            <a:chOff x="6238954" y="2549067"/>
            <a:chExt cx="2088232" cy="2966793"/>
          </a:xfrm>
        </p:grpSpPr>
        <p:sp>
          <p:nvSpPr>
            <p:cNvPr id="7" name="文本框 6"/>
            <p:cNvSpPr txBox="1"/>
            <p:nvPr/>
          </p:nvSpPr>
          <p:spPr>
            <a:xfrm>
              <a:off x="6238954" y="2549067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238954" y="2873915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238954" y="3529864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238954" y="3198763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238954" y="4194347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238954" y="386324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238954" y="452027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238954" y="4858830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238954" y="517730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6012160" y="991965"/>
            <a:ext cx="2088232" cy="12078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main()</a:t>
            </a:r>
            <a:r>
              <a:rPr lang="zh-CN" altLang="en-US" dirty="0" smtClean="0">
                <a:solidFill>
                  <a:srgbClr val="000000"/>
                </a:solidFill>
              </a:rPr>
              <a:t>栈帧区间</a:t>
            </a:r>
            <a:endParaRPr lang="en-US" altLang="zh-CN" dirty="0" smtClean="0">
              <a:solidFill>
                <a:srgbClr val="000000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357818" y="4643446"/>
            <a:ext cx="616067" cy="369332"/>
            <a:chOff x="3145342" y="3139806"/>
            <a:chExt cx="346538" cy="369332"/>
          </a:xfrm>
        </p:grpSpPr>
        <p:sp>
          <p:nvSpPr>
            <p:cNvPr id="18" name="文本框 17"/>
            <p:cNvSpPr txBox="1"/>
            <p:nvPr/>
          </p:nvSpPr>
          <p:spPr>
            <a:xfrm>
              <a:off x="3145342" y="3139806"/>
              <a:ext cx="346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EBP</a:t>
              </a:r>
              <a:endParaRPr lang="zh-CN" altLang="en-US" dirty="0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9" name="直接箭头连接符 18"/>
            <p:cNvCxnSpPr/>
            <p:nvPr/>
          </p:nvCxnSpPr>
          <p:spPr>
            <a:xfrm>
              <a:off x="3250195" y="3458830"/>
              <a:ext cx="241685" cy="44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4870774" y="4676070"/>
            <a:ext cx="635174" cy="369332"/>
            <a:chOff x="2856706" y="4406740"/>
            <a:chExt cx="635174" cy="369332"/>
          </a:xfrm>
        </p:grpSpPr>
        <p:sp>
          <p:nvSpPr>
            <p:cNvPr id="21" name="文本框 20"/>
            <p:cNvSpPr txBox="1"/>
            <p:nvPr/>
          </p:nvSpPr>
          <p:spPr>
            <a:xfrm>
              <a:off x="2856706" y="4406740"/>
              <a:ext cx="621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ESP</a:t>
              </a:r>
              <a:endParaRPr lang="zh-CN" altLang="en-US" dirty="0">
                <a:solidFill>
                  <a:srgbClr val="000000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22" name="直接箭头连接符 21"/>
            <p:cNvCxnSpPr/>
            <p:nvPr/>
          </p:nvCxnSpPr>
          <p:spPr>
            <a:xfrm>
              <a:off x="2987824" y="4712454"/>
              <a:ext cx="5040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/>
          <p:cNvSpPr txBox="1"/>
          <p:nvPr/>
        </p:nvSpPr>
        <p:spPr>
          <a:xfrm>
            <a:off x="8010042" y="1042226"/>
            <a:ext cx="1059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</a:t>
            </a:r>
            <a:r>
              <a:rPr lang="zh-CN" altLang="en-US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地址</a:t>
            </a:r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A1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012160" y="2190888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main() EBP</a:t>
            </a:r>
            <a:r>
              <a:rPr lang="zh-CN" altLang="en-US" dirty="0" smtClean="0">
                <a:solidFill>
                  <a:srgbClr val="000000"/>
                </a:solidFill>
              </a:rPr>
              <a:t>值</a:t>
            </a:r>
            <a:r>
              <a:rPr lang="en-US" altLang="zh-CN" dirty="0" smtClean="0">
                <a:solidFill>
                  <a:srgbClr val="000000"/>
                </a:solidFill>
              </a:rPr>
              <a:t>  A1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12160" y="2529442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sum=205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012160" y="2835291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temp2=80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012160" y="3173299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temp1=125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012160" y="4168883"/>
            <a:ext cx="2088232" cy="338554"/>
          </a:xfrm>
          <a:prstGeom prst="rect">
            <a:avLst/>
          </a:prstGeom>
          <a:solidFill>
            <a:srgbClr val="FF9999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125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012160" y="3837782"/>
            <a:ext cx="2088232" cy="338554"/>
          </a:xfrm>
          <a:prstGeom prst="rect">
            <a:avLst/>
          </a:prstGeom>
          <a:solidFill>
            <a:srgbClr val="FF9999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80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12160" y="4494812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返回地址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479295" y="253931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-4</a:t>
            </a:r>
            <a:endParaRPr lang="zh-CN" altLang="en-US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465770" y="2829085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en-US" altLang="zh-CN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8</a:t>
            </a:r>
            <a:endParaRPr lang="zh-CN" altLang="en-US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423598" y="3175461"/>
            <a:ext cx="60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-12</a:t>
            </a:r>
            <a:endParaRPr lang="zh-CN" altLang="en-US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032498" y="2200758"/>
            <a:ext cx="1037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</a:t>
            </a:r>
            <a:r>
              <a:rPr lang="zh-CN" altLang="en-US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地址</a:t>
            </a:r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B1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012160" y="4833364"/>
            <a:ext cx="2088232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caller() EBP</a:t>
            </a:r>
            <a:r>
              <a:rPr lang="zh-CN" altLang="en-US" dirty="0" smtClean="0">
                <a:solidFill>
                  <a:srgbClr val="000000"/>
                </a:solidFill>
              </a:rPr>
              <a:t>值</a:t>
            </a:r>
            <a:r>
              <a:rPr lang="en-US" altLang="zh-CN" dirty="0" smtClean="0">
                <a:solidFill>
                  <a:srgbClr val="000000"/>
                </a:solidFill>
              </a:rPr>
              <a:t>  B1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012160" y="3499224"/>
            <a:ext cx="2088232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未使用（栈帧对齐）</a:t>
            </a:r>
            <a:endParaRPr lang="zh-CN" altLang="en-US" dirty="0">
              <a:solidFill>
                <a:srgbClr val="000000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102784" y="2199787"/>
            <a:ext cx="967892" cy="2642478"/>
            <a:chOff x="7894110" y="2190887"/>
            <a:chExt cx="967892" cy="2642478"/>
          </a:xfrm>
        </p:grpSpPr>
        <p:sp>
          <p:nvSpPr>
            <p:cNvPr id="42" name="右大括号 41"/>
            <p:cNvSpPr/>
            <p:nvPr/>
          </p:nvSpPr>
          <p:spPr>
            <a:xfrm>
              <a:off x="7894110" y="2190887"/>
              <a:ext cx="144016" cy="2642478"/>
            </a:xfrm>
            <a:prstGeom prst="rightBrace">
              <a:avLst/>
            </a:prstGeom>
            <a:ln>
              <a:solidFill>
                <a:srgbClr val="0D71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8064972" y="3218405"/>
              <a:ext cx="797030" cy="523220"/>
            </a:xfrm>
            <a:prstGeom prst="rect">
              <a:avLst/>
            </a:prstGeom>
            <a:solidFill>
              <a:srgbClr val="86BC64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Caller</a:t>
              </a:r>
              <a:r>
                <a:rPr lang="zh-CN" altLang="en-US" sz="14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栈帧区</a:t>
              </a:r>
              <a:endParaRPr lang="zh-CN" altLang="en-US" sz="14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112526" y="4720390"/>
            <a:ext cx="969341" cy="584775"/>
            <a:chOff x="7903852" y="4711490"/>
            <a:chExt cx="969341" cy="584775"/>
          </a:xfrm>
        </p:grpSpPr>
        <p:sp>
          <p:nvSpPr>
            <p:cNvPr id="45" name="右大括号 44"/>
            <p:cNvSpPr/>
            <p:nvPr/>
          </p:nvSpPr>
          <p:spPr>
            <a:xfrm>
              <a:off x="7903852" y="4833869"/>
              <a:ext cx="134274" cy="329149"/>
            </a:xfrm>
            <a:prstGeom prst="rightBrac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8076163" y="4711490"/>
              <a:ext cx="797030" cy="58477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Add</a:t>
              </a:r>
            </a:p>
            <a:p>
              <a:pPr algn="ctr"/>
              <a:r>
                <a:rPr lang="zh-CN" altLang="en-US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栈帧区</a:t>
              </a:r>
              <a:endPara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454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过程调用参数传递举例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75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644008" y="1268760"/>
            <a:ext cx="3906019" cy="4724400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 eaLnBrk="0" hangingPunct="0">
              <a:lnSpc>
                <a:spcPts val="2500"/>
              </a:lnSpc>
            </a:pPr>
            <a:r>
              <a:rPr lang="zh-CN" altLang="en-US" b="0" i="0" dirty="0" smtClean="0">
                <a:solidFill>
                  <a:srgbClr val="000000"/>
                </a:solidFill>
                <a:latin typeface="Arial" panose="020B0604020202020204" pitchFamily="34" charset="0"/>
              </a:rPr>
              <a:t>程序二</a:t>
            </a:r>
            <a:endParaRPr lang="zh-CN" altLang="en-US" b="0" i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main 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( )</a:t>
            </a:r>
            <a:endParaRPr lang="zh-CN" altLang="zh-CN" sz="2800" b="0" i="0" kern="100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{ </a:t>
            </a:r>
            <a:endParaRPr lang="zh-CN" altLang="zh-CN" sz="2800" b="0" i="0" kern="100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0" i="0" kern="0" dirty="0" smtClean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0" i="0" kern="0" dirty="0" err="1">
                <a:solidFill>
                  <a:srgbClr val="0000A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b="0" i="0" kern="0" dirty="0">
                <a:solidFill>
                  <a:srgbClr val="0000A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b="0" i="0" kern="0" dirty="0">
                <a:solidFill>
                  <a:srgbClr val="F000F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15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b="0" i="0" kern="0" dirty="0">
                <a:solidFill>
                  <a:srgbClr val="F000F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22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b="0" i="0" kern="100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0" i="0" kern="0" dirty="0" smtClean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0" i="0" kern="0" dirty="0" err="1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0" i="0" kern="0" dirty="0">
                <a:solidFill>
                  <a:srgbClr val="0000FF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"a=%d\</a:t>
            </a:r>
            <a:r>
              <a:rPr lang="en-US" altLang="zh-CN" b="0" i="0" kern="0" dirty="0" err="1">
                <a:solidFill>
                  <a:srgbClr val="0000FF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tb</a:t>
            </a:r>
            <a:r>
              <a:rPr lang="en-US" altLang="zh-CN" b="0" i="0" kern="0" dirty="0">
                <a:solidFill>
                  <a:srgbClr val="0000FF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=%d\n"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800" b="0" i="0" kern="100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0" i="0" kern="0" dirty="0" smtClean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swap 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(&amp;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, &amp;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800" b="0" i="0" kern="100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0" i="0" kern="0" dirty="0" smtClean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0" i="0" kern="0" dirty="0" err="1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0" i="0" kern="0" dirty="0">
                <a:solidFill>
                  <a:srgbClr val="0000FF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"a=%d\</a:t>
            </a:r>
            <a:r>
              <a:rPr lang="en-US" altLang="zh-CN" b="0" i="0" kern="0" dirty="0" err="1">
                <a:solidFill>
                  <a:srgbClr val="0000FF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tb</a:t>
            </a:r>
            <a:r>
              <a:rPr lang="en-US" altLang="zh-CN" b="0" i="0" kern="0" dirty="0">
                <a:solidFill>
                  <a:srgbClr val="0000FF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=%d\n"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800" b="0" i="0" kern="100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800" b="0" i="0" kern="100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swap 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0" i="0" kern="0" dirty="0" err="1">
                <a:solidFill>
                  <a:srgbClr val="0000A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b="0" i="0" kern="0" dirty="0">
                <a:solidFill>
                  <a:srgbClr val="0000A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b="0" i="0" kern="0" dirty="0" err="1">
                <a:solidFill>
                  <a:srgbClr val="0000A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b="0" i="0" kern="0" dirty="0">
                <a:solidFill>
                  <a:srgbClr val="0000A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y 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800" b="0" i="0" kern="100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b="0" i="0" kern="100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0" i="0" kern="0" dirty="0" smtClean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0" i="0" kern="0" dirty="0" err="1">
                <a:solidFill>
                  <a:srgbClr val="0000A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b="0" i="0" kern="0" dirty="0">
                <a:solidFill>
                  <a:srgbClr val="0000A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=*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b="0" i="0" kern="100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0" i="0" kern="0" dirty="0" smtClean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=*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b="0" i="0" kern="100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0" i="0" kern="0" dirty="0" smtClean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b="0" i="0" kern="100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800" b="0" i="0" kern="100" dirty="0">
              <a:effectLst/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59533" y="1259887"/>
            <a:ext cx="4032448" cy="4724400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 eaLnBrk="0" hangingPunct="0">
              <a:lnSpc>
                <a:spcPts val="2500"/>
              </a:lnSpc>
            </a:pPr>
            <a:r>
              <a:rPr lang="zh-CN" altLang="en-US" b="0" i="0" dirty="0" smtClean="0">
                <a:solidFill>
                  <a:srgbClr val="000000"/>
                </a:solidFill>
                <a:latin typeface="Arial" panose="020B0604020202020204" pitchFamily="34" charset="0"/>
              </a:rPr>
              <a:t>程序一</a:t>
            </a: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 smtClean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main 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( )</a:t>
            </a:r>
            <a:endParaRPr lang="zh-CN" altLang="zh-CN" b="0" i="0" kern="100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{ </a:t>
            </a:r>
            <a:endParaRPr lang="zh-CN" altLang="zh-CN" b="0" i="0" kern="100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b="0" i="0" kern="0" dirty="0" err="1">
                <a:solidFill>
                  <a:srgbClr val="0000A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b="0" i="0" kern="0" dirty="0">
                <a:solidFill>
                  <a:srgbClr val="0000A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b="0" i="0" kern="0" dirty="0">
                <a:solidFill>
                  <a:srgbClr val="F000F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15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b="0" i="0" kern="0" dirty="0">
                <a:solidFill>
                  <a:srgbClr val="F000F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22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b="0" i="0" kern="100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b="0" i="0" kern="0" dirty="0" err="1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0" i="0" kern="0" dirty="0">
                <a:solidFill>
                  <a:srgbClr val="0000FF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"a=%d\</a:t>
            </a:r>
            <a:r>
              <a:rPr lang="en-US" altLang="zh-CN" b="0" i="0" kern="0" dirty="0" err="1">
                <a:solidFill>
                  <a:srgbClr val="0000FF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tb</a:t>
            </a:r>
            <a:r>
              <a:rPr lang="en-US" altLang="zh-CN" b="0" i="0" kern="0" dirty="0">
                <a:solidFill>
                  <a:srgbClr val="0000FF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=%d\n"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b="0" i="0" kern="100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swap 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b="0" i="0" kern="100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b="0" i="0" kern="0" dirty="0" err="1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0" i="0" kern="0" dirty="0">
                <a:solidFill>
                  <a:srgbClr val="0000FF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"a=%d\</a:t>
            </a:r>
            <a:r>
              <a:rPr lang="en-US" altLang="zh-CN" b="0" i="0" kern="0" dirty="0" err="1">
                <a:solidFill>
                  <a:srgbClr val="0000FF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tb</a:t>
            </a:r>
            <a:r>
              <a:rPr lang="en-US" altLang="zh-CN" b="0" i="0" kern="0" dirty="0">
                <a:solidFill>
                  <a:srgbClr val="0000FF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=%d\n"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b="0" i="0" kern="100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b="0" i="0" kern="100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swap 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0" i="0" kern="0" dirty="0" err="1">
                <a:solidFill>
                  <a:srgbClr val="0000A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b="0" i="0" kern="0" dirty="0">
                <a:solidFill>
                  <a:srgbClr val="0000A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b="0" i="0" kern="0" dirty="0" err="1">
                <a:solidFill>
                  <a:srgbClr val="0000A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b="0" i="0" kern="0" dirty="0">
                <a:solidFill>
                  <a:srgbClr val="0000A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y 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b="0" i="0" kern="100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b="0" i="0" kern="100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0" i="0" kern="0" dirty="0" err="1">
                <a:solidFill>
                  <a:srgbClr val="0000A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b="0" i="0" kern="0" dirty="0">
                <a:solidFill>
                  <a:srgbClr val="0000A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b="0" i="0" kern="100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b="0" i="0" kern="100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b="0" i="0" kern="0" dirty="0">
                <a:solidFill>
                  <a:srgbClr val="0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b="0" i="0" kern="100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b="0" i="0" kern="100" dirty="0">
              <a:effectLst/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227552" y="1605633"/>
            <a:ext cx="213995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/>
            <a:r>
              <a:rPr lang="zh-CN" altLang="en-US" sz="2200" i="0" dirty="0" smtClean="0">
                <a:solidFill>
                  <a:srgbClr val="FF3300"/>
                </a:solidFill>
              </a:rPr>
              <a:t>按地址传递参数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267112" y="1605633"/>
            <a:ext cx="18605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/>
            <a:r>
              <a:rPr lang="zh-CN" altLang="en-US" sz="2200" i="0" dirty="0" smtClean="0">
                <a:solidFill>
                  <a:srgbClr val="FF3300"/>
                </a:solidFill>
              </a:rPr>
              <a:t>按值传递参数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225030" y="4761112"/>
            <a:ext cx="1902632" cy="366767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just"/>
            <a:r>
              <a:rPr lang="en-US" altLang="zh-CN" sz="1800" i="0" dirty="0">
                <a:solidFill>
                  <a:schemeClr val="bg1"/>
                </a:solidFill>
                <a:latin typeface="+mj-ea"/>
                <a:ea typeface="+mj-ea"/>
              </a:rPr>
              <a:t>a=15	b=22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225030" y="5310103"/>
            <a:ext cx="1902632" cy="366767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just">
              <a:tabLst>
                <a:tab pos="457200" algn="l"/>
              </a:tabLst>
            </a:pPr>
            <a:r>
              <a:rPr lang="en-US" altLang="zh-CN" i="0" dirty="0">
                <a:solidFill>
                  <a:schemeClr val="bg1"/>
                </a:solidFill>
                <a:latin typeface="+mj-ea"/>
                <a:ea typeface="+mj-ea"/>
              </a:rPr>
              <a:t>a=15	b=22</a:t>
            </a: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6246977" y="4761111"/>
            <a:ext cx="1902632" cy="366767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just">
              <a:tabLst>
                <a:tab pos="457200" algn="l"/>
              </a:tabLst>
            </a:pPr>
            <a:r>
              <a:rPr lang="en-US" altLang="zh-CN" i="0" dirty="0">
                <a:solidFill>
                  <a:schemeClr val="bg1"/>
                </a:solidFill>
                <a:latin typeface="+mj-ea"/>
                <a:ea typeface="+mj-ea"/>
              </a:rPr>
              <a:t>a=15	b=22</a:t>
            </a: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6227552" y="5307381"/>
            <a:ext cx="1902632" cy="366767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algn="just">
              <a:tabLst>
                <a:tab pos="457200" algn="l"/>
              </a:tabLst>
            </a:pPr>
            <a:r>
              <a:rPr lang="en-US" altLang="zh-CN" i="0" dirty="0">
                <a:solidFill>
                  <a:schemeClr val="bg1"/>
                </a:solidFill>
                <a:latin typeface="+mj-ea"/>
                <a:ea typeface="+mj-ea"/>
              </a:rPr>
              <a:t>a=22	b=15</a:t>
            </a:r>
          </a:p>
        </p:txBody>
      </p:sp>
    </p:spTree>
    <p:extLst>
      <p:ext uri="{BB962C8B-B14F-4D97-AF65-F5344CB8AC3E}">
        <p14:creationId xmlns:p14="http://schemas.microsoft.com/office/powerpoint/2010/main" val="395263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build="allAtOnce" animBg="1" autoUpdateAnimBg="0"/>
      <p:bldP spid="13" grpId="0" build="allAtOnce" animBg="1" autoUpdateAnimBg="0"/>
      <p:bldP spid="14" grpId="0" build="allAtOnce" animBg="1" autoUpdateAnimBg="0"/>
      <p:bldP spid="15" grpId="0" build="allAtOnce" animBg="1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923055" y="3789040"/>
            <a:ext cx="7362403" cy="2341686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 eaLnBrk="0" hangingPunct="0">
              <a:lnSpc>
                <a:spcPts val="2500"/>
              </a:lnSpc>
            </a:pPr>
            <a:r>
              <a:rPr lang="zh-CN" altLang="en-US" i="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程序二</a:t>
            </a:r>
            <a:endParaRPr lang="zh-CN" altLang="en-US" i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14 	   swap </a:t>
            </a:r>
            <a:r>
              <a:rPr lang="en-US" altLang="zh-CN" b="0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(&amp;</a:t>
            </a:r>
            <a:r>
              <a:rPr lang="en-US" altLang="zh-CN" b="0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</a:t>
            </a:r>
            <a:r>
              <a:rPr lang="en-US" altLang="zh-CN" b="0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</a:t>
            </a:r>
            <a:r>
              <a:rPr lang="en-US" altLang="zh-CN" b="0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</a:t>
            </a:r>
            <a:r>
              <a:rPr lang="en-US" altLang="zh-CN" b="0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&amp;</a:t>
            </a:r>
            <a:r>
              <a:rPr lang="en-US" altLang="zh-CN" b="0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b</a:t>
            </a:r>
            <a:r>
              <a:rPr lang="en-US" altLang="zh-CN" b="0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);</a:t>
            </a: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0x0040168D</a:t>
            </a:r>
            <a:r>
              <a:rPr lang="en-US" altLang="zh-CN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i="0" kern="0" dirty="0" smtClean="0">
                <a:solidFill>
                  <a:srgbClr val="C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lea</a:t>
            </a:r>
            <a:r>
              <a:rPr lang="en-US" altLang="zh-CN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0x18(%</a:t>
            </a:r>
            <a:r>
              <a:rPr lang="en-US" altLang="zh-CN" i="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esp</a:t>
            </a:r>
            <a:r>
              <a:rPr lang="en-US" altLang="zh-CN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),%</a:t>
            </a:r>
            <a:r>
              <a:rPr lang="en-US" altLang="zh-CN" i="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eax</a:t>
            </a:r>
            <a:endParaRPr lang="en-US" altLang="zh-CN" i="0" kern="0" dirty="0" smtClean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0x00401691</a:t>
            </a:r>
            <a:r>
              <a:rPr lang="en-US" altLang="zh-CN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i="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mov</a:t>
            </a:r>
            <a:r>
              <a:rPr lang="en-US" altLang="zh-CN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%eax,0x4(%</a:t>
            </a:r>
            <a:r>
              <a:rPr lang="en-US" altLang="zh-CN" i="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esp</a:t>
            </a:r>
            <a:r>
              <a:rPr lang="en-US" altLang="zh-CN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)</a:t>
            </a: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0x00401695</a:t>
            </a:r>
            <a:r>
              <a:rPr lang="en-US" altLang="zh-CN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i="0" kern="0" dirty="0">
                <a:solidFill>
                  <a:srgbClr val="C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lea</a:t>
            </a:r>
            <a:r>
              <a:rPr lang="en-US" altLang="zh-CN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0x1c(%</a:t>
            </a:r>
            <a:r>
              <a:rPr lang="en-US" altLang="zh-CN" i="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esp</a:t>
            </a:r>
            <a:r>
              <a:rPr lang="en-US" altLang="zh-CN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),%</a:t>
            </a:r>
            <a:r>
              <a:rPr lang="en-US" altLang="zh-CN" i="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eax</a:t>
            </a:r>
            <a:endParaRPr lang="en-US" altLang="zh-CN" i="0" kern="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0x00401699</a:t>
            </a:r>
            <a:r>
              <a:rPr lang="en-US" altLang="zh-CN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i="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mov</a:t>
            </a:r>
            <a:r>
              <a:rPr lang="en-US" altLang="zh-CN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%</a:t>
            </a:r>
            <a:r>
              <a:rPr lang="en-US" altLang="zh-CN" i="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eax</a:t>
            </a:r>
            <a:r>
              <a:rPr lang="en-US" altLang="zh-CN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,(%</a:t>
            </a:r>
            <a:r>
              <a:rPr lang="en-US" altLang="zh-CN" i="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esp</a:t>
            </a:r>
            <a:r>
              <a:rPr lang="en-US" altLang="zh-CN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)</a:t>
            </a: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0x0040169C</a:t>
            </a:r>
            <a:r>
              <a:rPr lang="en-US" altLang="zh-CN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call   0x401630 &lt;swap(</a:t>
            </a:r>
            <a:r>
              <a:rPr lang="en-US" altLang="zh-CN" i="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int</a:t>
            </a:r>
            <a:r>
              <a:rPr lang="en-US" altLang="zh-CN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*, </a:t>
            </a:r>
            <a:r>
              <a:rPr lang="en-US" altLang="zh-CN" i="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int</a:t>
            </a:r>
            <a:r>
              <a:rPr lang="en-US" altLang="zh-CN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*)&gt;</a:t>
            </a:r>
            <a:endParaRPr lang="zh-CN" altLang="zh-CN" sz="2800" i="0" kern="100" dirty="0">
              <a:effectLst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过程调用参数传递举例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76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890798" y="1231330"/>
            <a:ext cx="7362403" cy="2341686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 eaLnBrk="0" hangingPunct="0">
              <a:lnSpc>
                <a:spcPts val="2500"/>
              </a:lnSpc>
            </a:pPr>
            <a:r>
              <a:rPr lang="zh-CN" altLang="en-US" i="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程序一</a:t>
            </a:r>
            <a:endParaRPr lang="zh-CN" altLang="en-US" i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14 	   swap </a:t>
            </a:r>
            <a:r>
              <a:rPr lang="en-US" altLang="zh-CN" b="0" i="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(</a:t>
            </a:r>
            <a:r>
              <a:rPr lang="en-US" altLang="zh-CN" b="0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a</a:t>
            </a:r>
            <a:r>
              <a:rPr lang="en-US" altLang="zh-CN" b="0" i="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</a:t>
            </a:r>
            <a:r>
              <a:rPr lang="en-US" altLang="zh-CN" b="0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b</a:t>
            </a:r>
            <a:r>
              <a:rPr lang="en-US" altLang="zh-CN" b="0" i="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);</a:t>
            </a: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0x00401685</a:t>
            </a:r>
            <a:r>
              <a:rPr lang="en-US" altLang="zh-CN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i="0" kern="0" dirty="0" err="1">
                <a:solidFill>
                  <a:srgbClr val="C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mov</a:t>
            </a:r>
            <a:r>
              <a:rPr lang="en-US" altLang="zh-CN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0x18(%</a:t>
            </a:r>
            <a:r>
              <a:rPr lang="en-US" altLang="zh-CN" i="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esp</a:t>
            </a:r>
            <a:r>
              <a:rPr lang="en-US" altLang="zh-CN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),%</a:t>
            </a:r>
            <a:r>
              <a:rPr lang="en-US" altLang="zh-CN" i="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eax</a:t>
            </a:r>
            <a:endParaRPr lang="en-US" altLang="zh-CN" i="0" kern="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0x00401689</a:t>
            </a:r>
            <a:r>
              <a:rPr lang="en-US" altLang="zh-CN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i="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mov</a:t>
            </a:r>
            <a:r>
              <a:rPr lang="en-US" altLang="zh-CN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%eax,0x4(%</a:t>
            </a:r>
            <a:r>
              <a:rPr lang="en-US" altLang="zh-CN" i="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esp</a:t>
            </a:r>
            <a:r>
              <a:rPr lang="en-US" altLang="zh-CN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)</a:t>
            </a: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0x0040168D</a:t>
            </a:r>
            <a:r>
              <a:rPr lang="en-US" altLang="zh-CN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i="0" kern="0" dirty="0" err="1">
                <a:solidFill>
                  <a:srgbClr val="C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mov</a:t>
            </a:r>
            <a:r>
              <a:rPr lang="en-US" altLang="zh-CN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0x1c(%</a:t>
            </a:r>
            <a:r>
              <a:rPr lang="en-US" altLang="zh-CN" i="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esp</a:t>
            </a:r>
            <a:r>
              <a:rPr lang="en-US" altLang="zh-CN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),%</a:t>
            </a:r>
            <a:r>
              <a:rPr lang="en-US" altLang="zh-CN" i="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eax</a:t>
            </a:r>
            <a:endParaRPr lang="en-US" altLang="zh-CN" i="0" kern="0" dirty="0">
              <a:solidFill>
                <a:srgbClr val="000000"/>
              </a:solidFill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0x00401691</a:t>
            </a:r>
            <a:r>
              <a:rPr lang="en-US" altLang="zh-CN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</a:t>
            </a:r>
            <a:r>
              <a:rPr lang="en-US" altLang="zh-CN" i="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mov</a:t>
            </a:r>
            <a:r>
              <a:rPr lang="en-US" altLang="zh-CN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    %</a:t>
            </a:r>
            <a:r>
              <a:rPr lang="en-US" altLang="zh-CN" i="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eax</a:t>
            </a:r>
            <a:r>
              <a:rPr lang="en-US" altLang="zh-CN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,(%</a:t>
            </a:r>
            <a:r>
              <a:rPr lang="en-US" altLang="zh-CN" i="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esp</a:t>
            </a:r>
            <a:r>
              <a:rPr lang="en-US" altLang="zh-CN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)</a:t>
            </a: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b="0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0x00401694</a:t>
            </a:r>
            <a:r>
              <a:rPr lang="en-US" altLang="zh-CN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	call   0x401630 &lt;swap(</a:t>
            </a:r>
            <a:r>
              <a:rPr lang="en-US" altLang="zh-CN" i="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int</a:t>
            </a:r>
            <a:r>
              <a:rPr lang="en-US" altLang="zh-CN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, </a:t>
            </a:r>
            <a:r>
              <a:rPr lang="en-US" altLang="zh-CN" i="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int</a:t>
            </a:r>
            <a:r>
              <a:rPr lang="en-US" altLang="zh-CN" i="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Courier New" panose="02070309020205020404" pitchFamily="49" charset="0"/>
              </a:rPr>
              <a:t>)&gt;</a:t>
            </a:r>
            <a:endParaRPr lang="zh-CN" altLang="zh-CN" sz="2800" i="0" kern="100" dirty="0">
              <a:effectLst/>
              <a:latin typeface="Courier New" panose="02070309020205020404" pitchFamily="49" charset="0"/>
              <a:ea typeface="宋体" panose="02010600030101010101" pitchFamily="2" charset="-122"/>
              <a:cs typeface="Courier New" panose="02070309020205020404" pitchFamily="49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872460" y="4077072"/>
            <a:ext cx="213995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/>
            <a:r>
              <a:rPr lang="zh-CN" altLang="en-US" sz="2200" i="0" dirty="0" smtClean="0">
                <a:solidFill>
                  <a:srgbClr val="FF3300"/>
                </a:solidFill>
              </a:rPr>
              <a:t>按地址传递参数</a:t>
            </a: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6012160" y="1412776"/>
            <a:ext cx="18605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/>
            <a:r>
              <a:rPr lang="zh-CN" altLang="en-US" sz="2200" i="0" dirty="0" smtClean="0">
                <a:solidFill>
                  <a:srgbClr val="FF3300"/>
                </a:solidFill>
              </a:rPr>
              <a:t>按值传递参数</a:t>
            </a:r>
          </a:p>
        </p:txBody>
      </p:sp>
    </p:spTree>
    <p:extLst>
      <p:ext uri="{BB962C8B-B14F-4D97-AF65-F5344CB8AC3E}">
        <p14:creationId xmlns:p14="http://schemas.microsoft.com/office/powerpoint/2010/main" val="265882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331640" y="1681914"/>
            <a:ext cx="2088232" cy="43143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执行</a:t>
            </a:r>
            <a:r>
              <a:rPr lang="en-US" altLang="zh-CN" dirty="0" smtClean="0"/>
              <a:t>SWAP</a:t>
            </a:r>
            <a:r>
              <a:rPr lang="zh-CN" altLang="en-US" dirty="0" smtClean="0"/>
              <a:t>之前栈帧状况</a:t>
            </a:r>
            <a:endParaRPr lang="zh-CN" altLang="en-US" dirty="0"/>
          </a:p>
        </p:txBody>
      </p:sp>
      <p:grpSp>
        <p:nvGrpSpPr>
          <p:cNvPr id="43" name="组合 42"/>
          <p:cNvGrpSpPr/>
          <p:nvPr/>
        </p:nvGrpSpPr>
        <p:grpSpPr>
          <a:xfrm>
            <a:off x="1331640" y="1673009"/>
            <a:ext cx="2088232" cy="2966793"/>
            <a:chOff x="6238954" y="2549067"/>
            <a:chExt cx="2088232" cy="2966793"/>
          </a:xfrm>
        </p:grpSpPr>
        <p:sp>
          <p:nvSpPr>
            <p:cNvPr id="34" name="文本框 33"/>
            <p:cNvSpPr txBox="1"/>
            <p:nvPr/>
          </p:nvSpPr>
          <p:spPr>
            <a:xfrm>
              <a:off x="6238954" y="2549067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238954" y="2873915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238954" y="3529864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238954" y="3198763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238954" y="4194347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238954" y="386324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r>
                <a:rPr lang="en-US" altLang="zh-CN" dirty="0" smtClean="0">
                  <a:solidFill>
                    <a:srgbClr val="000000"/>
                  </a:solidFill>
                </a:rPr>
                <a:t>……</a:t>
              </a:r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238954" y="452027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238954" y="4858830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238954" y="517730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-138940" y="1690711"/>
            <a:ext cx="99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EBP</a:t>
            </a:r>
            <a:endParaRPr lang="zh-CN" altLang="en-US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822712" y="1859134"/>
            <a:ext cx="50599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01063" y="3639329"/>
            <a:ext cx="1125706" cy="369332"/>
            <a:chOff x="2366174" y="4527788"/>
            <a:chExt cx="1125706" cy="369332"/>
          </a:xfrm>
        </p:grpSpPr>
        <p:sp>
          <p:nvSpPr>
            <p:cNvPr id="12" name="文本框 11"/>
            <p:cNvSpPr txBox="1"/>
            <p:nvPr/>
          </p:nvSpPr>
          <p:spPr>
            <a:xfrm>
              <a:off x="2366174" y="4527788"/>
              <a:ext cx="621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ESP</a:t>
              </a:r>
              <a:endParaRPr lang="zh-CN" altLang="en-US" dirty="0">
                <a:solidFill>
                  <a:srgbClr val="000000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2987824" y="4712454"/>
              <a:ext cx="5040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3391251" y="5709449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低地址</a:t>
            </a:r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331640" y="1673011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caller() EBP</a:t>
            </a:r>
            <a:r>
              <a:rPr lang="zh-CN" altLang="en-US" dirty="0" smtClean="0">
                <a:solidFill>
                  <a:srgbClr val="000000"/>
                </a:solidFill>
              </a:rPr>
              <a:t>值</a:t>
            </a:r>
            <a:r>
              <a:rPr lang="en-US" altLang="zh-CN" dirty="0" smtClean="0">
                <a:solidFill>
                  <a:srgbClr val="000000"/>
                </a:solidFill>
              </a:rPr>
              <a:t>  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331640" y="2011565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……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331640" y="2317414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a=15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31640" y="2655422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b=22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331640" y="3651006"/>
            <a:ext cx="2088232" cy="33855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第</a:t>
            </a:r>
            <a:r>
              <a:rPr lang="en-US" altLang="zh-CN" dirty="0" smtClean="0">
                <a:solidFill>
                  <a:srgbClr val="000000"/>
                </a:solidFill>
              </a:rPr>
              <a:t>1</a:t>
            </a:r>
            <a:r>
              <a:rPr lang="zh-CN" altLang="en-US" dirty="0" smtClean="0">
                <a:solidFill>
                  <a:srgbClr val="000000"/>
                </a:solidFill>
              </a:rPr>
              <a:t>参数 </a:t>
            </a:r>
            <a:r>
              <a:rPr lang="en-US" altLang="zh-CN" dirty="0" smtClean="0">
                <a:solidFill>
                  <a:srgbClr val="000000"/>
                </a:solidFill>
              </a:rPr>
              <a:t>15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331640" y="3319905"/>
            <a:ext cx="2088232" cy="33855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第</a:t>
            </a:r>
            <a:r>
              <a:rPr lang="en-US" altLang="zh-CN" dirty="0" smtClean="0">
                <a:solidFill>
                  <a:srgbClr val="000000"/>
                </a:solidFill>
              </a:rPr>
              <a:t>2</a:t>
            </a:r>
            <a:r>
              <a:rPr lang="zh-CN" altLang="en-US" dirty="0" smtClean="0">
                <a:solidFill>
                  <a:srgbClr val="000000"/>
                </a:solidFill>
              </a:rPr>
              <a:t>参数 </a:t>
            </a:r>
            <a:r>
              <a:rPr lang="en-US" altLang="zh-CN" dirty="0" smtClean="0">
                <a:solidFill>
                  <a:srgbClr val="000000"/>
                </a:solidFill>
              </a:rPr>
              <a:t>22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331640" y="3976935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返回地址</a:t>
            </a:r>
            <a:endParaRPr lang="zh-CN" altLang="en-US" sz="1100" dirty="0">
              <a:solidFill>
                <a:srgbClr val="00000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331640" y="4633965"/>
            <a:ext cx="2088232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…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377909" y="1675655"/>
            <a:ext cx="1037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</a:t>
            </a:r>
            <a:r>
              <a:rPr lang="zh-CN" altLang="en-US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地址</a:t>
            </a:r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B1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331640" y="4315487"/>
            <a:ext cx="2088232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main() EBP</a:t>
            </a:r>
            <a:r>
              <a:rPr lang="zh-CN" altLang="en-US" dirty="0" smtClean="0">
                <a:solidFill>
                  <a:srgbClr val="000000"/>
                </a:solidFill>
              </a:rPr>
              <a:t>值</a:t>
            </a:r>
            <a:r>
              <a:rPr lang="en-US" altLang="zh-CN" dirty="0" smtClean="0">
                <a:solidFill>
                  <a:srgbClr val="000000"/>
                </a:solidFill>
              </a:rPr>
              <a:t>  B1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334436" y="4972519"/>
            <a:ext cx="2088232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swap</a:t>
            </a:r>
            <a:r>
              <a:rPr lang="zh-CN" altLang="en-US" dirty="0" smtClean="0">
                <a:solidFill>
                  <a:srgbClr val="000000"/>
                </a:solidFill>
              </a:rPr>
              <a:t>栈</a:t>
            </a:r>
            <a:r>
              <a:rPr lang="zh-CN" altLang="en-US" dirty="0">
                <a:solidFill>
                  <a:srgbClr val="000000"/>
                </a:solidFill>
              </a:rPr>
              <a:t>帧区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1334577" y="5312176"/>
            <a:ext cx="2088232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…</a:t>
            </a:r>
            <a:endParaRPr lang="zh-CN" altLang="en-US" dirty="0">
              <a:solidFill>
                <a:srgbClr val="000000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3429614" y="1673009"/>
            <a:ext cx="967892" cy="2642478"/>
            <a:chOff x="7894110" y="2190887"/>
            <a:chExt cx="967892" cy="2642478"/>
          </a:xfrm>
        </p:grpSpPr>
        <p:sp>
          <p:nvSpPr>
            <p:cNvPr id="55" name="右大括号 54"/>
            <p:cNvSpPr/>
            <p:nvPr/>
          </p:nvSpPr>
          <p:spPr>
            <a:xfrm>
              <a:off x="7894110" y="2190887"/>
              <a:ext cx="144016" cy="2642478"/>
            </a:xfrm>
            <a:prstGeom prst="rightBrace">
              <a:avLst/>
            </a:prstGeom>
            <a:ln>
              <a:solidFill>
                <a:srgbClr val="0D71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8064972" y="3218405"/>
              <a:ext cx="797030" cy="523220"/>
            </a:xfrm>
            <a:prstGeom prst="rect">
              <a:avLst/>
            </a:prstGeom>
            <a:solidFill>
              <a:srgbClr val="86BC64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Main</a:t>
              </a:r>
            </a:p>
            <a:p>
              <a:pPr algn="ctr"/>
              <a:r>
                <a:rPr lang="zh-CN" altLang="en-US" sz="14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栈帧区</a:t>
              </a:r>
              <a:endParaRPr lang="zh-CN" altLang="en-US" sz="14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439356" y="4315991"/>
            <a:ext cx="967593" cy="1334740"/>
            <a:chOff x="7903852" y="4833869"/>
            <a:chExt cx="967593" cy="1334740"/>
          </a:xfrm>
        </p:grpSpPr>
        <p:sp>
          <p:nvSpPr>
            <p:cNvPr id="57" name="右大括号 56"/>
            <p:cNvSpPr/>
            <p:nvPr/>
          </p:nvSpPr>
          <p:spPr>
            <a:xfrm>
              <a:off x="7903852" y="4833869"/>
              <a:ext cx="112080" cy="1334740"/>
            </a:xfrm>
            <a:prstGeom prst="rightBrac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8074415" y="5198009"/>
              <a:ext cx="797030" cy="58477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swap</a:t>
              </a:r>
            </a:p>
            <a:p>
              <a:pPr algn="ctr"/>
              <a:r>
                <a:rPr lang="zh-CN" altLang="en-US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栈帧区</a:t>
              </a:r>
              <a:endPara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807949" y="3324129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0" dirty="0">
                <a:solidFill>
                  <a:srgbClr val="000000"/>
                </a:solidFill>
                <a:ea typeface="Arial Unicode MS" panose="020B0604020202020204" pitchFamily="34" charset="-122"/>
                <a:cs typeface="Arial" panose="020B0604020202020204" pitchFamily="34" charset="0"/>
              </a:rPr>
              <a:t>+</a:t>
            </a:r>
            <a:r>
              <a:rPr lang="en-US" altLang="zh-CN" sz="1400" i="0" dirty="0" smtClean="0">
                <a:solidFill>
                  <a:srgbClr val="000000"/>
                </a:solidFill>
                <a:ea typeface="Arial Unicode MS" panose="020B0604020202020204" pitchFamily="34" charset="-122"/>
                <a:cs typeface="Arial" panose="020B0604020202020204" pitchFamily="34" charset="0"/>
              </a:rPr>
              <a:t>4</a:t>
            </a:r>
            <a:endParaRPr lang="zh-CN" altLang="en-US" sz="1400" i="0" dirty="0">
              <a:solidFill>
                <a:srgbClr val="000000"/>
              </a:solidFill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72183" y="2682853"/>
            <a:ext cx="575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i="0">
                <a:solidFill>
                  <a:srgbClr val="000000"/>
                </a:solidFill>
                <a:ea typeface="Arial Unicode MS" panose="020B0604020202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+18</a:t>
            </a:r>
            <a:endParaRPr lang="zh-CN" altLang="en-US" dirty="0"/>
          </a:p>
        </p:txBody>
      </p:sp>
      <p:sp>
        <p:nvSpPr>
          <p:cNvPr id="63" name="文本框 62"/>
          <p:cNvSpPr txBox="1"/>
          <p:nvPr/>
        </p:nvSpPr>
        <p:spPr>
          <a:xfrm>
            <a:off x="772183" y="2320535"/>
            <a:ext cx="575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i="0">
                <a:solidFill>
                  <a:srgbClr val="000000"/>
                </a:solidFill>
                <a:ea typeface="Arial Unicode MS" panose="020B0604020202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+1c</a:t>
            </a:r>
            <a:endParaRPr lang="zh-CN" altLang="en-US" dirty="0"/>
          </a:p>
        </p:txBody>
      </p:sp>
      <p:sp>
        <p:nvSpPr>
          <p:cNvPr id="66" name="文本框 65"/>
          <p:cNvSpPr txBox="1"/>
          <p:nvPr/>
        </p:nvSpPr>
        <p:spPr>
          <a:xfrm>
            <a:off x="1331640" y="1340768"/>
            <a:ext cx="2088232" cy="338554"/>
          </a:xfrm>
          <a:prstGeom prst="rect">
            <a:avLst/>
          </a:prstGeom>
          <a:solidFill>
            <a:srgbClr val="F8F6D9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endParaRPr lang="zh-CN" altLang="en-US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508104" y="1693303"/>
            <a:ext cx="2088232" cy="43143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5508104" y="1684398"/>
            <a:ext cx="2088232" cy="2966793"/>
            <a:chOff x="6238954" y="2549067"/>
            <a:chExt cx="2088232" cy="2966793"/>
          </a:xfrm>
        </p:grpSpPr>
        <p:sp>
          <p:nvSpPr>
            <p:cNvPr id="69" name="文本框 68"/>
            <p:cNvSpPr txBox="1"/>
            <p:nvPr/>
          </p:nvSpPr>
          <p:spPr>
            <a:xfrm>
              <a:off x="6238954" y="2549067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238954" y="2873915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6238954" y="3529864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6238954" y="3198763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6238954" y="4194347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6238954" y="386324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r>
                <a:rPr lang="en-US" altLang="zh-CN" dirty="0" smtClean="0">
                  <a:solidFill>
                    <a:srgbClr val="000000"/>
                  </a:solidFill>
                </a:rPr>
                <a:t>……</a:t>
              </a:r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238954" y="452027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6238954" y="4858830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6238954" y="517730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78" name="文本框 77"/>
          <p:cNvSpPr txBox="1"/>
          <p:nvPr/>
        </p:nvSpPr>
        <p:spPr>
          <a:xfrm>
            <a:off x="4037524" y="1702100"/>
            <a:ext cx="99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EBP</a:t>
            </a:r>
            <a:endParaRPr lang="zh-CN" altLang="en-US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>
            <a:off x="4999176" y="1870523"/>
            <a:ext cx="50599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4377527" y="3650718"/>
            <a:ext cx="1125706" cy="369332"/>
            <a:chOff x="2366174" y="4527788"/>
            <a:chExt cx="1125706" cy="369332"/>
          </a:xfrm>
        </p:grpSpPr>
        <p:sp>
          <p:nvSpPr>
            <p:cNvPr id="81" name="文本框 80"/>
            <p:cNvSpPr txBox="1"/>
            <p:nvPr/>
          </p:nvSpPr>
          <p:spPr>
            <a:xfrm>
              <a:off x="2366174" y="4527788"/>
              <a:ext cx="621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ESP</a:t>
              </a:r>
              <a:endParaRPr lang="zh-CN" altLang="en-US" dirty="0">
                <a:solidFill>
                  <a:srgbClr val="000000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82" name="直接箭头连接符 81"/>
            <p:cNvCxnSpPr/>
            <p:nvPr/>
          </p:nvCxnSpPr>
          <p:spPr>
            <a:xfrm>
              <a:off x="2987824" y="4712454"/>
              <a:ext cx="5040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82"/>
          <p:cNvSpPr txBox="1"/>
          <p:nvPr/>
        </p:nvSpPr>
        <p:spPr>
          <a:xfrm>
            <a:off x="7567715" y="5720838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低地址</a:t>
            </a:r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5508104" y="1684400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caller() EBP</a:t>
            </a:r>
            <a:r>
              <a:rPr lang="zh-CN" altLang="en-US" dirty="0" smtClean="0">
                <a:solidFill>
                  <a:srgbClr val="000000"/>
                </a:solidFill>
              </a:rPr>
              <a:t>值</a:t>
            </a:r>
            <a:r>
              <a:rPr lang="en-US" altLang="zh-CN" dirty="0" smtClean="0">
                <a:solidFill>
                  <a:srgbClr val="000000"/>
                </a:solidFill>
              </a:rPr>
              <a:t>  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5508104" y="2022954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……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5508104" y="2328803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a=15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5508104" y="2666811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b=22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5508104" y="3662395"/>
            <a:ext cx="2088232" cy="33855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第</a:t>
            </a:r>
            <a:r>
              <a:rPr lang="en-US" altLang="zh-CN" dirty="0" smtClean="0">
                <a:solidFill>
                  <a:srgbClr val="000000"/>
                </a:solidFill>
              </a:rPr>
              <a:t>1</a:t>
            </a:r>
            <a:r>
              <a:rPr lang="zh-CN" altLang="en-US" dirty="0" smtClean="0">
                <a:solidFill>
                  <a:srgbClr val="000000"/>
                </a:solidFill>
              </a:rPr>
              <a:t>参数 </a:t>
            </a:r>
            <a:r>
              <a:rPr lang="en-US" altLang="zh-CN" dirty="0" smtClean="0">
                <a:solidFill>
                  <a:srgbClr val="000000"/>
                </a:solidFill>
              </a:rPr>
              <a:t>&amp;a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5508104" y="3331294"/>
            <a:ext cx="2088232" cy="33855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第</a:t>
            </a:r>
            <a:r>
              <a:rPr lang="en-US" altLang="zh-CN" dirty="0" smtClean="0">
                <a:solidFill>
                  <a:srgbClr val="000000"/>
                </a:solidFill>
              </a:rPr>
              <a:t>2</a:t>
            </a:r>
            <a:r>
              <a:rPr lang="zh-CN" altLang="en-US" dirty="0" smtClean="0">
                <a:solidFill>
                  <a:srgbClr val="000000"/>
                </a:solidFill>
              </a:rPr>
              <a:t>参数 </a:t>
            </a:r>
            <a:r>
              <a:rPr lang="en-US" altLang="zh-CN" dirty="0" smtClean="0">
                <a:solidFill>
                  <a:srgbClr val="000000"/>
                </a:solidFill>
              </a:rPr>
              <a:t>&amp;b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5508104" y="3988324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返回地址</a:t>
            </a:r>
            <a:endParaRPr lang="zh-CN" altLang="en-US" sz="1100" dirty="0">
              <a:solidFill>
                <a:srgbClr val="000000"/>
              </a:solidFill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5508104" y="4645354"/>
            <a:ext cx="2088232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…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7554373" y="1687044"/>
            <a:ext cx="1037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</a:t>
            </a:r>
            <a:r>
              <a:rPr lang="zh-CN" altLang="en-US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地址</a:t>
            </a:r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B1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5508104" y="4326876"/>
            <a:ext cx="2088232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main() EBP</a:t>
            </a:r>
            <a:r>
              <a:rPr lang="zh-CN" altLang="en-US" dirty="0" smtClean="0">
                <a:solidFill>
                  <a:srgbClr val="000000"/>
                </a:solidFill>
              </a:rPr>
              <a:t>值</a:t>
            </a:r>
            <a:r>
              <a:rPr lang="en-US" altLang="zh-CN" dirty="0" smtClean="0">
                <a:solidFill>
                  <a:srgbClr val="000000"/>
                </a:solidFill>
              </a:rPr>
              <a:t>  B1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5510900" y="4983908"/>
            <a:ext cx="2088232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swap</a:t>
            </a:r>
            <a:r>
              <a:rPr lang="zh-CN" altLang="en-US" dirty="0" smtClean="0">
                <a:solidFill>
                  <a:srgbClr val="000000"/>
                </a:solidFill>
              </a:rPr>
              <a:t>栈</a:t>
            </a:r>
            <a:r>
              <a:rPr lang="zh-CN" altLang="en-US" dirty="0">
                <a:solidFill>
                  <a:srgbClr val="000000"/>
                </a:solidFill>
              </a:rPr>
              <a:t>帧区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5511041" y="5323565"/>
            <a:ext cx="2088232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…</a:t>
            </a:r>
            <a:endParaRPr lang="zh-CN" altLang="en-US" dirty="0">
              <a:solidFill>
                <a:srgbClr val="000000"/>
              </a:solidFill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7606078" y="1684398"/>
            <a:ext cx="967892" cy="2642478"/>
            <a:chOff x="7894110" y="2190887"/>
            <a:chExt cx="967892" cy="2642478"/>
          </a:xfrm>
        </p:grpSpPr>
        <p:sp>
          <p:nvSpPr>
            <p:cNvPr id="97" name="右大括号 96"/>
            <p:cNvSpPr/>
            <p:nvPr/>
          </p:nvSpPr>
          <p:spPr>
            <a:xfrm>
              <a:off x="7894110" y="2190887"/>
              <a:ext cx="144016" cy="2642478"/>
            </a:xfrm>
            <a:prstGeom prst="rightBrace">
              <a:avLst/>
            </a:prstGeom>
            <a:ln>
              <a:solidFill>
                <a:srgbClr val="0D71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8064972" y="3218405"/>
              <a:ext cx="797030" cy="523220"/>
            </a:xfrm>
            <a:prstGeom prst="rect">
              <a:avLst/>
            </a:prstGeom>
            <a:solidFill>
              <a:srgbClr val="86BC64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Main</a:t>
              </a:r>
            </a:p>
            <a:p>
              <a:pPr algn="ctr"/>
              <a:r>
                <a:rPr lang="zh-CN" altLang="en-US" sz="14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栈帧区</a:t>
              </a:r>
              <a:endParaRPr lang="zh-CN" altLang="en-US" sz="14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7615820" y="4327380"/>
            <a:ext cx="967593" cy="1334740"/>
            <a:chOff x="7903852" y="4833869"/>
            <a:chExt cx="967593" cy="1334740"/>
          </a:xfrm>
        </p:grpSpPr>
        <p:sp>
          <p:nvSpPr>
            <p:cNvPr id="100" name="右大括号 99"/>
            <p:cNvSpPr/>
            <p:nvPr/>
          </p:nvSpPr>
          <p:spPr>
            <a:xfrm>
              <a:off x="7903852" y="4833869"/>
              <a:ext cx="112080" cy="1334740"/>
            </a:xfrm>
            <a:prstGeom prst="rightBrac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8074415" y="5198009"/>
              <a:ext cx="797030" cy="58477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swap</a:t>
              </a:r>
            </a:p>
            <a:p>
              <a:pPr algn="ctr"/>
              <a:r>
                <a:rPr lang="zh-CN" altLang="en-US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栈帧区</a:t>
              </a:r>
              <a:endPara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4984413" y="333551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0" dirty="0">
                <a:solidFill>
                  <a:srgbClr val="000000"/>
                </a:solidFill>
                <a:ea typeface="Arial Unicode MS" panose="020B0604020202020204" pitchFamily="34" charset="-122"/>
                <a:cs typeface="Arial" panose="020B0604020202020204" pitchFamily="34" charset="0"/>
              </a:rPr>
              <a:t>+</a:t>
            </a:r>
            <a:r>
              <a:rPr lang="en-US" altLang="zh-CN" sz="1400" i="0" dirty="0" smtClean="0">
                <a:solidFill>
                  <a:srgbClr val="000000"/>
                </a:solidFill>
                <a:ea typeface="Arial Unicode MS" panose="020B0604020202020204" pitchFamily="34" charset="-122"/>
                <a:cs typeface="Arial" panose="020B0604020202020204" pitchFamily="34" charset="0"/>
              </a:rPr>
              <a:t>4</a:t>
            </a:r>
            <a:endParaRPr lang="zh-CN" altLang="en-US" sz="1400" i="0" dirty="0">
              <a:solidFill>
                <a:srgbClr val="000000"/>
              </a:solidFill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4948647" y="2694242"/>
            <a:ext cx="575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i="0">
                <a:solidFill>
                  <a:srgbClr val="000000"/>
                </a:solidFill>
                <a:ea typeface="Arial Unicode MS" panose="020B0604020202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+18</a:t>
            </a:r>
            <a:endParaRPr lang="zh-CN" altLang="en-US" dirty="0"/>
          </a:p>
        </p:txBody>
      </p:sp>
      <p:sp>
        <p:nvSpPr>
          <p:cNvPr id="104" name="文本框 103"/>
          <p:cNvSpPr txBox="1"/>
          <p:nvPr/>
        </p:nvSpPr>
        <p:spPr>
          <a:xfrm>
            <a:off x="4948647" y="2331924"/>
            <a:ext cx="575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i="0">
                <a:solidFill>
                  <a:srgbClr val="000000"/>
                </a:solidFill>
                <a:ea typeface="Arial Unicode MS" panose="020B0604020202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+1c</a:t>
            </a:r>
            <a:endParaRPr lang="zh-CN" altLang="en-US" dirty="0"/>
          </a:p>
        </p:txBody>
      </p:sp>
      <p:sp>
        <p:nvSpPr>
          <p:cNvPr id="105" name="文本框 104"/>
          <p:cNvSpPr txBox="1"/>
          <p:nvPr/>
        </p:nvSpPr>
        <p:spPr>
          <a:xfrm>
            <a:off x="5508104" y="1352157"/>
            <a:ext cx="2088232" cy="338554"/>
          </a:xfrm>
          <a:prstGeom prst="rect">
            <a:avLst/>
          </a:prstGeom>
          <a:solidFill>
            <a:srgbClr val="F8F6D9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endParaRPr lang="zh-CN" altLang="en-US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37174" y="974916"/>
            <a:ext cx="877163" cy="412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0" hangingPunct="0">
              <a:lnSpc>
                <a:spcPts val="2500"/>
              </a:lnSpc>
            </a:pPr>
            <a:r>
              <a:rPr lang="zh-CN" altLang="en-US" b="1" i="0" dirty="0">
                <a:solidFill>
                  <a:srgbClr val="000000"/>
                </a:solidFill>
                <a:latin typeface="+mj-ea"/>
                <a:ea typeface="+mj-ea"/>
                <a:cs typeface="Courier New" panose="02070309020205020404" pitchFamily="49" charset="0"/>
              </a:rPr>
              <a:t>程序一</a:t>
            </a:r>
          </a:p>
        </p:txBody>
      </p:sp>
      <p:sp>
        <p:nvSpPr>
          <p:cNvPr id="106" name="矩形 105"/>
          <p:cNvSpPr/>
          <p:nvPr/>
        </p:nvSpPr>
        <p:spPr>
          <a:xfrm>
            <a:off x="6322417" y="982506"/>
            <a:ext cx="877163" cy="412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0" hangingPunct="0">
              <a:lnSpc>
                <a:spcPts val="2500"/>
              </a:lnSpc>
            </a:pPr>
            <a:r>
              <a:rPr lang="zh-CN" altLang="en-US" b="1" i="0" dirty="0" smtClean="0">
                <a:solidFill>
                  <a:srgbClr val="000000"/>
                </a:solidFill>
                <a:latin typeface="+mj-ea"/>
                <a:ea typeface="+mj-ea"/>
                <a:cs typeface="Courier New" panose="02070309020205020404" pitchFamily="49" charset="0"/>
              </a:rPr>
              <a:t>程序二</a:t>
            </a:r>
            <a:endParaRPr lang="zh-CN" altLang="en-US" b="1" i="0" dirty="0">
              <a:solidFill>
                <a:srgbClr val="000000"/>
              </a:solidFill>
              <a:latin typeface="+mj-ea"/>
              <a:ea typeface="+mj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99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331640" y="1681914"/>
            <a:ext cx="2088232" cy="43143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执行</a:t>
            </a:r>
            <a:r>
              <a:rPr lang="en-US" altLang="zh-CN" dirty="0" smtClean="0"/>
              <a:t>SWAP</a:t>
            </a:r>
            <a:r>
              <a:rPr lang="zh-CN" altLang="en-US" dirty="0" smtClean="0"/>
              <a:t>之后栈帧状况</a:t>
            </a:r>
            <a:endParaRPr lang="zh-CN" altLang="en-US" dirty="0"/>
          </a:p>
        </p:txBody>
      </p:sp>
      <p:grpSp>
        <p:nvGrpSpPr>
          <p:cNvPr id="43" name="组合 42"/>
          <p:cNvGrpSpPr/>
          <p:nvPr/>
        </p:nvGrpSpPr>
        <p:grpSpPr>
          <a:xfrm>
            <a:off x="1331640" y="1673009"/>
            <a:ext cx="2088232" cy="2966793"/>
            <a:chOff x="6238954" y="2549067"/>
            <a:chExt cx="2088232" cy="2966793"/>
          </a:xfrm>
        </p:grpSpPr>
        <p:sp>
          <p:nvSpPr>
            <p:cNvPr id="34" name="文本框 33"/>
            <p:cNvSpPr txBox="1"/>
            <p:nvPr/>
          </p:nvSpPr>
          <p:spPr>
            <a:xfrm>
              <a:off x="6238954" y="2549067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238954" y="2873915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238954" y="3529864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238954" y="3198763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238954" y="4194347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238954" y="386324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r>
                <a:rPr lang="en-US" altLang="zh-CN" dirty="0" smtClean="0">
                  <a:solidFill>
                    <a:srgbClr val="000000"/>
                  </a:solidFill>
                </a:rPr>
                <a:t>……</a:t>
              </a:r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238954" y="452027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238954" y="4858830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238954" y="517730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-138940" y="1690711"/>
            <a:ext cx="99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EBP</a:t>
            </a:r>
            <a:endParaRPr lang="zh-CN" altLang="en-US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822712" y="1859134"/>
            <a:ext cx="50599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01063" y="3639329"/>
            <a:ext cx="1125706" cy="369332"/>
            <a:chOff x="2366174" y="4527788"/>
            <a:chExt cx="1125706" cy="369332"/>
          </a:xfrm>
        </p:grpSpPr>
        <p:sp>
          <p:nvSpPr>
            <p:cNvPr id="12" name="文本框 11"/>
            <p:cNvSpPr txBox="1"/>
            <p:nvPr/>
          </p:nvSpPr>
          <p:spPr>
            <a:xfrm>
              <a:off x="2366174" y="4527788"/>
              <a:ext cx="621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ESP</a:t>
              </a:r>
              <a:endParaRPr lang="zh-CN" altLang="en-US" dirty="0">
                <a:solidFill>
                  <a:srgbClr val="000000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2987824" y="4712454"/>
              <a:ext cx="5040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3391251" y="5709449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低地址</a:t>
            </a:r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331640" y="1673011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caller() EBP</a:t>
            </a:r>
            <a:r>
              <a:rPr lang="zh-CN" altLang="en-US" dirty="0" smtClean="0">
                <a:solidFill>
                  <a:srgbClr val="000000"/>
                </a:solidFill>
              </a:rPr>
              <a:t>值</a:t>
            </a:r>
            <a:r>
              <a:rPr lang="en-US" altLang="zh-CN" dirty="0" smtClean="0">
                <a:solidFill>
                  <a:srgbClr val="000000"/>
                </a:solidFill>
              </a:rPr>
              <a:t>  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331640" y="2011565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……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331640" y="2317414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a=15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331640" y="2655422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b=22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331640" y="3651006"/>
            <a:ext cx="2088232" cy="33855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第</a:t>
            </a:r>
            <a:r>
              <a:rPr lang="en-US" altLang="zh-CN" dirty="0" smtClean="0">
                <a:solidFill>
                  <a:srgbClr val="000000"/>
                </a:solidFill>
              </a:rPr>
              <a:t>1</a:t>
            </a:r>
            <a:r>
              <a:rPr lang="zh-CN" altLang="en-US" dirty="0" smtClean="0">
                <a:solidFill>
                  <a:srgbClr val="000000"/>
                </a:solidFill>
              </a:rPr>
              <a:t>参数 </a:t>
            </a:r>
            <a:r>
              <a:rPr lang="en-US" altLang="zh-CN" dirty="0" smtClean="0">
                <a:solidFill>
                  <a:srgbClr val="000000"/>
                </a:solidFill>
              </a:rPr>
              <a:t>22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331640" y="3319905"/>
            <a:ext cx="2088232" cy="33855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第</a:t>
            </a:r>
            <a:r>
              <a:rPr lang="en-US" altLang="zh-CN" dirty="0" smtClean="0">
                <a:solidFill>
                  <a:srgbClr val="000000"/>
                </a:solidFill>
              </a:rPr>
              <a:t>2</a:t>
            </a:r>
            <a:r>
              <a:rPr lang="zh-CN" altLang="en-US" dirty="0" smtClean="0">
                <a:solidFill>
                  <a:srgbClr val="000000"/>
                </a:solidFill>
              </a:rPr>
              <a:t>参数 </a:t>
            </a:r>
            <a:r>
              <a:rPr lang="en-US" altLang="zh-CN" dirty="0" smtClean="0">
                <a:solidFill>
                  <a:srgbClr val="000000"/>
                </a:solidFill>
              </a:rPr>
              <a:t>15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331640" y="3976935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返回地址</a:t>
            </a:r>
            <a:endParaRPr lang="zh-CN" altLang="en-US" sz="1100" dirty="0">
              <a:solidFill>
                <a:srgbClr val="00000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331640" y="4633965"/>
            <a:ext cx="2088232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…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377909" y="1675655"/>
            <a:ext cx="1037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</a:t>
            </a:r>
            <a:r>
              <a:rPr lang="zh-CN" altLang="en-US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地址</a:t>
            </a:r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B1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331640" y="4315487"/>
            <a:ext cx="2088232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main() EBP</a:t>
            </a:r>
            <a:r>
              <a:rPr lang="zh-CN" altLang="en-US" dirty="0" smtClean="0">
                <a:solidFill>
                  <a:srgbClr val="000000"/>
                </a:solidFill>
              </a:rPr>
              <a:t>值</a:t>
            </a:r>
            <a:r>
              <a:rPr lang="en-US" altLang="zh-CN" dirty="0" smtClean="0">
                <a:solidFill>
                  <a:srgbClr val="000000"/>
                </a:solidFill>
              </a:rPr>
              <a:t>  B1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334436" y="4972519"/>
            <a:ext cx="2088232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swap</a:t>
            </a:r>
            <a:r>
              <a:rPr lang="zh-CN" altLang="en-US" dirty="0" smtClean="0">
                <a:solidFill>
                  <a:srgbClr val="000000"/>
                </a:solidFill>
              </a:rPr>
              <a:t>栈</a:t>
            </a:r>
            <a:r>
              <a:rPr lang="zh-CN" altLang="en-US" dirty="0">
                <a:solidFill>
                  <a:srgbClr val="000000"/>
                </a:solidFill>
              </a:rPr>
              <a:t>帧区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1334577" y="5312176"/>
            <a:ext cx="2088232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…</a:t>
            </a:r>
            <a:endParaRPr lang="zh-CN" altLang="en-US" dirty="0">
              <a:solidFill>
                <a:srgbClr val="000000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3429614" y="1673009"/>
            <a:ext cx="967892" cy="2642478"/>
            <a:chOff x="7894110" y="2190887"/>
            <a:chExt cx="967892" cy="2642478"/>
          </a:xfrm>
        </p:grpSpPr>
        <p:sp>
          <p:nvSpPr>
            <p:cNvPr id="55" name="右大括号 54"/>
            <p:cNvSpPr/>
            <p:nvPr/>
          </p:nvSpPr>
          <p:spPr>
            <a:xfrm>
              <a:off x="7894110" y="2190887"/>
              <a:ext cx="144016" cy="2642478"/>
            </a:xfrm>
            <a:prstGeom prst="rightBrace">
              <a:avLst/>
            </a:prstGeom>
            <a:ln>
              <a:solidFill>
                <a:srgbClr val="0D71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8064972" y="3218405"/>
              <a:ext cx="797030" cy="523220"/>
            </a:xfrm>
            <a:prstGeom prst="rect">
              <a:avLst/>
            </a:prstGeom>
            <a:solidFill>
              <a:srgbClr val="86BC64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Main</a:t>
              </a:r>
            </a:p>
            <a:p>
              <a:pPr algn="ctr"/>
              <a:r>
                <a:rPr lang="zh-CN" altLang="en-US" sz="14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栈帧区</a:t>
              </a:r>
              <a:endParaRPr lang="zh-CN" altLang="en-US" sz="14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439356" y="4315991"/>
            <a:ext cx="967593" cy="1334740"/>
            <a:chOff x="7903852" y="4833869"/>
            <a:chExt cx="967593" cy="1334740"/>
          </a:xfrm>
        </p:grpSpPr>
        <p:sp>
          <p:nvSpPr>
            <p:cNvPr id="57" name="右大括号 56"/>
            <p:cNvSpPr/>
            <p:nvPr/>
          </p:nvSpPr>
          <p:spPr>
            <a:xfrm>
              <a:off x="7903852" y="4833869"/>
              <a:ext cx="112080" cy="1334740"/>
            </a:xfrm>
            <a:prstGeom prst="rightBrac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8074415" y="5198009"/>
              <a:ext cx="797030" cy="58477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swap</a:t>
              </a:r>
            </a:p>
            <a:p>
              <a:pPr algn="ctr"/>
              <a:r>
                <a:rPr lang="zh-CN" altLang="en-US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栈帧区</a:t>
              </a:r>
              <a:endPara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807949" y="3324129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0" dirty="0">
                <a:solidFill>
                  <a:srgbClr val="000000"/>
                </a:solidFill>
                <a:ea typeface="Arial Unicode MS" panose="020B0604020202020204" pitchFamily="34" charset="-122"/>
                <a:cs typeface="Arial" panose="020B0604020202020204" pitchFamily="34" charset="0"/>
              </a:rPr>
              <a:t>+</a:t>
            </a:r>
            <a:r>
              <a:rPr lang="en-US" altLang="zh-CN" sz="1400" i="0" dirty="0" smtClean="0">
                <a:solidFill>
                  <a:srgbClr val="000000"/>
                </a:solidFill>
                <a:ea typeface="Arial Unicode MS" panose="020B0604020202020204" pitchFamily="34" charset="-122"/>
                <a:cs typeface="Arial" panose="020B0604020202020204" pitchFamily="34" charset="0"/>
              </a:rPr>
              <a:t>4</a:t>
            </a:r>
            <a:endParaRPr lang="zh-CN" altLang="en-US" sz="1400" i="0" dirty="0">
              <a:solidFill>
                <a:srgbClr val="000000"/>
              </a:solidFill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72183" y="2682853"/>
            <a:ext cx="575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i="0">
                <a:solidFill>
                  <a:srgbClr val="000000"/>
                </a:solidFill>
                <a:ea typeface="Arial Unicode MS" panose="020B0604020202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+18</a:t>
            </a:r>
            <a:endParaRPr lang="zh-CN" altLang="en-US" dirty="0"/>
          </a:p>
        </p:txBody>
      </p:sp>
      <p:sp>
        <p:nvSpPr>
          <p:cNvPr id="63" name="文本框 62"/>
          <p:cNvSpPr txBox="1"/>
          <p:nvPr/>
        </p:nvSpPr>
        <p:spPr>
          <a:xfrm>
            <a:off x="772183" y="2320535"/>
            <a:ext cx="575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i="0">
                <a:solidFill>
                  <a:srgbClr val="000000"/>
                </a:solidFill>
                <a:ea typeface="Arial Unicode MS" panose="020B0604020202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+1c</a:t>
            </a:r>
            <a:endParaRPr lang="zh-CN" altLang="en-US" dirty="0"/>
          </a:p>
        </p:txBody>
      </p:sp>
      <p:sp>
        <p:nvSpPr>
          <p:cNvPr id="66" name="文本框 65"/>
          <p:cNvSpPr txBox="1"/>
          <p:nvPr/>
        </p:nvSpPr>
        <p:spPr>
          <a:xfrm>
            <a:off x="1331640" y="1340768"/>
            <a:ext cx="2088232" cy="338554"/>
          </a:xfrm>
          <a:prstGeom prst="rect">
            <a:avLst/>
          </a:prstGeom>
          <a:solidFill>
            <a:srgbClr val="F8F6D9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508104" y="1693303"/>
            <a:ext cx="2088232" cy="43143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5508104" y="1684398"/>
            <a:ext cx="2088232" cy="2966793"/>
            <a:chOff x="6238954" y="2549067"/>
            <a:chExt cx="2088232" cy="2966793"/>
          </a:xfrm>
        </p:grpSpPr>
        <p:sp>
          <p:nvSpPr>
            <p:cNvPr id="69" name="文本框 68"/>
            <p:cNvSpPr txBox="1"/>
            <p:nvPr/>
          </p:nvSpPr>
          <p:spPr>
            <a:xfrm>
              <a:off x="6238954" y="2549067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238954" y="2873915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6238954" y="3529864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6238954" y="3198763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6238954" y="4194347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6238954" y="386324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r>
                <a:rPr lang="en-US" altLang="zh-CN" dirty="0" smtClean="0">
                  <a:solidFill>
                    <a:srgbClr val="000000"/>
                  </a:solidFill>
                </a:rPr>
                <a:t>……</a:t>
              </a:r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238954" y="452027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6238954" y="4858830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6238954" y="517730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78" name="文本框 77"/>
          <p:cNvSpPr txBox="1"/>
          <p:nvPr/>
        </p:nvSpPr>
        <p:spPr>
          <a:xfrm>
            <a:off x="4037524" y="1702100"/>
            <a:ext cx="991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EBP</a:t>
            </a:r>
            <a:endParaRPr lang="zh-CN" altLang="en-US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>
            <a:off x="4999176" y="1870523"/>
            <a:ext cx="50599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4377527" y="3650718"/>
            <a:ext cx="1125706" cy="369332"/>
            <a:chOff x="2366174" y="4527788"/>
            <a:chExt cx="1125706" cy="369332"/>
          </a:xfrm>
        </p:grpSpPr>
        <p:sp>
          <p:nvSpPr>
            <p:cNvPr id="81" name="文本框 80"/>
            <p:cNvSpPr txBox="1"/>
            <p:nvPr/>
          </p:nvSpPr>
          <p:spPr>
            <a:xfrm>
              <a:off x="2366174" y="4527788"/>
              <a:ext cx="621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ESP</a:t>
              </a:r>
              <a:endParaRPr lang="zh-CN" altLang="en-US" dirty="0">
                <a:solidFill>
                  <a:srgbClr val="000000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82" name="直接箭头连接符 81"/>
            <p:cNvCxnSpPr/>
            <p:nvPr/>
          </p:nvCxnSpPr>
          <p:spPr>
            <a:xfrm>
              <a:off x="2987824" y="4712454"/>
              <a:ext cx="5040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82"/>
          <p:cNvSpPr txBox="1"/>
          <p:nvPr/>
        </p:nvSpPr>
        <p:spPr>
          <a:xfrm>
            <a:off x="7567715" y="5720838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低地址</a:t>
            </a:r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5508104" y="1684400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caller() EBP</a:t>
            </a:r>
            <a:r>
              <a:rPr lang="zh-CN" altLang="en-US" dirty="0" smtClean="0">
                <a:solidFill>
                  <a:srgbClr val="000000"/>
                </a:solidFill>
              </a:rPr>
              <a:t>值</a:t>
            </a:r>
            <a:r>
              <a:rPr lang="en-US" altLang="zh-CN" dirty="0" smtClean="0">
                <a:solidFill>
                  <a:srgbClr val="000000"/>
                </a:solidFill>
              </a:rPr>
              <a:t>  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5508104" y="2022954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……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5508104" y="2328803"/>
            <a:ext cx="2088232" cy="33855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a=22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5508104" y="2666811"/>
            <a:ext cx="2088232" cy="33855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b=15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5508104" y="3662395"/>
            <a:ext cx="2088232" cy="33855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第</a:t>
            </a:r>
            <a:r>
              <a:rPr lang="en-US" altLang="zh-CN" dirty="0" smtClean="0">
                <a:solidFill>
                  <a:srgbClr val="000000"/>
                </a:solidFill>
              </a:rPr>
              <a:t>1</a:t>
            </a:r>
            <a:r>
              <a:rPr lang="zh-CN" altLang="en-US" dirty="0" smtClean="0">
                <a:solidFill>
                  <a:srgbClr val="000000"/>
                </a:solidFill>
              </a:rPr>
              <a:t>参数 </a:t>
            </a:r>
            <a:r>
              <a:rPr lang="en-US" altLang="zh-CN" dirty="0" smtClean="0">
                <a:solidFill>
                  <a:srgbClr val="000000"/>
                </a:solidFill>
              </a:rPr>
              <a:t>&amp;a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5508104" y="3331294"/>
            <a:ext cx="2088232" cy="33855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第</a:t>
            </a:r>
            <a:r>
              <a:rPr lang="en-US" altLang="zh-CN" dirty="0" smtClean="0">
                <a:solidFill>
                  <a:srgbClr val="000000"/>
                </a:solidFill>
              </a:rPr>
              <a:t>2</a:t>
            </a:r>
            <a:r>
              <a:rPr lang="zh-CN" altLang="en-US" dirty="0" smtClean="0">
                <a:solidFill>
                  <a:srgbClr val="000000"/>
                </a:solidFill>
              </a:rPr>
              <a:t>参数 </a:t>
            </a:r>
            <a:r>
              <a:rPr lang="en-US" altLang="zh-CN" dirty="0" smtClean="0">
                <a:solidFill>
                  <a:srgbClr val="000000"/>
                </a:solidFill>
              </a:rPr>
              <a:t>&amp;b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5508104" y="3988324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返回地址</a:t>
            </a:r>
            <a:endParaRPr lang="zh-CN" altLang="en-US" sz="1100" dirty="0">
              <a:solidFill>
                <a:srgbClr val="000000"/>
              </a:solidFill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5508104" y="4645354"/>
            <a:ext cx="2088232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…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7554373" y="1687044"/>
            <a:ext cx="1037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</a:t>
            </a:r>
            <a:r>
              <a:rPr lang="zh-CN" altLang="en-US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地址</a:t>
            </a:r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B1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5508104" y="4326876"/>
            <a:ext cx="2088232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main() EBP</a:t>
            </a:r>
            <a:r>
              <a:rPr lang="zh-CN" altLang="en-US" dirty="0" smtClean="0">
                <a:solidFill>
                  <a:srgbClr val="000000"/>
                </a:solidFill>
              </a:rPr>
              <a:t>值</a:t>
            </a:r>
            <a:r>
              <a:rPr lang="en-US" altLang="zh-CN" dirty="0" smtClean="0">
                <a:solidFill>
                  <a:srgbClr val="000000"/>
                </a:solidFill>
              </a:rPr>
              <a:t>  B1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5510900" y="4983908"/>
            <a:ext cx="2088232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swap</a:t>
            </a:r>
            <a:r>
              <a:rPr lang="zh-CN" altLang="en-US" dirty="0" smtClean="0">
                <a:solidFill>
                  <a:srgbClr val="000000"/>
                </a:solidFill>
              </a:rPr>
              <a:t>栈</a:t>
            </a:r>
            <a:r>
              <a:rPr lang="zh-CN" altLang="en-US" dirty="0">
                <a:solidFill>
                  <a:srgbClr val="000000"/>
                </a:solidFill>
              </a:rPr>
              <a:t>帧区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5511041" y="5323565"/>
            <a:ext cx="2088232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…</a:t>
            </a:r>
            <a:endParaRPr lang="zh-CN" altLang="en-US" dirty="0">
              <a:solidFill>
                <a:srgbClr val="000000"/>
              </a:solidFill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7606078" y="1684398"/>
            <a:ext cx="967892" cy="2642478"/>
            <a:chOff x="7894110" y="2190887"/>
            <a:chExt cx="967892" cy="2642478"/>
          </a:xfrm>
        </p:grpSpPr>
        <p:sp>
          <p:nvSpPr>
            <p:cNvPr id="97" name="右大括号 96"/>
            <p:cNvSpPr/>
            <p:nvPr/>
          </p:nvSpPr>
          <p:spPr>
            <a:xfrm>
              <a:off x="7894110" y="2190887"/>
              <a:ext cx="144016" cy="2642478"/>
            </a:xfrm>
            <a:prstGeom prst="rightBrace">
              <a:avLst/>
            </a:prstGeom>
            <a:ln>
              <a:solidFill>
                <a:srgbClr val="0D71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8064972" y="3218405"/>
              <a:ext cx="797030" cy="523220"/>
            </a:xfrm>
            <a:prstGeom prst="rect">
              <a:avLst/>
            </a:prstGeom>
            <a:solidFill>
              <a:srgbClr val="86BC64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Main</a:t>
              </a:r>
            </a:p>
            <a:p>
              <a:pPr algn="ctr"/>
              <a:r>
                <a:rPr lang="zh-CN" altLang="en-US" sz="14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栈帧区</a:t>
              </a:r>
              <a:endParaRPr lang="zh-CN" altLang="en-US" sz="14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7615820" y="4327380"/>
            <a:ext cx="967593" cy="1334740"/>
            <a:chOff x="7903852" y="4833869"/>
            <a:chExt cx="967593" cy="1334740"/>
          </a:xfrm>
        </p:grpSpPr>
        <p:sp>
          <p:nvSpPr>
            <p:cNvPr id="100" name="右大括号 99"/>
            <p:cNvSpPr/>
            <p:nvPr/>
          </p:nvSpPr>
          <p:spPr>
            <a:xfrm>
              <a:off x="7903852" y="4833869"/>
              <a:ext cx="112080" cy="1334740"/>
            </a:xfrm>
            <a:prstGeom prst="rightBrac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8074415" y="5198009"/>
              <a:ext cx="797030" cy="58477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swap</a:t>
              </a:r>
            </a:p>
            <a:p>
              <a:pPr algn="ctr"/>
              <a:r>
                <a:rPr lang="zh-CN" altLang="en-US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栈帧区</a:t>
              </a:r>
              <a:endPara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4984413" y="333551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0" dirty="0">
                <a:solidFill>
                  <a:srgbClr val="000000"/>
                </a:solidFill>
                <a:ea typeface="Arial Unicode MS" panose="020B0604020202020204" pitchFamily="34" charset="-122"/>
                <a:cs typeface="Arial" panose="020B0604020202020204" pitchFamily="34" charset="0"/>
              </a:rPr>
              <a:t>+</a:t>
            </a:r>
            <a:r>
              <a:rPr lang="en-US" altLang="zh-CN" sz="1400" i="0" dirty="0" smtClean="0">
                <a:solidFill>
                  <a:srgbClr val="000000"/>
                </a:solidFill>
                <a:ea typeface="Arial Unicode MS" panose="020B0604020202020204" pitchFamily="34" charset="-122"/>
                <a:cs typeface="Arial" panose="020B0604020202020204" pitchFamily="34" charset="0"/>
              </a:rPr>
              <a:t>4</a:t>
            </a:r>
            <a:endParaRPr lang="zh-CN" altLang="en-US" sz="1400" i="0" dirty="0">
              <a:solidFill>
                <a:srgbClr val="000000"/>
              </a:solidFill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4948647" y="2694242"/>
            <a:ext cx="575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i="0">
                <a:solidFill>
                  <a:srgbClr val="000000"/>
                </a:solidFill>
                <a:ea typeface="Arial Unicode MS" panose="020B0604020202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+18</a:t>
            </a:r>
            <a:endParaRPr lang="zh-CN" altLang="en-US" dirty="0"/>
          </a:p>
        </p:txBody>
      </p:sp>
      <p:sp>
        <p:nvSpPr>
          <p:cNvPr id="104" name="文本框 103"/>
          <p:cNvSpPr txBox="1"/>
          <p:nvPr/>
        </p:nvSpPr>
        <p:spPr>
          <a:xfrm>
            <a:off x="4948647" y="2331924"/>
            <a:ext cx="575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i="0">
                <a:solidFill>
                  <a:srgbClr val="000000"/>
                </a:solidFill>
                <a:ea typeface="Arial Unicode MS" panose="020B0604020202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+1c</a:t>
            </a:r>
            <a:endParaRPr lang="zh-CN" altLang="en-US" dirty="0"/>
          </a:p>
        </p:txBody>
      </p:sp>
      <p:sp>
        <p:nvSpPr>
          <p:cNvPr id="105" name="文本框 104"/>
          <p:cNvSpPr txBox="1"/>
          <p:nvPr/>
        </p:nvSpPr>
        <p:spPr>
          <a:xfrm>
            <a:off x="5508104" y="1352157"/>
            <a:ext cx="2088232" cy="338554"/>
          </a:xfrm>
          <a:prstGeom prst="rect">
            <a:avLst/>
          </a:prstGeom>
          <a:solidFill>
            <a:srgbClr val="F8F6D9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1937174" y="974916"/>
            <a:ext cx="877163" cy="412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0" hangingPunct="0">
              <a:lnSpc>
                <a:spcPts val="2500"/>
              </a:lnSpc>
            </a:pPr>
            <a:r>
              <a:rPr lang="zh-CN" altLang="en-US" b="1" i="0" dirty="0">
                <a:solidFill>
                  <a:srgbClr val="000000"/>
                </a:solidFill>
                <a:latin typeface="+mj-ea"/>
                <a:ea typeface="+mj-ea"/>
                <a:cs typeface="Courier New" panose="02070309020205020404" pitchFamily="49" charset="0"/>
              </a:rPr>
              <a:t>程序一</a:t>
            </a:r>
          </a:p>
        </p:txBody>
      </p:sp>
      <p:sp>
        <p:nvSpPr>
          <p:cNvPr id="107" name="矩形 106"/>
          <p:cNvSpPr/>
          <p:nvPr/>
        </p:nvSpPr>
        <p:spPr>
          <a:xfrm>
            <a:off x="6322417" y="982506"/>
            <a:ext cx="877163" cy="412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0" hangingPunct="0">
              <a:lnSpc>
                <a:spcPts val="2500"/>
              </a:lnSpc>
            </a:pPr>
            <a:r>
              <a:rPr lang="zh-CN" altLang="en-US" b="1" i="0" dirty="0" smtClean="0">
                <a:solidFill>
                  <a:srgbClr val="000000"/>
                </a:solidFill>
                <a:latin typeface="+mj-ea"/>
                <a:ea typeface="+mj-ea"/>
                <a:cs typeface="Courier New" panose="02070309020205020404" pitchFamily="49" charset="0"/>
              </a:rPr>
              <a:t>程序二</a:t>
            </a:r>
            <a:endParaRPr lang="zh-CN" altLang="en-US" b="1" i="0" dirty="0">
              <a:solidFill>
                <a:srgbClr val="000000"/>
              </a:solidFill>
              <a:latin typeface="+mj-ea"/>
              <a:ea typeface="+mj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45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24744"/>
            <a:ext cx="4004365" cy="3229327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79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558" y="1124744"/>
            <a:ext cx="3744416" cy="381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fld id="{C2B7816B-CB75-4AB6-A52A-6CC032BF448D}" type="slidenum">
              <a:rPr lang="zh-CN" altLang="en-US" sz="1400" b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</a:t>
            </a:fld>
            <a:endParaRPr lang="en-US" altLang="zh-CN" sz="14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IA-32</a:t>
            </a:r>
          </a:p>
        </p:txBody>
      </p:sp>
      <p:pic>
        <p:nvPicPr>
          <p:cNvPr id="5120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229600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TextBox 4"/>
          <p:cNvSpPr txBox="1">
            <a:spLocks noChangeArrowheads="1"/>
          </p:cNvSpPr>
          <p:nvPr/>
        </p:nvSpPr>
        <p:spPr bwMode="auto">
          <a:xfrm>
            <a:off x="3124200" y="381000"/>
            <a:ext cx="16240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2800" i="0" smtClean="0">
                <a:solidFill>
                  <a:srgbClr val="000000"/>
                </a:solidFill>
              </a:rPr>
              <a:t>Register</a:t>
            </a:r>
            <a:endParaRPr lang="zh-CN" altLang="en-US" sz="2800" i="0" smtClean="0">
              <a:solidFill>
                <a:srgbClr val="000000"/>
              </a:solidFill>
            </a:endParaRPr>
          </a:p>
        </p:txBody>
      </p:sp>
      <p:sp>
        <p:nvSpPr>
          <p:cNvPr id="51206" name="任意多边形 6"/>
          <p:cNvSpPr>
            <a:spLocks/>
          </p:cNvSpPr>
          <p:nvPr/>
        </p:nvSpPr>
        <p:spPr bwMode="auto">
          <a:xfrm>
            <a:off x="2209800" y="673100"/>
            <a:ext cx="2921000" cy="774700"/>
          </a:xfrm>
          <a:custGeom>
            <a:avLst/>
            <a:gdLst>
              <a:gd name="T0" fmla="*/ 2565400 w 2921000"/>
              <a:gd name="T1" fmla="*/ 0 h 939800"/>
              <a:gd name="T2" fmla="*/ 2743200 w 2921000"/>
              <a:gd name="T3" fmla="*/ 43505 h 939800"/>
              <a:gd name="T4" fmla="*/ 2870200 w 2921000"/>
              <a:gd name="T5" fmla="*/ 91844 h 939800"/>
              <a:gd name="T6" fmla="*/ 2921000 w 2921000"/>
              <a:gd name="T7" fmla="*/ 120847 h 939800"/>
              <a:gd name="T8" fmla="*/ 2908300 w 2921000"/>
              <a:gd name="T9" fmla="*/ 140182 h 939800"/>
              <a:gd name="T10" fmla="*/ 2717800 w 2921000"/>
              <a:gd name="T11" fmla="*/ 188521 h 939800"/>
              <a:gd name="T12" fmla="*/ 2247900 w 2921000"/>
              <a:gd name="T13" fmla="*/ 241693 h 939800"/>
              <a:gd name="T14" fmla="*/ 2057400 w 2921000"/>
              <a:gd name="T15" fmla="*/ 251361 h 939800"/>
              <a:gd name="T16" fmla="*/ 1790700 w 2921000"/>
              <a:gd name="T17" fmla="*/ 232026 h 939800"/>
              <a:gd name="T18" fmla="*/ 1625600 w 2921000"/>
              <a:gd name="T19" fmla="*/ 203022 h 939800"/>
              <a:gd name="T20" fmla="*/ 1574800 w 2921000"/>
              <a:gd name="T21" fmla="*/ 198188 h 939800"/>
              <a:gd name="T22" fmla="*/ 1536700 w 2921000"/>
              <a:gd name="T23" fmla="*/ 188521 h 939800"/>
              <a:gd name="T24" fmla="*/ 1498600 w 2921000"/>
              <a:gd name="T25" fmla="*/ 193354 h 939800"/>
              <a:gd name="T26" fmla="*/ 1231900 w 2921000"/>
              <a:gd name="T27" fmla="*/ 188521 h 939800"/>
              <a:gd name="T28" fmla="*/ 952500 w 2921000"/>
              <a:gd name="T29" fmla="*/ 188521 h 939800"/>
              <a:gd name="T30" fmla="*/ 558800 w 2921000"/>
              <a:gd name="T31" fmla="*/ 193354 h 939800"/>
              <a:gd name="T32" fmla="*/ 482600 w 2921000"/>
              <a:gd name="T33" fmla="*/ 212691 h 939800"/>
              <a:gd name="T34" fmla="*/ 444500 w 2921000"/>
              <a:gd name="T35" fmla="*/ 222357 h 939800"/>
              <a:gd name="T36" fmla="*/ 317500 w 2921000"/>
              <a:gd name="T37" fmla="*/ 236859 h 939800"/>
              <a:gd name="T38" fmla="*/ 177800 w 2921000"/>
              <a:gd name="T39" fmla="*/ 270697 h 939800"/>
              <a:gd name="T40" fmla="*/ 139700 w 2921000"/>
              <a:gd name="T41" fmla="*/ 280364 h 939800"/>
              <a:gd name="T42" fmla="*/ 101600 w 2921000"/>
              <a:gd name="T43" fmla="*/ 299700 h 939800"/>
              <a:gd name="T44" fmla="*/ 63500 w 2921000"/>
              <a:gd name="T45" fmla="*/ 314201 h 939800"/>
              <a:gd name="T46" fmla="*/ 12700 w 2921000"/>
              <a:gd name="T47" fmla="*/ 343204 h 939800"/>
              <a:gd name="T48" fmla="*/ 0 w 2921000"/>
              <a:gd name="T49" fmla="*/ 357706 h 93980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2921000"/>
              <a:gd name="T76" fmla="*/ 0 h 939800"/>
              <a:gd name="T77" fmla="*/ 2921000 w 2921000"/>
              <a:gd name="T78" fmla="*/ 939800 h 939800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2921000" h="939800">
                <a:moveTo>
                  <a:pt x="2565400" y="0"/>
                </a:moveTo>
                <a:cubicBezTo>
                  <a:pt x="2649680" y="42140"/>
                  <a:pt x="2663281" y="43261"/>
                  <a:pt x="2743200" y="114300"/>
                </a:cubicBezTo>
                <a:cubicBezTo>
                  <a:pt x="2787946" y="154074"/>
                  <a:pt x="2836991" y="191487"/>
                  <a:pt x="2870200" y="241300"/>
                </a:cubicBezTo>
                <a:lnTo>
                  <a:pt x="2921000" y="317500"/>
                </a:lnTo>
                <a:cubicBezTo>
                  <a:pt x="2916767" y="334433"/>
                  <a:pt x="2919976" y="355326"/>
                  <a:pt x="2908300" y="368300"/>
                </a:cubicBezTo>
                <a:cubicBezTo>
                  <a:pt x="2876321" y="403832"/>
                  <a:pt x="2765312" y="472794"/>
                  <a:pt x="2717800" y="495300"/>
                </a:cubicBezTo>
                <a:cubicBezTo>
                  <a:pt x="2566089" y="567163"/>
                  <a:pt x="2418859" y="612205"/>
                  <a:pt x="2247900" y="635000"/>
                </a:cubicBezTo>
                <a:lnTo>
                  <a:pt x="2057400" y="660400"/>
                </a:lnTo>
                <a:cubicBezTo>
                  <a:pt x="1968500" y="643467"/>
                  <a:pt x="1878672" y="630835"/>
                  <a:pt x="1790700" y="609600"/>
                </a:cubicBezTo>
                <a:cubicBezTo>
                  <a:pt x="1641961" y="573697"/>
                  <a:pt x="1736512" y="582694"/>
                  <a:pt x="1625600" y="533400"/>
                </a:cubicBezTo>
                <a:cubicBezTo>
                  <a:pt x="1609650" y="526311"/>
                  <a:pt x="1591733" y="524933"/>
                  <a:pt x="1574800" y="520700"/>
                </a:cubicBezTo>
                <a:cubicBezTo>
                  <a:pt x="1562100" y="512233"/>
                  <a:pt x="1551756" y="497809"/>
                  <a:pt x="1536700" y="495300"/>
                </a:cubicBezTo>
                <a:cubicBezTo>
                  <a:pt x="1523495" y="493099"/>
                  <a:pt x="1511987" y="508000"/>
                  <a:pt x="1498600" y="508000"/>
                </a:cubicBezTo>
                <a:cubicBezTo>
                  <a:pt x="1409599" y="508000"/>
                  <a:pt x="1320800" y="499533"/>
                  <a:pt x="1231900" y="495300"/>
                </a:cubicBezTo>
                <a:cubicBezTo>
                  <a:pt x="1104209" y="463377"/>
                  <a:pt x="1210997" y="484749"/>
                  <a:pt x="952500" y="495300"/>
                </a:cubicBezTo>
                <a:lnTo>
                  <a:pt x="558800" y="508000"/>
                </a:lnTo>
                <a:lnTo>
                  <a:pt x="482600" y="558800"/>
                </a:lnTo>
                <a:cubicBezTo>
                  <a:pt x="469900" y="567267"/>
                  <a:pt x="458980" y="579373"/>
                  <a:pt x="444500" y="584200"/>
                </a:cubicBezTo>
                <a:cubicBezTo>
                  <a:pt x="351741" y="615120"/>
                  <a:pt x="394275" y="603106"/>
                  <a:pt x="317500" y="622300"/>
                </a:cubicBezTo>
                <a:cubicBezTo>
                  <a:pt x="227823" y="676106"/>
                  <a:pt x="274539" y="646708"/>
                  <a:pt x="177800" y="711200"/>
                </a:cubicBezTo>
                <a:cubicBezTo>
                  <a:pt x="165100" y="719667"/>
                  <a:pt x="148858" y="724389"/>
                  <a:pt x="139700" y="736600"/>
                </a:cubicBezTo>
                <a:cubicBezTo>
                  <a:pt x="127000" y="753533"/>
                  <a:pt x="115375" y="771329"/>
                  <a:pt x="101600" y="787400"/>
                </a:cubicBezTo>
                <a:cubicBezTo>
                  <a:pt x="89911" y="801037"/>
                  <a:pt x="74527" y="811323"/>
                  <a:pt x="63500" y="825500"/>
                </a:cubicBezTo>
                <a:cubicBezTo>
                  <a:pt x="44758" y="849597"/>
                  <a:pt x="22353" y="872740"/>
                  <a:pt x="12700" y="901700"/>
                </a:cubicBezTo>
                <a:lnTo>
                  <a:pt x="0" y="939800"/>
                </a:lnTo>
              </a:path>
            </a:pathLst>
          </a:cu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</p:spPr>
        <p:txBody>
          <a:bodyPr wrap="none"/>
          <a:lstStyle/>
          <a:p>
            <a:pPr algn="ctr" eaLnBrk="0" hangingPunct="0"/>
            <a:endParaRPr lang="zh-CN" altLang="en-US" sz="2000" b="1" i="0" smtClean="0">
              <a:solidFill>
                <a:srgbClr val="000000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51207" name="TextBox 7"/>
          <p:cNvSpPr txBox="1">
            <a:spLocks noChangeArrowheads="1"/>
          </p:cNvSpPr>
          <p:nvPr/>
        </p:nvSpPr>
        <p:spPr bwMode="auto">
          <a:xfrm>
            <a:off x="6265863" y="381000"/>
            <a:ext cx="15414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2800" i="0" smtClean="0">
                <a:solidFill>
                  <a:srgbClr val="000000"/>
                </a:solidFill>
              </a:rPr>
              <a:t>Memory</a:t>
            </a:r>
            <a:endParaRPr lang="zh-CN" altLang="en-US" sz="2800" i="0" smtClean="0">
              <a:solidFill>
                <a:srgbClr val="000000"/>
              </a:solidFill>
            </a:endParaRPr>
          </a:p>
        </p:txBody>
      </p:sp>
      <p:cxnSp>
        <p:nvCxnSpPr>
          <p:cNvPr id="51208" name="直接箭头连接符 9"/>
          <p:cNvCxnSpPr>
            <a:cxnSpLocks noChangeShapeType="1"/>
            <a:stCxn id="51207" idx="2"/>
          </p:cNvCxnSpPr>
          <p:nvPr/>
        </p:nvCxnSpPr>
        <p:spPr bwMode="auto">
          <a:xfrm>
            <a:off x="7035800" y="904875"/>
            <a:ext cx="50800" cy="19907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09" name="TextBox 10"/>
          <p:cNvSpPr txBox="1">
            <a:spLocks noChangeArrowheads="1"/>
          </p:cNvSpPr>
          <p:nvPr/>
        </p:nvSpPr>
        <p:spPr bwMode="auto">
          <a:xfrm>
            <a:off x="2770188" y="6096000"/>
            <a:ext cx="9128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en-US" altLang="zh-CN" sz="2800" i="0" smtClean="0">
                <a:solidFill>
                  <a:srgbClr val="000000"/>
                </a:solidFill>
              </a:rPr>
              <a:t>Disk</a:t>
            </a:r>
            <a:endParaRPr lang="zh-CN" altLang="en-US" sz="2800" i="0" smtClean="0">
              <a:solidFill>
                <a:srgbClr val="000000"/>
              </a:solidFill>
            </a:endParaRPr>
          </a:p>
        </p:txBody>
      </p:sp>
      <p:cxnSp>
        <p:nvCxnSpPr>
          <p:cNvPr id="51210" name="直接箭头连接符 12"/>
          <p:cNvCxnSpPr>
            <a:cxnSpLocks noChangeShapeType="1"/>
          </p:cNvCxnSpPr>
          <p:nvPr/>
        </p:nvCxnSpPr>
        <p:spPr bwMode="auto">
          <a:xfrm flipV="1">
            <a:off x="3733800" y="6096000"/>
            <a:ext cx="1600200" cy="228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1698712" y="4352746"/>
            <a:ext cx="5746576" cy="1200329"/>
          </a:xfrm>
          <a:prstGeom prst="rect">
            <a:avLst/>
          </a:prstGeom>
          <a:solidFill>
            <a:srgbClr val="86BC64">
              <a:alpha val="74000"/>
            </a:srgbClr>
          </a:solidFill>
        </p:spPr>
        <p:txBody>
          <a:bodyPr wrap="square">
            <a:spAutoFit/>
          </a:bodyPr>
          <a:lstStyle/>
          <a:p>
            <a:pPr marL="0" lvl="1" algn="ctr" eaLnBrk="0" hangingPunct="0">
              <a:defRPr/>
            </a:pPr>
            <a:r>
              <a:rPr lang="zh-CN" altLang="en-US" sz="3600" b="1" i="0" dirty="0" smtClean="0">
                <a:solidFill>
                  <a:srgbClr val="0000FF"/>
                </a:solidFill>
                <a:latin typeface="方正黄草简体" panose="03000509000000000000" pitchFamily="65" charset="-122"/>
                <a:ea typeface="方正黄草简体" panose="03000509000000000000" pitchFamily="65" charset="-122"/>
              </a:rPr>
              <a:t>寄存器是最快的存储单元</a:t>
            </a:r>
            <a:endParaRPr lang="en-US" altLang="zh-CN" sz="3600" b="1" i="0" dirty="0" smtClean="0">
              <a:solidFill>
                <a:srgbClr val="0000FF"/>
              </a:solidFill>
              <a:latin typeface="方正黄草简体" panose="03000509000000000000" pitchFamily="65" charset="-122"/>
              <a:ea typeface="方正黄草简体" panose="03000509000000000000" pitchFamily="65" charset="-122"/>
            </a:endParaRPr>
          </a:p>
          <a:p>
            <a:pPr marL="0" lvl="1" algn="ctr" eaLnBrk="0" hangingPunct="0">
              <a:defRPr/>
            </a:pPr>
            <a:r>
              <a:rPr lang="zh-CN" altLang="en-US" sz="3600" b="1" i="0" dirty="0" smtClean="0">
                <a:solidFill>
                  <a:srgbClr val="0000FF"/>
                </a:solidFill>
                <a:latin typeface="方正黄草简体" panose="03000509000000000000" pitchFamily="65" charset="-122"/>
                <a:ea typeface="方正黄草简体" panose="03000509000000000000" pitchFamily="65" charset="-122"/>
              </a:rPr>
              <a:t>应尽量避免对内存的操作</a:t>
            </a:r>
            <a:endParaRPr lang="en-US" altLang="zh-CN" sz="3600" b="1" i="0" dirty="0">
              <a:solidFill>
                <a:srgbClr val="0000FF"/>
              </a:solidFill>
              <a:latin typeface="方正黄草简体" panose="03000509000000000000" pitchFamily="65" charset="-122"/>
              <a:ea typeface="方正黄草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822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过程调用总结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18488" cy="5472608"/>
          </a:xfrm>
        </p:spPr>
        <p:txBody>
          <a:bodyPr/>
          <a:lstStyle/>
          <a:p>
            <a:r>
              <a:rPr lang="zh-CN" altLang="en-US" sz="2000" dirty="0" smtClean="0"/>
              <a:t>栈帧结构</a:t>
            </a:r>
            <a:r>
              <a:rPr lang="en-US" altLang="zh-CN" sz="2000" dirty="0" smtClean="0"/>
              <a:t>---</a:t>
            </a:r>
            <a:r>
              <a:rPr lang="zh-CN" altLang="en-US" sz="2000" dirty="0" smtClean="0"/>
              <a:t>编译器实现过程调用使用的内存数据结构</a:t>
            </a:r>
            <a:endParaRPr lang="en-US" altLang="zh-CN" sz="2000" dirty="0" smtClean="0"/>
          </a:p>
          <a:p>
            <a:pPr lvl="1"/>
            <a:r>
              <a:rPr lang="zh-CN" altLang="en-US" sz="1800" dirty="0" smtClean="0"/>
              <a:t>每个函数均对应一个栈帧（</a:t>
            </a:r>
            <a:r>
              <a:rPr lang="en-US" altLang="zh-CN" sz="1800" dirty="0" err="1" smtClean="0"/>
              <a:t>ebp~esp</a:t>
            </a:r>
            <a:r>
              <a:rPr lang="zh-CN" altLang="en-US" sz="1800" dirty="0" smtClean="0"/>
              <a:t>之间的区间，</a:t>
            </a:r>
            <a:r>
              <a:rPr lang="en-US" altLang="zh-CN" sz="1800" dirty="0" err="1" smtClean="0"/>
              <a:t>esp</a:t>
            </a:r>
            <a:r>
              <a:rPr lang="zh-CN" altLang="en-US" sz="1800" dirty="0" smtClean="0"/>
              <a:t>可变化）</a:t>
            </a:r>
            <a:endParaRPr lang="en-US" altLang="zh-CN" sz="1800" dirty="0" smtClean="0"/>
          </a:p>
          <a:p>
            <a:pPr lvl="2"/>
            <a:r>
              <a:rPr lang="zh-CN" altLang="en-US" sz="1800" dirty="0" smtClean="0"/>
              <a:t>栈帧用于存储（</a:t>
            </a:r>
            <a:r>
              <a:rPr lang="zh-CN" altLang="en-US" sz="1800" dirty="0"/>
              <a:t>返回</a:t>
            </a:r>
            <a:r>
              <a:rPr lang="zh-CN" altLang="en-US" sz="1800" dirty="0" smtClean="0"/>
              <a:t>地址，调用者</a:t>
            </a:r>
            <a:r>
              <a:rPr lang="en-US" altLang="zh-CN" sz="1800" dirty="0" err="1" smtClean="0"/>
              <a:t>ebp</a:t>
            </a:r>
            <a:r>
              <a:rPr lang="zh-CN" altLang="en-US" sz="1800" dirty="0" smtClean="0"/>
              <a:t>，寄存器，函数参数）</a:t>
            </a:r>
            <a:endParaRPr lang="en-US" altLang="zh-CN" sz="1800" dirty="0" smtClean="0"/>
          </a:p>
          <a:p>
            <a:pPr lvl="2"/>
            <a:r>
              <a:rPr lang="zh-CN" altLang="en-US" sz="1800" dirty="0"/>
              <a:t>栈帧空间</a:t>
            </a:r>
            <a:r>
              <a:rPr lang="en-US" altLang="zh-CN" sz="1800" dirty="0"/>
              <a:t>16</a:t>
            </a:r>
            <a:r>
              <a:rPr lang="zh-CN" altLang="en-US" sz="1800" dirty="0"/>
              <a:t>字节对齐</a:t>
            </a:r>
            <a:r>
              <a:rPr lang="zh-CN" altLang="en-US" sz="1800" dirty="0" smtClean="0"/>
              <a:t>，栈空间资源有限</a:t>
            </a:r>
            <a:endParaRPr lang="en-US" altLang="zh-CN" sz="1800" dirty="0" smtClean="0"/>
          </a:p>
          <a:p>
            <a:pPr lvl="3"/>
            <a:r>
              <a:rPr lang="zh-CN" altLang="en-US" sz="1400" dirty="0" smtClean="0"/>
              <a:t>线程栈</a:t>
            </a:r>
            <a:r>
              <a:rPr lang="zh-CN" altLang="en-US" sz="1400" dirty="0"/>
              <a:t>大小：</a:t>
            </a:r>
            <a:r>
              <a:rPr lang="en-US" altLang="zh-CN" sz="1400" dirty="0" err="1"/>
              <a:t>ulimit</a:t>
            </a:r>
            <a:r>
              <a:rPr lang="en-US" altLang="zh-CN" sz="1400" dirty="0"/>
              <a:t> -s unlimited</a:t>
            </a:r>
          </a:p>
          <a:p>
            <a:pPr lvl="1"/>
            <a:r>
              <a:rPr lang="zh-CN" altLang="en-US" sz="1800" dirty="0" smtClean="0"/>
              <a:t>栈</a:t>
            </a:r>
            <a:r>
              <a:rPr lang="zh-CN" altLang="en-US" sz="1800" dirty="0"/>
              <a:t>帧切换</a:t>
            </a:r>
            <a:endParaRPr lang="en-US" altLang="zh-CN" sz="1800" dirty="0"/>
          </a:p>
          <a:p>
            <a:pPr lvl="2"/>
            <a:r>
              <a:rPr lang="zh-CN" altLang="en-US" sz="1800" dirty="0"/>
              <a:t>被调用函数将调用者</a:t>
            </a:r>
            <a:r>
              <a:rPr lang="en-US" altLang="zh-CN" sz="1800" dirty="0" err="1"/>
              <a:t>ebp</a:t>
            </a:r>
            <a:r>
              <a:rPr lang="zh-CN" altLang="en-US" sz="1800" dirty="0"/>
              <a:t>压栈</a:t>
            </a:r>
            <a:r>
              <a:rPr lang="zh-CN" altLang="en-US" sz="1800" dirty="0" smtClean="0"/>
              <a:t>保存  </a:t>
            </a:r>
            <a:r>
              <a:rPr lang="en-US" altLang="zh-CN" sz="1800" dirty="0" smtClean="0"/>
              <a:t>push </a:t>
            </a:r>
            <a:r>
              <a:rPr lang="en-US" altLang="zh-CN" sz="1800" dirty="0" err="1" smtClean="0"/>
              <a:t>ebp</a:t>
            </a:r>
            <a:endParaRPr lang="en-US" altLang="zh-CN" sz="1800" dirty="0" smtClean="0"/>
          </a:p>
          <a:p>
            <a:pPr lvl="2"/>
            <a:r>
              <a:rPr lang="zh-CN" altLang="en-US" sz="1800" dirty="0" smtClean="0"/>
              <a:t>执行</a:t>
            </a:r>
            <a:r>
              <a:rPr lang="en-US" altLang="zh-CN" sz="1800" dirty="0" smtClean="0"/>
              <a:t>leave</a:t>
            </a:r>
            <a:r>
              <a:rPr lang="zh-CN" altLang="en-US" sz="1800" dirty="0" smtClean="0"/>
              <a:t>指令恢复</a:t>
            </a:r>
            <a:r>
              <a:rPr lang="zh-CN" altLang="en-US" sz="1800" dirty="0"/>
              <a:t>调用者栈</a:t>
            </a:r>
            <a:r>
              <a:rPr lang="zh-CN" altLang="en-US" sz="1800" dirty="0" smtClean="0"/>
              <a:t>帧</a:t>
            </a:r>
            <a:endParaRPr lang="en-US" altLang="zh-CN" sz="1800" dirty="0"/>
          </a:p>
          <a:p>
            <a:pPr lvl="1"/>
            <a:r>
              <a:rPr lang="zh-CN" altLang="en-US" sz="1800" dirty="0" smtClean="0"/>
              <a:t>参数</a:t>
            </a:r>
            <a:r>
              <a:rPr lang="zh-CN" altLang="en-US" sz="1800" dirty="0"/>
              <a:t>传递（通过栈帧顶部内存区间</a:t>
            </a:r>
            <a:r>
              <a:rPr lang="zh-CN" altLang="en-US" sz="1800" dirty="0" smtClean="0"/>
              <a:t>传递参数副本）</a:t>
            </a:r>
            <a:endParaRPr lang="en-US" altLang="zh-CN" sz="1800" dirty="0" smtClean="0"/>
          </a:p>
          <a:p>
            <a:pPr lvl="2"/>
            <a:r>
              <a:rPr lang="zh-CN" altLang="en-US" sz="1800" dirty="0" smtClean="0"/>
              <a:t>调用者通过 </a:t>
            </a:r>
            <a:r>
              <a:rPr lang="en-US" altLang="zh-CN" sz="1800" dirty="0">
                <a:solidFill>
                  <a:srgbClr val="00B0F0"/>
                </a:solidFill>
              </a:rPr>
              <a:t>%</a:t>
            </a:r>
            <a:r>
              <a:rPr lang="en-US" altLang="zh-CN" sz="1800" dirty="0" err="1" smtClean="0">
                <a:solidFill>
                  <a:srgbClr val="00B0F0"/>
                </a:solidFill>
              </a:rPr>
              <a:t>ebp</a:t>
            </a:r>
            <a:r>
              <a:rPr lang="en-US" altLang="zh-CN" sz="1800" dirty="0" smtClean="0">
                <a:solidFill>
                  <a:srgbClr val="00B0F0"/>
                </a:solidFill>
              </a:rPr>
              <a:t>-</a:t>
            </a:r>
            <a:r>
              <a:rPr lang="zh-CN" altLang="en-US" sz="1800" dirty="0" smtClean="0">
                <a:solidFill>
                  <a:srgbClr val="00B0F0"/>
                </a:solidFill>
              </a:rPr>
              <a:t>偏移量 或 </a:t>
            </a:r>
            <a:r>
              <a:rPr lang="en-US" altLang="zh-CN" sz="1800" dirty="0" smtClean="0">
                <a:solidFill>
                  <a:srgbClr val="00B0F0"/>
                </a:solidFill>
              </a:rPr>
              <a:t>%</a:t>
            </a:r>
            <a:r>
              <a:rPr lang="en-US" altLang="zh-CN" sz="1800" dirty="0" err="1" smtClean="0">
                <a:solidFill>
                  <a:srgbClr val="00B0F0"/>
                </a:solidFill>
              </a:rPr>
              <a:t>esp</a:t>
            </a:r>
            <a:r>
              <a:rPr lang="en-US" altLang="zh-CN" sz="1800" dirty="0">
                <a:solidFill>
                  <a:srgbClr val="00B0F0"/>
                </a:solidFill>
              </a:rPr>
              <a:t>+</a:t>
            </a:r>
            <a:r>
              <a:rPr lang="zh-CN" altLang="en-US" sz="1800" dirty="0">
                <a:solidFill>
                  <a:srgbClr val="00B0F0"/>
                </a:solidFill>
              </a:rPr>
              <a:t>偏移</a:t>
            </a:r>
            <a:r>
              <a:rPr lang="zh-CN" altLang="en-US" sz="1800" dirty="0" smtClean="0">
                <a:solidFill>
                  <a:srgbClr val="00B0F0"/>
                </a:solidFill>
              </a:rPr>
              <a:t>量</a:t>
            </a:r>
            <a:r>
              <a:rPr lang="zh-CN" altLang="en-US" sz="1800" dirty="0" smtClean="0"/>
              <a:t>访问实参</a:t>
            </a:r>
            <a:endParaRPr lang="en-US" altLang="zh-CN" sz="1800" dirty="0"/>
          </a:p>
          <a:p>
            <a:pPr lvl="2"/>
            <a:r>
              <a:rPr lang="zh-CN" altLang="en-US" sz="1800" dirty="0" smtClean="0"/>
              <a:t>被调用者通过</a:t>
            </a:r>
            <a:r>
              <a:rPr lang="en-US" altLang="zh-CN" sz="1800" dirty="0" smtClean="0">
                <a:solidFill>
                  <a:srgbClr val="00B0F0"/>
                </a:solidFill>
              </a:rPr>
              <a:t>%</a:t>
            </a:r>
            <a:r>
              <a:rPr lang="en-US" altLang="zh-CN" sz="1800" dirty="0" err="1" smtClean="0">
                <a:solidFill>
                  <a:srgbClr val="00B0F0"/>
                </a:solidFill>
              </a:rPr>
              <a:t>ebp</a:t>
            </a:r>
            <a:r>
              <a:rPr lang="en-US" altLang="zh-CN" sz="1800" dirty="0" smtClean="0">
                <a:solidFill>
                  <a:srgbClr val="00B0F0"/>
                </a:solidFill>
              </a:rPr>
              <a:t>+</a:t>
            </a:r>
            <a:r>
              <a:rPr lang="zh-CN" altLang="en-US" sz="1800" dirty="0" smtClean="0">
                <a:solidFill>
                  <a:srgbClr val="00B0F0"/>
                </a:solidFill>
              </a:rPr>
              <a:t>偏移量</a:t>
            </a:r>
            <a:r>
              <a:rPr lang="zh-CN" altLang="en-US" sz="1800" dirty="0" smtClean="0"/>
              <a:t>访问形参</a:t>
            </a:r>
            <a:endParaRPr lang="en-US" altLang="zh-CN" sz="1800" dirty="0" smtClean="0"/>
          </a:p>
          <a:p>
            <a:pPr lvl="2"/>
            <a:r>
              <a:rPr lang="zh-CN" altLang="en-US" sz="1800" dirty="0" smtClean="0"/>
              <a:t>副本传递导致修改形参不会影响实参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程序</a:t>
            </a:r>
            <a:r>
              <a:rPr lang="zh-CN" altLang="en-US" sz="1800" dirty="0"/>
              <a:t>跳</a:t>
            </a:r>
            <a:r>
              <a:rPr lang="zh-CN" altLang="en-US" sz="1800" dirty="0" smtClean="0"/>
              <a:t>转</a:t>
            </a:r>
            <a:endParaRPr lang="en-US" altLang="zh-CN" sz="1800" dirty="0" smtClean="0"/>
          </a:p>
          <a:p>
            <a:pPr lvl="2"/>
            <a:r>
              <a:rPr lang="en-US" altLang="zh-CN" sz="1800" dirty="0" smtClean="0"/>
              <a:t>call</a:t>
            </a:r>
            <a:r>
              <a:rPr lang="zh-CN" altLang="en-US" sz="1800" dirty="0" smtClean="0"/>
              <a:t>指令保存调用位置下条指令地址，并跳转</a:t>
            </a:r>
            <a:endParaRPr lang="en-US" altLang="zh-CN" sz="1800" dirty="0" smtClean="0"/>
          </a:p>
          <a:p>
            <a:pPr lvl="2"/>
            <a:r>
              <a:rPr lang="zh-CN" altLang="en-US" sz="1800" dirty="0" smtClean="0"/>
              <a:t>执行</a:t>
            </a:r>
            <a:r>
              <a:rPr lang="en-US" altLang="zh-CN" sz="1800" dirty="0" smtClean="0"/>
              <a:t>ret</a:t>
            </a:r>
            <a:r>
              <a:rPr lang="zh-CN" altLang="en-US" sz="1800" dirty="0" smtClean="0"/>
              <a:t>指令跳转到调用处下条指令</a:t>
            </a:r>
            <a:endParaRPr lang="en-US" altLang="zh-CN" sz="1800" dirty="0" smtClean="0"/>
          </a:p>
          <a:p>
            <a:pPr lvl="2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80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88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变量作用域与生存期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自动变量</a:t>
            </a:r>
            <a:r>
              <a:rPr lang="en-US" altLang="zh-CN" dirty="0"/>
              <a:t>auto </a:t>
            </a:r>
            <a:endParaRPr lang="en-US" altLang="zh-CN" dirty="0" smtClean="0"/>
          </a:p>
          <a:p>
            <a:pPr lvl="1"/>
            <a:r>
              <a:rPr lang="zh-CN" altLang="en-US" sz="1800" dirty="0" smtClean="0"/>
              <a:t>动态</a:t>
            </a:r>
            <a:r>
              <a:rPr lang="zh-CN" altLang="en-US" sz="1800" dirty="0"/>
              <a:t>局部变量</a:t>
            </a:r>
            <a:r>
              <a:rPr lang="zh-CN" altLang="en-US" sz="1800" dirty="0" smtClean="0"/>
              <a:t>，存在栈帧中，地址</a:t>
            </a:r>
            <a:r>
              <a:rPr lang="zh-CN" altLang="en-US" sz="1800" dirty="0"/>
              <a:t>随调用时栈帧空间</a:t>
            </a:r>
            <a:r>
              <a:rPr lang="zh-CN" altLang="en-US" sz="1800" dirty="0" smtClean="0"/>
              <a:t>变化</a:t>
            </a:r>
            <a:endParaRPr lang="en-US" altLang="zh-CN" sz="1800" dirty="0" smtClean="0"/>
          </a:p>
          <a:p>
            <a:pPr lvl="1"/>
            <a:r>
              <a:rPr lang="zh-CN" altLang="en-US" sz="1800" dirty="0" smtClean="0">
                <a:solidFill>
                  <a:srgbClr val="00B050"/>
                </a:solidFill>
              </a:rPr>
              <a:t>生存期</a:t>
            </a:r>
            <a:r>
              <a:rPr lang="zh-CN" altLang="en-US" sz="1800" dirty="0">
                <a:solidFill>
                  <a:srgbClr val="00B050"/>
                </a:solidFill>
              </a:rPr>
              <a:t>： </a:t>
            </a:r>
            <a:r>
              <a:rPr lang="zh-CN" altLang="en-US" sz="1800" dirty="0" smtClean="0">
                <a:solidFill>
                  <a:srgbClr val="00B050"/>
                </a:solidFill>
              </a:rPr>
              <a:t>局部：</a:t>
            </a:r>
            <a:r>
              <a:rPr lang="en-US" altLang="zh-CN" sz="1800" dirty="0" smtClean="0"/>
              <a:t>auto</a:t>
            </a:r>
            <a:r>
              <a:rPr lang="zh-CN" altLang="en-US" sz="1800" dirty="0"/>
              <a:t>自动变量会随着</a:t>
            </a:r>
            <a:r>
              <a:rPr lang="zh-CN" altLang="en-US" sz="1800" dirty="0" smtClean="0"/>
              <a:t>函数被</a:t>
            </a:r>
            <a:r>
              <a:rPr lang="zh-CN" altLang="en-US" sz="1800" dirty="0"/>
              <a:t>调用</a:t>
            </a:r>
            <a:r>
              <a:rPr lang="zh-CN" altLang="en-US" sz="1800" dirty="0" smtClean="0"/>
              <a:t>和返回而</a:t>
            </a:r>
            <a:r>
              <a:rPr lang="zh-CN" altLang="en-US" sz="1800" dirty="0"/>
              <a:t>存在和</a:t>
            </a:r>
            <a:r>
              <a:rPr lang="zh-CN" altLang="en-US" sz="1800" dirty="0" smtClean="0"/>
              <a:t>消失</a:t>
            </a:r>
            <a:endParaRPr lang="en-US" altLang="zh-CN" sz="1800" dirty="0" smtClean="0"/>
          </a:p>
          <a:p>
            <a:pPr lvl="2"/>
            <a:r>
              <a:rPr lang="zh-CN" altLang="en-US" sz="1800" dirty="0" smtClean="0"/>
              <a:t>如果</a:t>
            </a:r>
            <a:r>
              <a:rPr lang="zh-CN" altLang="en-US" sz="1800" dirty="0"/>
              <a:t>不赋初值则将是个不确定的</a:t>
            </a:r>
            <a:r>
              <a:rPr lang="zh-CN" altLang="en-US" sz="1800" dirty="0" smtClean="0"/>
              <a:t>值</a:t>
            </a:r>
            <a:endParaRPr lang="en-US" altLang="zh-CN" sz="1800" dirty="0" smtClean="0"/>
          </a:p>
          <a:p>
            <a:pPr lvl="2"/>
            <a:r>
              <a:rPr lang="zh-CN" altLang="en-US" sz="1800" dirty="0" smtClean="0"/>
              <a:t>如果赋初值则每</a:t>
            </a:r>
            <a:r>
              <a:rPr lang="zh-CN" altLang="en-US" sz="1800" dirty="0"/>
              <a:t>调用一次函数</a:t>
            </a:r>
            <a:r>
              <a:rPr lang="zh-CN" altLang="en-US" sz="1800" dirty="0" smtClean="0"/>
              <a:t>重新赋初值一次</a:t>
            </a:r>
            <a:endParaRPr lang="en-US" altLang="zh-CN" sz="1800" dirty="0"/>
          </a:p>
          <a:p>
            <a:r>
              <a:rPr lang="zh-CN" altLang="en-US" dirty="0" smtClean="0"/>
              <a:t>静态变量</a:t>
            </a:r>
            <a:r>
              <a:rPr lang="en-US" altLang="zh-CN" dirty="0" smtClean="0"/>
              <a:t>static</a:t>
            </a:r>
          </a:p>
          <a:p>
            <a:pPr lvl="1"/>
            <a:r>
              <a:rPr lang="zh-CN" altLang="en-US" sz="1800" dirty="0" smtClean="0"/>
              <a:t>存储静态数据区（数据段），内存地址不变，</a:t>
            </a:r>
            <a:r>
              <a:rPr lang="zh-CN" altLang="en-US" sz="1800" dirty="0"/>
              <a:t>全局变量都是静态变量</a:t>
            </a:r>
            <a:endParaRPr lang="en-US" altLang="zh-CN" sz="1800" dirty="0"/>
          </a:p>
          <a:p>
            <a:pPr lvl="1"/>
            <a:r>
              <a:rPr lang="zh-CN" altLang="en-US" sz="1800" dirty="0" smtClean="0">
                <a:solidFill>
                  <a:srgbClr val="00B050"/>
                </a:solidFill>
              </a:rPr>
              <a:t>生存期：全局  </a:t>
            </a:r>
            <a:r>
              <a:rPr lang="zh-CN" altLang="en-US" sz="1800" dirty="0" smtClean="0"/>
              <a:t>数据在程序运行</a:t>
            </a:r>
            <a:r>
              <a:rPr lang="zh-CN" altLang="en-US" sz="1800" dirty="0"/>
              <a:t>期间一直占用这些</a:t>
            </a:r>
            <a:r>
              <a:rPr lang="zh-CN" altLang="en-US" sz="1800" dirty="0" smtClean="0"/>
              <a:t>存储空间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静态局部变量</a:t>
            </a:r>
            <a:endParaRPr lang="en-US" altLang="zh-CN" sz="1800" dirty="0" smtClean="0"/>
          </a:p>
          <a:p>
            <a:pPr lvl="2"/>
            <a:r>
              <a:rPr lang="zh-CN" altLang="en-US" sz="1800" dirty="0" smtClean="0">
                <a:solidFill>
                  <a:srgbClr val="00B050"/>
                </a:solidFill>
              </a:rPr>
              <a:t>作用域：</a:t>
            </a:r>
            <a:r>
              <a:rPr lang="zh-CN" altLang="en-US" sz="1800" dirty="0" smtClean="0"/>
              <a:t>只能在特定</a:t>
            </a:r>
            <a:r>
              <a:rPr lang="zh-CN" altLang="en-US" sz="1800" dirty="0"/>
              <a:t>函数中使用</a:t>
            </a:r>
            <a:r>
              <a:rPr lang="zh-CN" altLang="en-US" sz="1800" dirty="0" smtClean="0"/>
              <a:t>，一直</a:t>
            </a:r>
            <a:r>
              <a:rPr lang="zh-CN" altLang="en-US" sz="1800" dirty="0"/>
              <a:t>占据</a:t>
            </a:r>
            <a:r>
              <a:rPr lang="zh-CN" altLang="en-US" sz="1800" dirty="0" smtClean="0"/>
              <a:t>存储空间。</a:t>
            </a:r>
            <a:endParaRPr lang="en-US" altLang="zh-CN" sz="1800" dirty="0" smtClean="0"/>
          </a:p>
          <a:p>
            <a:pPr lvl="3"/>
            <a:r>
              <a:rPr lang="zh-CN" altLang="en-US" sz="1400" dirty="0"/>
              <a:t>静态静态局部变量初始化只在第一次调用才执行。</a:t>
            </a:r>
            <a:endParaRPr lang="en-US" altLang="zh-CN" sz="1400" dirty="0"/>
          </a:p>
          <a:p>
            <a:pPr lvl="3"/>
            <a:r>
              <a:rPr lang="zh-CN" altLang="en-US" sz="1400" dirty="0"/>
              <a:t>初始化表达式必须是一个常量者常量表达式。</a:t>
            </a:r>
            <a:endParaRPr lang="en-US" altLang="zh-CN" sz="1400" dirty="0"/>
          </a:p>
          <a:p>
            <a:pPr lvl="3"/>
            <a:r>
              <a:rPr lang="zh-CN" altLang="en-US" sz="1400" dirty="0"/>
              <a:t>未初始化的静态局部变量系统会自动赋</a:t>
            </a:r>
            <a:r>
              <a:rPr lang="en-US" altLang="zh-CN" sz="1400" dirty="0"/>
              <a:t>0</a:t>
            </a:r>
            <a:r>
              <a:rPr lang="zh-CN" altLang="en-US" sz="1400" dirty="0"/>
              <a:t>或空字符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lvl="1"/>
            <a:r>
              <a:rPr lang="zh-CN" altLang="en-US" sz="1800" dirty="0" smtClean="0"/>
              <a:t>全局变量加</a:t>
            </a:r>
            <a:r>
              <a:rPr lang="en-US" altLang="zh-CN" sz="1800" dirty="0" smtClean="0"/>
              <a:t>static</a:t>
            </a:r>
            <a:r>
              <a:rPr lang="zh-CN" altLang="en-US" sz="1800" dirty="0" smtClean="0"/>
              <a:t>和不加的区别？</a:t>
            </a:r>
            <a:endParaRPr lang="en-US" altLang="zh-CN" sz="1800" dirty="0"/>
          </a:p>
          <a:p>
            <a:pPr marL="914400" lvl="2" indent="0">
              <a:buNone/>
            </a:pP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81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47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函数调用开销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？？</a:t>
            </a:r>
            <a:endParaRPr lang="en-US" altLang="zh-CN" dirty="0" smtClean="0"/>
          </a:p>
          <a:p>
            <a:r>
              <a:rPr lang="zh-CN" altLang="en-US" dirty="0" smtClean="0"/>
              <a:t>每一</a:t>
            </a:r>
            <a:r>
              <a:rPr lang="zh-CN" altLang="en-US" dirty="0"/>
              <a:t>次过程调用</a:t>
            </a:r>
            <a:r>
              <a:rPr lang="zh-CN" altLang="en-US" dirty="0" smtClean="0"/>
              <a:t>，需增加多</a:t>
            </a:r>
            <a:r>
              <a:rPr lang="zh-CN" altLang="en-US" dirty="0"/>
              <a:t>条</a:t>
            </a:r>
            <a:r>
              <a:rPr lang="zh-CN" altLang="en-US" dirty="0" smtClean="0"/>
              <a:t>准备和</a:t>
            </a:r>
            <a:r>
              <a:rPr lang="zh-CN" altLang="en-US" dirty="0"/>
              <a:t>结束阶段的额外指令，消耗存储空间，</a:t>
            </a:r>
            <a:r>
              <a:rPr lang="zh-CN" altLang="en-US" dirty="0" smtClean="0"/>
              <a:t>对性能影响大</a:t>
            </a:r>
            <a:r>
              <a:rPr lang="zh-CN" altLang="en-US" dirty="0"/>
              <a:t>，应</a:t>
            </a:r>
            <a:r>
              <a:rPr lang="zh-CN" altLang="en-US" dirty="0" smtClean="0"/>
              <a:t>尽避免</a:t>
            </a:r>
            <a:r>
              <a:rPr lang="zh-CN" altLang="en-US" dirty="0"/>
              <a:t>不必要的过程调用，特别是递归调用。 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82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068960"/>
            <a:ext cx="7301855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9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过程调用举例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3344018"/>
            <a:ext cx="8218488" cy="2965301"/>
          </a:xfrm>
        </p:spPr>
        <p:txBody>
          <a:bodyPr/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例：应始终返回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d[0]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，但并非如此。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 marL="673100" lvl="2" indent="-342900">
              <a:buFont typeface="Wingdings" pitchFamily="2" charset="2"/>
              <a:buChar char="n"/>
            </a:pP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ourier New" panose="02070309020205020404" pitchFamily="49" charset="0"/>
              </a:rPr>
              <a:t>fun(0) 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ourier New" panose="02070309020205020404" pitchFamily="49" charset="0"/>
              </a:rPr>
              <a:t> 3.14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 Narrow" panose="020B0606020202030204" pitchFamily="34" charset="0"/>
            </a:endParaRPr>
          </a:p>
          <a:p>
            <a:pPr marL="673100" lvl="2" indent="-342900">
              <a:buFont typeface="Wingdings" pitchFamily="2" charset="2"/>
              <a:buChar char="n"/>
            </a:pP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ourier New" panose="02070309020205020404" pitchFamily="49" charset="0"/>
              </a:rPr>
              <a:t>fun(1) 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ourier New" panose="02070309020205020404" pitchFamily="49" charset="0"/>
              </a:rPr>
              <a:t>3.14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 Narrow" panose="020B0606020202030204" pitchFamily="34" charset="0"/>
            </a:endParaRPr>
          </a:p>
          <a:p>
            <a:pPr marL="673100" lvl="2" indent="-342900">
              <a:buFont typeface="Wingdings" pitchFamily="2" charset="2"/>
              <a:buChar char="n"/>
            </a:pP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ourier New" panose="02070309020205020404" pitchFamily="49" charset="0"/>
              </a:rPr>
              <a:t>fun(2) 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ourier New" panose="02070309020205020404" pitchFamily="49" charset="0"/>
              </a:rPr>
              <a:t>3.1399998664856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 Narrow" panose="020B0606020202030204" pitchFamily="34" charset="0"/>
            </a:endParaRPr>
          </a:p>
          <a:p>
            <a:pPr marL="673100" lvl="2" indent="-342900">
              <a:buFont typeface="Wingdings" pitchFamily="2" charset="2"/>
              <a:buChar char="n"/>
            </a:pP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ourier New" panose="02070309020205020404" pitchFamily="49" charset="0"/>
              </a:rPr>
              <a:t>fun(3) 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ourier New" panose="02070309020205020404" pitchFamily="49" charset="0"/>
              </a:rPr>
              <a:t>2.00000061035156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 Narrow" panose="020B0606020202030204" pitchFamily="34" charset="0"/>
            </a:endParaRPr>
          </a:p>
          <a:p>
            <a:pPr marL="673100" lvl="2" indent="-342900">
              <a:buFont typeface="Wingdings" pitchFamily="2" charset="2"/>
              <a:buChar char="n"/>
            </a:pP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ourier New" panose="02070309020205020404" pitchFamily="49" charset="0"/>
              </a:rPr>
              <a:t>fun(4) 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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ourier New" panose="02070309020205020404" pitchFamily="49" charset="0"/>
              </a:rPr>
              <a:t>3.14, 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ourier New" panose="02070309020205020404" pitchFamily="49" charset="0"/>
              </a:rPr>
              <a:t>然后存储保护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ourier New" panose="02070309020205020404" pitchFamily="49" charset="0"/>
              </a:rPr>
              <a:t>错   </a:t>
            </a:r>
            <a:endParaRPr lang="en-US" altLang="zh-CN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ourier New" panose="02070309020205020404" pitchFamily="49" charset="0"/>
            </a:endParaRPr>
          </a:p>
          <a:p>
            <a:pPr marL="673100" lvl="2" indent="-342900">
              <a:buFont typeface="Wingdings" pitchFamily="2" charset="2"/>
              <a:buChar char="n"/>
            </a:pP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ourier New" panose="02070309020205020404" pitchFamily="49" charset="0"/>
              </a:rPr>
              <a:t>具体执行与编译有关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Courier New" panose="02070309020205020404" pitchFamily="49" charset="0"/>
            </a:endParaRP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83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6" name="Rectangle 4"/>
          <p:cNvSpPr>
            <a:spLocks/>
          </p:cNvSpPr>
          <p:nvPr/>
        </p:nvSpPr>
        <p:spPr bwMode="auto">
          <a:xfrm>
            <a:off x="457200" y="980728"/>
            <a:ext cx="7645203" cy="2232248"/>
          </a:xfrm>
          <a:prstGeom prst="rect">
            <a:avLst/>
          </a:prstGeom>
          <a:solidFill>
            <a:srgbClr val="F8F6D9"/>
          </a:solidFill>
          <a:ln w="63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lIns="63500" tIns="63500" rIns="63500" bIns="63500"/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tabLst>
                <a:tab pos="914400" algn="l"/>
                <a:tab pos="22860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tabLst>
                <a:tab pos="914400" algn="l"/>
                <a:tab pos="2286000" algn="l"/>
              </a:tabLst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tabLst>
                <a:tab pos="914400" algn="l"/>
                <a:tab pos="2286000" algn="l"/>
              </a:tabLst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tabLst>
                <a:tab pos="914400" algn="l"/>
                <a:tab pos="2286000" algn="l"/>
              </a:tabLst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tabLst>
                <a:tab pos="914400" algn="l"/>
                <a:tab pos="22860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914400" algn="l"/>
                <a:tab pos="22860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914400" algn="l"/>
                <a:tab pos="22860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914400" algn="l"/>
                <a:tab pos="22860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914400" algn="l"/>
                <a:tab pos="22860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ts val="2000"/>
              </a:lnSpc>
              <a:spcAft>
                <a:spcPts val="0"/>
              </a:spcAft>
              <a:buFontTx/>
              <a:buNone/>
            </a:pPr>
            <a:r>
              <a:rPr lang="en-US" altLang="zh-CN" sz="2000" i="0" kern="0" dirty="0">
                <a:solidFill>
                  <a:srgbClr val="0000A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double </a:t>
            </a:r>
            <a:r>
              <a:rPr lang="en-US" altLang="zh-CN" sz="2000" i="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fun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000" i="0" kern="0" dirty="0" err="1">
                <a:solidFill>
                  <a:srgbClr val="0000A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int</a:t>
            </a:r>
            <a:r>
              <a:rPr lang="en-US" altLang="zh-CN" sz="2000" i="0" kern="0" dirty="0">
                <a:solidFill>
                  <a:srgbClr val="0000A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000" i="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CN" altLang="zh-CN" sz="3600" i="0" kern="100" dirty="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  <a:buFontTx/>
              <a:buNone/>
            </a:pP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{</a:t>
            </a:r>
            <a:endParaRPr lang="zh-CN" altLang="zh-CN" sz="3600" i="0" kern="100" dirty="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  <a:buFontTx/>
              <a:buNone/>
            </a:pP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sz="2000" i="0" kern="0" dirty="0">
                <a:solidFill>
                  <a:srgbClr val="0000A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volatile double </a:t>
            </a:r>
            <a:r>
              <a:rPr lang="en-US" altLang="zh-CN" sz="2000" i="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CN" sz="2000" i="0" kern="0" dirty="0">
                <a:solidFill>
                  <a:srgbClr val="F000F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 = {</a:t>
            </a:r>
            <a:r>
              <a:rPr lang="en-US" altLang="zh-CN" sz="2000" i="0" kern="0" dirty="0">
                <a:solidFill>
                  <a:srgbClr val="F000F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3.14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};</a:t>
            </a:r>
            <a:endParaRPr lang="zh-CN" altLang="zh-CN" sz="3600" i="0" kern="100" dirty="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  <a:buFontTx/>
              <a:buNone/>
            </a:pP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sz="2000" i="0" kern="0" dirty="0">
                <a:solidFill>
                  <a:srgbClr val="0000A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volatile long </a:t>
            </a:r>
            <a:r>
              <a:rPr lang="en-US" altLang="zh-CN" sz="2000" i="0" kern="0" dirty="0" err="1">
                <a:solidFill>
                  <a:srgbClr val="0000A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int</a:t>
            </a:r>
            <a:r>
              <a:rPr lang="en-US" altLang="zh-CN" sz="2000" i="0" kern="0" dirty="0">
                <a:solidFill>
                  <a:srgbClr val="0000A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000" i="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CN" sz="2000" i="0" kern="0" dirty="0">
                <a:solidFill>
                  <a:srgbClr val="F000F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];</a:t>
            </a:r>
            <a:endParaRPr lang="zh-CN" altLang="zh-CN" sz="3600" i="0" kern="100" dirty="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  <a:buNone/>
            </a:pP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sz="2000" i="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CN" sz="2000" i="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 = </a:t>
            </a:r>
            <a:r>
              <a:rPr lang="en-US" altLang="zh-CN" sz="2000" i="0" kern="0" dirty="0">
                <a:solidFill>
                  <a:srgbClr val="F000F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1073741824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; </a:t>
            </a:r>
            <a:r>
              <a:rPr lang="en-US" altLang="zh-CN" sz="2000" i="0" kern="0" dirty="0" smtClean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600" i="0" dirty="0" smtClean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/* </a:t>
            </a:r>
            <a:r>
              <a:rPr lang="en-US" altLang="zh-CN" sz="1600" i="0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Possibly out of bounds */</a:t>
            </a:r>
          </a:p>
          <a:p>
            <a:pPr algn="l">
              <a:lnSpc>
                <a:spcPts val="2000"/>
              </a:lnSpc>
              <a:spcAft>
                <a:spcPts val="0"/>
              </a:spcAft>
              <a:buFontTx/>
              <a:buNone/>
            </a:pPr>
            <a:r>
              <a:rPr lang="en-US" altLang="zh-CN" sz="2000" i="0" kern="0" dirty="0" smtClean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sz="2000" i="0" kern="0" dirty="0" smtClean="0">
                <a:solidFill>
                  <a:srgbClr val="0000A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return </a:t>
            </a:r>
            <a:r>
              <a:rPr lang="en-US" altLang="zh-CN" sz="2000" i="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CN" sz="2000" i="0" kern="0" dirty="0">
                <a:solidFill>
                  <a:srgbClr val="F000F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];</a:t>
            </a:r>
            <a:endParaRPr lang="zh-CN" altLang="zh-CN" sz="3600" i="0" kern="100" dirty="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  <a:buFontTx/>
              <a:buNone/>
            </a:pP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  <a:endParaRPr lang="zh-CN" altLang="zh-CN" sz="3600" i="0" kern="100" dirty="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62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84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393950"/>
            <a:ext cx="5491163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2259013"/>
            <a:ext cx="3419475" cy="220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132138" y="3608388"/>
            <a:ext cx="2565400" cy="495300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746125" y="4464050"/>
            <a:ext cx="4905375" cy="719138"/>
          </a:xfrm>
          <a:prstGeom prst="rect">
            <a:avLst/>
          </a:prstGeom>
          <a:solidFill>
            <a:srgbClr val="000080">
              <a:alpha val="2196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/>
            <a:endParaRPr lang="zh-CN" altLang="en-US" i="0" smtClean="0">
              <a:solidFill>
                <a:srgbClr val="000000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46125" y="2889250"/>
            <a:ext cx="5040313" cy="1516063"/>
            <a:chOff x="746125" y="2889250"/>
            <a:chExt cx="5040313" cy="1516063"/>
          </a:xfrm>
        </p:grpSpPr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746125" y="3770758"/>
              <a:ext cx="2339975" cy="634555"/>
            </a:xfrm>
            <a:prstGeom prst="rect">
              <a:avLst/>
            </a:prstGeom>
            <a:solidFill>
              <a:srgbClr val="FF0000">
                <a:alpha val="2901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/>
              <a:endParaRPr lang="zh-CN" altLang="en-US" i="0" smtClean="0">
                <a:solidFill>
                  <a:srgbClr val="000000"/>
                </a:solidFill>
              </a:endParaRPr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 flipV="1">
              <a:off x="3086100" y="3214705"/>
              <a:ext cx="2386013" cy="83408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AutoShape 12"/>
            <p:cNvSpPr>
              <a:spLocks/>
            </p:cNvSpPr>
            <p:nvPr/>
          </p:nvSpPr>
          <p:spPr bwMode="auto">
            <a:xfrm>
              <a:off x="5516563" y="2889250"/>
              <a:ext cx="269875" cy="639461"/>
            </a:xfrm>
            <a:prstGeom prst="leftBrace">
              <a:avLst>
                <a:gd name="adj1" fmla="val 19167"/>
                <a:gd name="adj2" fmla="val 50000"/>
              </a:avLst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/>
              <a:endParaRPr lang="zh-CN" altLang="en-US" i="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967413" y="2395538"/>
            <a:ext cx="2520950" cy="2746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8000" tIns="0" rIns="18000" bIns="0"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>
              <a:spcBef>
                <a:spcPct val="50000"/>
              </a:spcBef>
            </a:pPr>
            <a:r>
              <a:rPr lang="en-US" altLang="zh-CN" i="0" smtClean="0">
                <a:solidFill>
                  <a:srgbClr val="000000"/>
                </a:solidFill>
              </a:rPr>
              <a:t>          EBP</a:t>
            </a:r>
            <a:r>
              <a:rPr lang="zh-CN" altLang="en-US" i="0" smtClean="0">
                <a:solidFill>
                  <a:srgbClr val="000000"/>
                </a:solidFill>
              </a:rPr>
              <a:t>的旧值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5246688" y="2349500"/>
            <a:ext cx="9001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>
              <a:spcBef>
                <a:spcPct val="50000"/>
              </a:spcBef>
            </a:pPr>
            <a:r>
              <a:rPr lang="en-US" altLang="zh-CN" i="0" smtClean="0">
                <a:solidFill>
                  <a:srgbClr val="000000"/>
                </a:solidFill>
              </a:rPr>
              <a:t>EBP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202238" y="4105275"/>
            <a:ext cx="9001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>
              <a:spcBef>
                <a:spcPct val="50000"/>
              </a:spcBef>
            </a:pPr>
            <a:r>
              <a:rPr lang="en-US" altLang="zh-CN" i="0" smtClean="0">
                <a:solidFill>
                  <a:srgbClr val="000000"/>
                </a:solidFill>
              </a:rPr>
              <a:t>ESP</a:t>
            </a:r>
          </a:p>
        </p:txBody>
      </p:sp>
      <p:grpSp>
        <p:nvGrpSpPr>
          <p:cNvPr id="16" name="Group 16"/>
          <p:cNvGrpSpPr>
            <a:grpSpLocks/>
          </p:cNvGrpSpPr>
          <p:nvPr/>
        </p:nvGrpSpPr>
        <p:grpSpPr bwMode="auto">
          <a:xfrm>
            <a:off x="5697538" y="4554538"/>
            <a:ext cx="2879725" cy="630237"/>
            <a:chOff x="3617" y="2982"/>
            <a:chExt cx="1814" cy="397"/>
          </a:xfrm>
        </p:grpSpPr>
        <p:sp>
          <p:nvSpPr>
            <p:cNvPr id="17" name="AutoShape 17"/>
            <p:cNvSpPr>
              <a:spLocks/>
            </p:cNvSpPr>
            <p:nvPr/>
          </p:nvSpPr>
          <p:spPr bwMode="auto">
            <a:xfrm>
              <a:off x="3617" y="2982"/>
              <a:ext cx="142" cy="397"/>
            </a:xfrm>
            <a:prstGeom prst="rightBrace">
              <a:avLst>
                <a:gd name="adj1" fmla="val 23298"/>
                <a:gd name="adj2" fmla="val 50000"/>
              </a:avLst>
            </a:pr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/>
              <a:endParaRPr lang="zh-CN" altLang="en-US" i="0" smtClean="0">
                <a:solidFill>
                  <a:srgbClr val="000000"/>
                </a:solidFill>
              </a:endParaRPr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3787" y="3039"/>
              <a:ext cx="164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>
                <a:spcBef>
                  <a:spcPct val="50000"/>
                </a:spcBef>
              </a:pPr>
              <a:r>
                <a:rPr lang="en-US" altLang="zh-CN" sz="2000" i="0" smtClean="0">
                  <a:solidFill>
                    <a:srgbClr val="333399"/>
                  </a:solidFill>
                </a:rPr>
                <a:t>a[i]=1073741824;</a:t>
              </a:r>
            </a:p>
          </p:txBody>
        </p:sp>
      </p:grpSp>
      <p:grpSp>
        <p:nvGrpSpPr>
          <p:cNvPr id="19" name="Group 19"/>
          <p:cNvGrpSpPr>
            <a:grpSpLocks/>
          </p:cNvGrpSpPr>
          <p:nvPr/>
        </p:nvGrpSpPr>
        <p:grpSpPr bwMode="auto">
          <a:xfrm>
            <a:off x="3086100" y="5184775"/>
            <a:ext cx="2879725" cy="461963"/>
            <a:chOff x="3617" y="2982"/>
            <a:chExt cx="1814" cy="407"/>
          </a:xfrm>
        </p:grpSpPr>
        <p:sp>
          <p:nvSpPr>
            <p:cNvPr id="20" name="AutoShape 20"/>
            <p:cNvSpPr>
              <a:spLocks/>
            </p:cNvSpPr>
            <p:nvPr/>
          </p:nvSpPr>
          <p:spPr bwMode="auto">
            <a:xfrm>
              <a:off x="3617" y="2982"/>
              <a:ext cx="142" cy="397"/>
            </a:xfrm>
            <a:prstGeom prst="rightBrace">
              <a:avLst>
                <a:gd name="adj1" fmla="val 23298"/>
                <a:gd name="adj2" fmla="val 50000"/>
              </a:avLst>
            </a:pr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/>
              <a:endParaRPr lang="zh-CN" altLang="en-US" i="0" smtClean="0">
                <a:solidFill>
                  <a:srgbClr val="000000"/>
                </a:solidFill>
              </a:endParaRPr>
            </a:p>
          </p:txBody>
        </p:sp>
        <p:sp>
          <p:nvSpPr>
            <p:cNvPr id="21" name="Text Box 21"/>
            <p:cNvSpPr txBox="1">
              <a:spLocks noChangeArrowheads="1"/>
            </p:cNvSpPr>
            <p:nvPr/>
          </p:nvSpPr>
          <p:spPr bwMode="auto">
            <a:xfrm>
              <a:off x="3787" y="3039"/>
              <a:ext cx="1644" cy="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>
                <a:spcBef>
                  <a:spcPct val="50000"/>
                </a:spcBef>
              </a:pPr>
              <a:r>
                <a:rPr lang="en-US" altLang="zh-CN" sz="2000" i="0" smtClean="0">
                  <a:solidFill>
                    <a:srgbClr val="333399"/>
                  </a:solidFill>
                </a:rPr>
                <a:t>return d[0];</a:t>
              </a:r>
            </a:p>
          </p:txBody>
        </p:sp>
      </p:grp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6192838" y="5094288"/>
            <a:ext cx="27447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/>
            <a:r>
              <a:rPr lang="en-US" altLang="zh-CN" sz="2000" i="0" smtClean="0">
                <a:solidFill>
                  <a:srgbClr val="000000"/>
                </a:solidFill>
              </a:rPr>
              <a:t>0x40000000</a:t>
            </a:r>
          </a:p>
          <a:p>
            <a:pPr algn="l" eaLnBrk="0" hangingPunct="0"/>
            <a:r>
              <a:rPr lang="en-US" altLang="zh-CN" sz="2000" i="0" smtClean="0">
                <a:solidFill>
                  <a:srgbClr val="000000"/>
                </a:solidFill>
              </a:rPr>
              <a:t>=2</a:t>
            </a:r>
            <a:r>
              <a:rPr lang="en-US" altLang="zh-CN" sz="2000" i="0" baseline="30000" smtClean="0">
                <a:solidFill>
                  <a:srgbClr val="000000"/>
                </a:solidFill>
              </a:rPr>
              <a:t>30</a:t>
            </a:r>
            <a:r>
              <a:rPr lang="en-US" altLang="zh-CN" sz="2000" i="0" smtClean="0">
                <a:solidFill>
                  <a:srgbClr val="000000"/>
                </a:solidFill>
              </a:rPr>
              <a:t>=1073741824</a:t>
            </a:r>
          </a:p>
        </p:txBody>
      </p:sp>
      <p:grpSp>
        <p:nvGrpSpPr>
          <p:cNvPr id="23" name="Group 23"/>
          <p:cNvGrpSpPr>
            <a:grpSpLocks/>
          </p:cNvGrpSpPr>
          <p:nvPr/>
        </p:nvGrpSpPr>
        <p:grpSpPr bwMode="auto">
          <a:xfrm>
            <a:off x="836613" y="2619375"/>
            <a:ext cx="4456112" cy="765175"/>
            <a:chOff x="527" y="1650"/>
            <a:chExt cx="2807" cy="482"/>
          </a:xfrm>
        </p:grpSpPr>
        <p:sp>
          <p:nvSpPr>
            <p:cNvPr id="24" name="Line 24"/>
            <p:cNvSpPr>
              <a:spLocks noChangeShapeType="1"/>
            </p:cNvSpPr>
            <p:nvPr/>
          </p:nvSpPr>
          <p:spPr bwMode="auto">
            <a:xfrm flipV="1">
              <a:off x="1831" y="1650"/>
              <a:ext cx="1503" cy="34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527" y="1735"/>
              <a:ext cx="1360" cy="397"/>
            </a:xfrm>
            <a:prstGeom prst="rect">
              <a:avLst/>
            </a:prstGeom>
            <a:solidFill>
              <a:srgbClr val="993366">
                <a:alpha val="1803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/>
              <a:endParaRPr lang="zh-CN" altLang="en-US" i="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2051050" y="5724525"/>
            <a:ext cx="45720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/>
            <a:r>
              <a:rPr lang="en-US" altLang="zh-CN" sz="2000" i="0" dirty="0" smtClean="0">
                <a:solidFill>
                  <a:srgbClr val="FF3300"/>
                </a:solidFill>
                <a:sym typeface="Courier New" panose="02070309020205020404" pitchFamily="49" charset="0"/>
              </a:rPr>
              <a:t>fun(2) = 3.1399998664856</a:t>
            </a:r>
            <a:endParaRPr lang="en-US" altLang="zh-CN" sz="2000" i="0" dirty="0" smtClean="0">
              <a:solidFill>
                <a:srgbClr val="FF3300"/>
              </a:solidFill>
              <a:sym typeface="Arial Narrow" panose="020B0606020202030204" pitchFamily="34" charset="0"/>
            </a:endParaRPr>
          </a:p>
          <a:p>
            <a:pPr algn="l" eaLnBrk="0" hangingPunct="0"/>
            <a:r>
              <a:rPr lang="en-US" altLang="zh-CN" sz="2000" i="0" dirty="0" smtClean="0">
                <a:solidFill>
                  <a:srgbClr val="FF3300"/>
                </a:solidFill>
                <a:sym typeface="Courier New" panose="02070309020205020404" pitchFamily="49" charset="0"/>
              </a:rPr>
              <a:t>fun(3) </a:t>
            </a:r>
            <a:r>
              <a:rPr lang="en-US" altLang="zh-CN" sz="2000" i="0" dirty="0" smtClean="0">
                <a:solidFill>
                  <a:srgbClr val="FF3300"/>
                </a:solidFill>
                <a:sym typeface="Wingdings" panose="05000000000000000000" pitchFamily="2" charset="2"/>
              </a:rPr>
              <a:t>= </a:t>
            </a:r>
            <a:r>
              <a:rPr lang="en-US" altLang="zh-CN" sz="2000" i="0" dirty="0" smtClean="0">
                <a:solidFill>
                  <a:srgbClr val="FF3300"/>
                </a:solidFill>
                <a:sym typeface="Courier New" panose="02070309020205020404" pitchFamily="49" charset="0"/>
              </a:rPr>
              <a:t>2.00000061035156</a:t>
            </a:r>
            <a:endParaRPr lang="en-US" altLang="zh-CN" sz="2000" i="0" dirty="0" smtClean="0">
              <a:solidFill>
                <a:srgbClr val="FF3300"/>
              </a:solidFill>
              <a:sym typeface="Arial Narrow" panose="020B0606020202030204" pitchFamily="34" charset="0"/>
            </a:endParaRPr>
          </a:p>
          <a:p>
            <a:pPr algn="l" eaLnBrk="0" hangingPunct="0"/>
            <a:r>
              <a:rPr lang="en-US" altLang="zh-CN" sz="2000" i="0" dirty="0" smtClean="0">
                <a:solidFill>
                  <a:srgbClr val="FF3300"/>
                </a:solidFill>
                <a:sym typeface="Courier New" panose="02070309020205020404" pitchFamily="49" charset="0"/>
              </a:rPr>
              <a:t>fun(4) = 3.14, </a:t>
            </a:r>
            <a:r>
              <a:rPr lang="zh-CN" altLang="en-US" sz="2000" i="0" dirty="0" smtClean="0">
                <a:solidFill>
                  <a:srgbClr val="FF3300"/>
                </a:solidFill>
                <a:sym typeface="Courier New" panose="02070309020205020404" pitchFamily="49" charset="0"/>
              </a:rPr>
              <a:t>然后存储保护错</a:t>
            </a:r>
          </a:p>
        </p:txBody>
      </p:sp>
      <p:sp>
        <p:nvSpPr>
          <p:cNvPr id="27" name="Rectangle 4"/>
          <p:cNvSpPr>
            <a:spLocks/>
          </p:cNvSpPr>
          <p:nvPr/>
        </p:nvSpPr>
        <p:spPr bwMode="auto">
          <a:xfrm>
            <a:off x="213519" y="116459"/>
            <a:ext cx="5214143" cy="2232248"/>
          </a:xfrm>
          <a:prstGeom prst="rect">
            <a:avLst/>
          </a:prstGeom>
          <a:solidFill>
            <a:srgbClr val="F8F6D9"/>
          </a:solidFill>
          <a:ln w="63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lIns="63500" tIns="63500" rIns="63500" bIns="63500"/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tabLst>
                <a:tab pos="914400" algn="l"/>
                <a:tab pos="22860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tabLst>
                <a:tab pos="914400" algn="l"/>
                <a:tab pos="2286000" algn="l"/>
              </a:tabLst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tabLst>
                <a:tab pos="914400" algn="l"/>
                <a:tab pos="2286000" algn="l"/>
              </a:tabLst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tabLst>
                <a:tab pos="914400" algn="l"/>
                <a:tab pos="2286000" algn="l"/>
              </a:tabLst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tabLst>
                <a:tab pos="914400" algn="l"/>
                <a:tab pos="22860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914400" algn="l"/>
                <a:tab pos="22860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914400" algn="l"/>
                <a:tab pos="22860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914400" algn="l"/>
                <a:tab pos="22860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914400" algn="l"/>
                <a:tab pos="22860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ts val="2000"/>
              </a:lnSpc>
              <a:spcAft>
                <a:spcPts val="0"/>
              </a:spcAft>
              <a:buFontTx/>
              <a:buNone/>
            </a:pPr>
            <a:r>
              <a:rPr lang="en-US" altLang="zh-CN" sz="2000" i="0" kern="0" dirty="0">
                <a:solidFill>
                  <a:srgbClr val="0000A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double </a:t>
            </a:r>
            <a:r>
              <a:rPr lang="en-US" altLang="zh-CN" sz="2000" i="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fun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000" i="0" kern="0" dirty="0" err="1">
                <a:solidFill>
                  <a:srgbClr val="0000A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int</a:t>
            </a:r>
            <a:r>
              <a:rPr lang="en-US" altLang="zh-CN" sz="2000" i="0" kern="0" dirty="0">
                <a:solidFill>
                  <a:srgbClr val="0000A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000" i="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)</a:t>
            </a:r>
            <a:endParaRPr lang="zh-CN" altLang="zh-CN" sz="3600" i="0" kern="100" dirty="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  <a:buFontTx/>
              <a:buNone/>
            </a:pP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{</a:t>
            </a:r>
            <a:endParaRPr lang="zh-CN" altLang="zh-CN" sz="3600" i="0" kern="100" dirty="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  <a:buFontTx/>
              <a:buNone/>
            </a:pP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sz="2000" i="0" kern="0" dirty="0">
                <a:solidFill>
                  <a:srgbClr val="0000A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volatile double </a:t>
            </a:r>
            <a:r>
              <a:rPr lang="en-US" altLang="zh-CN" sz="2000" i="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CN" sz="2000" i="0" kern="0" dirty="0">
                <a:solidFill>
                  <a:srgbClr val="F000F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 = {</a:t>
            </a:r>
            <a:r>
              <a:rPr lang="en-US" altLang="zh-CN" sz="2000" i="0" kern="0" dirty="0">
                <a:solidFill>
                  <a:srgbClr val="F000F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3.14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};</a:t>
            </a:r>
            <a:endParaRPr lang="zh-CN" altLang="zh-CN" sz="3600" i="0" kern="100" dirty="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  <a:buFontTx/>
              <a:buNone/>
            </a:pP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sz="2000" i="0" kern="0" dirty="0">
                <a:solidFill>
                  <a:srgbClr val="0000A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volatile long </a:t>
            </a:r>
            <a:r>
              <a:rPr lang="en-US" altLang="zh-CN" sz="2000" i="0" kern="0" dirty="0" err="1">
                <a:solidFill>
                  <a:srgbClr val="0000A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int</a:t>
            </a:r>
            <a:r>
              <a:rPr lang="en-US" altLang="zh-CN" sz="2000" i="0" kern="0" dirty="0">
                <a:solidFill>
                  <a:srgbClr val="0000A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000" i="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CN" sz="2000" i="0" kern="0" dirty="0">
                <a:solidFill>
                  <a:srgbClr val="F000F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];</a:t>
            </a:r>
            <a:endParaRPr lang="zh-CN" altLang="zh-CN" sz="3600" i="0" kern="100" dirty="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  <a:buNone/>
            </a:pP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sz="2000" i="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a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CN" sz="2000" i="0" kern="0" dirty="0" err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i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 = </a:t>
            </a:r>
            <a:r>
              <a:rPr lang="en-US" altLang="zh-CN" sz="2000" i="0" kern="0" dirty="0">
                <a:solidFill>
                  <a:srgbClr val="F000F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1073741824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; </a:t>
            </a:r>
            <a:endParaRPr lang="en-US" altLang="zh-CN" sz="2000" i="0" kern="0" dirty="0" smtClean="0">
              <a:solidFill>
                <a:srgbClr val="FF0000"/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  <a:buNone/>
            </a:pP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000" i="0" kern="0" dirty="0" smtClean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2000" i="0" kern="0" dirty="0" smtClean="0">
                <a:solidFill>
                  <a:srgbClr val="0000A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return </a:t>
            </a:r>
            <a:r>
              <a:rPr lang="en-US" altLang="zh-CN" sz="2000" i="0" kern="0" dirty="0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d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[</a:t>
            </a:r>
            <a:r>
              <a:rPr lang="en-US" altLang="zh-CN" sz="2000" i="0" kern="0" dirty="0">
                <a:solidFill>
                  <a:srgbClr val="F000F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</a:t>
            </a: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];</a:t>
            </a:r>
            <a:endParaRPr lang="zh-CN" altLang="zh-CN" sz="3600" i="0" kern="100" dirty="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Aft>
                <a:spcPts val="0"/>
              </a:spcAft>
              <a:buFontTx/>
              <a:buNone/>
            </a:pPr>
            <a:r>
              <a:rPr lang="en-US" altLang="zh-CN" sz="2000" i="0" kern="0" dirty="0">
                <a:solidFill>
                  <a:srgbClr val="FF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  <a:endParaRPr lang="zh-CN" altLang="zh-CN" sz="3600" i="0" kern="100" dirty="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96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2" grpId="0"/>
      <p:bldP spid="2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FFF"/>
                </a:solidFill>
              </a:rPr>
              <a:t>阿里</a:t>
            </a:r>
            <a:r>
              <a:rPr lang="en-US" altLang="zh-CN" dirty="0">
                <a:solidFill>
                  <a:srgbClr val="FFFFFF"/>
                </a:solidFill>
              </a:rPr>
              <a:t>2015</a:t>
            </a:r>
            <a:r>
              <a:rPr lang="zh-CN" altLang="en-US" dirty="0" smtClean="0">
                <a:solidFill>
                  <a:srgbClr val="FFFFFF"/>
                </a:solidFill>
              </a:rPr>
              <a:t>笔试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18488" cy="5544616"/>
          </a:xfrm>
        </p:spPr>
        <p:txBody>
          <a:bodyPr/>
          <a:lstStyle/>
          <a:p>
            <a:r>
              <a:rPr lang="zh-CN" altLang="en-US" dirty="0" smtClean="0"/>
              <a:t>一台主流配置的</a:t>
            </a:r>
            <a:r>
              <a:rPr lang="en-US" altLang="zh-CN" dirty="0" smtClean="0"/>
              <a:t>PC</a:t>
            </a:r>
            <a:r>
              <a:rPr lang="zh-CN" altLang="en-US" dirty="0" smtClean="0"/>
              <a:t>上，调用</a:t>
            </a:r>
            <a:r>
              <a:rPr lang="en-US" altLang="zh-CN" dirty="0" smtClean="0"/>
              <a:t>f(35)</a:t>
            </a:r>
            <a:r>
              <a:rPr lang="zh-CN" altLang="en-US" dirty="0" smtClean="0"/>
              <a:t>所需时间大概是</a:t>
            </a:r>
            <a:r>
              <a:rPr lang="en-US" altLang="zh-CN" dirty="0" smtClean="0"/>
              <a:t>(  )</a:t>
            </a:r>
            <a:r>
              <a:rPr lang="zh-CN" altLang="en-US" dirty="0" smtClean="0"/>
              <a:t>。</a:t>
            </a:r>
          </a:p>
          <a:p>
            <a:pPr marL="0" indent="358775">
              <a:spcAft>
                <a:spcPts val="0"/>
              </a:spcAft>
              <a:buNone/>
            </a:pPr>
            <a:r>
              <a:rPr lang="en-US" altLang="zh-CN" b="1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b="1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endParaRPr lang="en-US" altLang="zh-CN" b="1" dirty="0" smtClean="0">
              <a:solidFill>
                <a:srgbClr val="FF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358775">
              <a:spcAft>
                <a:spcPts val="0"/>
              </a:spcAft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3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358775">
              <a:spcAft>
                <a:spcPts val="0"/>
              </a:spcAft>
              <a:buNone/>
            </a:pP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b="1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3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358775">
              <a:spcAft>
                <a:spcPts val="0"/>
              </a:spcAft>
              <a:buNone/>
            </a:pP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"%</a:t>
            </a:r>
            <a:r>
              <a:rPr lang="en-US" altLang="zh-CN" b="1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d_"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b="1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3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358775">
              <a:spcAft>
                <a:spcPts val="0"/>
              </a:spcAft>
              <a:buNone/>
            </a:pP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 &gt;</a:t>
            </a:r>
            <a:r>
              <a:rPr lang="en-US" altLang="zh-CN" b="1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+= 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3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358775">
              <a:spcAft>
                <a:spcPts val="0"/>
              </a:spcAft>
              <a:buNone/>
            </a:pP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 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__max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b="1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 </a:t>
            </a:r>
            <a:endParaRPr lang="en-US" altLang="zh-CN" b="1" dirty="0" smtClean="0">
              <a:solidFill>
                <a:srgbClr val="FF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358775">
              <a:spcAft>
                <a:spcPts val="0"/>
              </a:spcAft>
              <a:buNone/>
            </a:pPr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3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 smtClean="0"/>
              <a:t>A</a:t>
            </a:r>
            <a:r>
              <a:rPr lang="zh-CN" altLang="en-US" dirty="0"/>
              <a:t>．几毫秒    </a:t>
            </a:r>
            <a:r>
              <a:rPr lang="en-US" altLang="zh-CN" dirty="0"/>
              <a:t>B</a:t>
            </a:r>
            <a:r>
              <a:rPr lang="zh-CN" altLang="en-US" dirty="0"/>
              <a:t>．几秒     </a:t>
            </a:r>
            <a:r>
              <a:rPr lang="en-US" altLang="zh-CN" dirty="0"/>
              <a:t>C</a:t>
            </a:r>
            <a:r>
              <a:rPr lang="zh-CN" altLang="en-US" dirty="0"/>
              <a:t>．几分钟   </a:t>
            </a:r>
            <a:r>
              <a:rPr lang="en-US" altLang="zh-CN" dirty="0"/>
              <a:t>D</a:t>
            </a:r>
            <a:r>
              <a:rPr lang="zh-CN" altLang="en-US" dirty="0"/>
              <a:t>．</a:t>
            </a:r>
            <a:r>
              <a:rPr lang="zh-CN" altLang="en-US" dirty="0" smtClean="0"/>
              <a:t>几小时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85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611560" y="5681744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i="0" kern="0" dirty="0" smtClean="0">
                <a:solidFill>
                  <a:srgbClr val="FF0000"/>
                </a:solidFill>
              </a:rPr>
              <a:t>心机婊！一道单选题需要考查这么多知识吗？</a:t>
            </a:r>
            <a:endParaRPr lang="zh-CN" altLang="en-US" i="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31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选择结构的机器级表示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if ~ else</a:t>
            </a:r>
            <a:r>
              <a:rPr lang="zh-CN" altLang="en-US" dirty="0"/>
              <a:t>语句的机器级表示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86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846956" y="1670178"/>
            <a:ext cx="3509020" cy="1368152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cond_expr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then_statement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else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else_statement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860032" y="3500884"/>
            <a:ext cx="3384376" cy="2376388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cond_expr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true_lable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else_statement</a:t>
            </a: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done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err="1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true_lable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then_statement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done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846518" y="3494227"/>
            <a:ext cx="3509458" cy="2383045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cond_expr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(!</a:t>
            </a: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false_lable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then_statement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altLang="zh-CN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done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err="1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false_lable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else_statement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</a:pPr>
            <a:r>
              <a:rPr lang="en-US" altLang="zh-CN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done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2123728" y="3062303"/>
            <a:ext cx="216024" cy="43192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下箭头 8"/>
          <p:cNvSpPr/>
          <p:nvPr/>
        </p:nvSpPr>
        <p:spPr>
          <a:xfrm rot="16200000">
            <a:off x="4500024" y="4653104"/>
            <a:ext cx="215962" cy="50405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171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 animBg="1"/>
      <p:bldP spid="6" grpId="0" animBg="1"/>
      <p:bldP spid="7" grpId="0" uiExpand="1" build="allAtOnce" animBg="1"/>
      <p:bldP spid="8" grpId="0" animBg="1"/>
      <p:bldP spid="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57200" y="895119"/>
            <a:ext cx="5813276" cy="5818443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defPPr>
              <a:defRPr lang="zh-CN"/>
            </a:defPPr>
            <a:lvl1pPr marL="342900" indent="-342900" algn="l">
              <a:lnSpc>
                <a:spcPts val="2500"/>
              </a:lnSpc>
              <a:spcAft>
                <a:spcPts val="0"/>
              </a:spcAft>
              <a:defRPr b="1" kern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3  	</a:t>
            </a:r>
            <a:r>
              <a:rPr lang="en-US" altLang="zh-CN" dirty="0">
                <a:solidFill>
                  <a:srgbClr val="FF0000"/>
                </a:solidFill>
              </a:rPr>
              <a:t>{</a:t>
            </a:r>
            <a:endParaRPr lang="zh-CN" altLang="zh-CN" sz="2800" kern="100" dirty="0">
              <a:latin typeface="Calibri" panose="020F0502020204030204" pitchFamily="34" charset="0"/>
            </a:endParaRPr>
          </a:p>
          <a:p>
            <a:r>
              <a:rPr lang="en-US" altLang="zh-CN" b="0" dirty="0" smtClean="0">
                <a:solidFill>
                  <a:schemeClr val="tx1"/>
                </a:solidFill>
              </a:rPr>
              <a:t>0x00401334</a:t>
            </a:r>
            <a:r>
              <a:rPr lang="en-US" altLang="zh-CN" dirty="0">
                <a:solidFill>
                  <a:schemeClr val="tx1"/>
                </a:solidFill>
              </a:rPr>
              <a:t>	push   %</a:t>
            </a:r>
            <a:r>
              <a:rPr lang="en-US" altLang="zh-CN" dirty="0" err="1">
                <a:solidFill>
                  <a:schemeClr val="tx1"/>
                </a:solidFill>
              </a:rPr>
              <a:t>ebp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b="0" dirty="0">
                <a:solidFill>
                  <a:schemeClr val="tx1"/>
                </a:solidFill>
              </a:rPr>
              <a:t>0x00401335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mov</a:t>
            </a:r>
            <a:r>
              <a:rPr lang="en-US" altLang="zh-CN" dirty="0">
                <a:solidFill>
                  <a:schemeClr val="tx1"/>
                </a:solidFill>
              </a:rPr>
              <a:t>    %</a:t>
            </a:r>
            <a:r>
              <a:rPr lang="en-US" altLang="zh-CN" dirty="0" err="1">
                <a:solidFill>
                  <a:schemeClr val="tx1"/>
                </a:solidFill>
              </a:rPr>
              <a:t>esp</a:t>
            </a:r>
            <a:r>
              <a:rPr lang="en-US" altLang="zh-CN" dirty="0">
                <a:solidFill>
                  <a:schemeClr val="tx1"/>
                </a:solidFill>
              </a:rPr>
              <a:t>,%</a:t>
            </a:r>
            <a:r>
              <a:rPr lang="en-US" altLang="zh-CN" dirty="0" err="1">
                <a:solidFill>
                  <a:schemeClr val="tx1"/>
                </a:solidFill>
              </a:rPr>
              <a:t>ebp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b="0" dirty="0">
                <a:solidFill>
                  <a:schemeClr val="tx1"/>
                </a:solidFill>
              </a:rPr>
              <a:t>0x00401337</a:t>
            </a:r>
            <a:r>
              <a:rPr lang="en-US" altLang="zh-CN" dirty="0">
                <a:solidFill>
                  <a:schemeClr val="tx1"/>
                </a:solidFill>
              </a:rPr>
              <a:t>	and    $0xfffffff0,%esp</a:t>
            </a:r>
          </a:p>
          <a:p>
            <a:r>
              <a:rPr lang="en-US" altLang="zh-CN" b="0" dirty="0">
                <a:solidFill>
                  <a:schemeClr val="tx1"/>
                </a:solidFill>
              </a:rPr>
              <a:t>0x0040133A</a:t>
            </a:r>
            <a:r>
              <a:rPr lang="en-US" altLang="zh-CN" dirty="0">
                <a:solidFill>
                  <a:schemeClr val="tx1"/>
                </a:solidFill>
              </a:rPr>
              <a:t>	sub    $0x10,%esp</a:t>
            </a:r>
          </a:p>
          <a:p>
            <a:r>
              <a:rPr lang="en-US" altLang="zh-CN" b="0" dirty="0">
                <a:solidFill>
                  <a:schemeClr val="tx1"/>
                </a:solidFill>
              </a:rPr>
              <a:t>0x0040133D</a:t>
            </a:r>
            <a:r>
              <a:rPr lang="en-US" altLang="zh-CN" dirty="0">
                <a:solidFill>
                  <a:schemeClr val="tx1"/>
                </a:solidFill>
              </a:rPr>
              <a:t>	call   0x401910 &lt;__main&gt;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4  	    </a:t>
            </a:r>
            <a:r>
              <a:rPr lang="en-US" altLang="zh-CN" dirty="0" err="1">
                <a:solidFill>
                  <a:srgbClr val="0000A0"/>
                </a:solidFill>
              </a:rPr>
              <a:t>int</a:t>
            </a:r>
            <a:r>
              <a:rPr lang="en-US" altLang="zh-CN" dirty="0">
                <a:solidFill>
                  <a:srgbClr val="0000A0"/>
                </a:solidFill>
              </a:rPr>
              <a:t>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 err="1">
                <a:solidFill>
                  <a:srgbClr val="FF0000"/>
                </a:solidFill>
              </a:rPr>
              <a:t>,</a:t>
            </a:r>
            <a:r>
              <a:rPr lang="en-US" altLang="zh-CN" dirty="0" err="1">
                <a:solidFill>
                  <a:srgbClr val="000000"/>
                </a:solidFill>
              </a:rPr>
              <a:t>result</a:t>
            </a:r>
            <a:r>
              <a:rPr lang="en-US" altLang="zh-CN" dirty="0">
                <a:solidFill>
                  <a:srgbClr val="FF0000"/>
                </a:solidFill>
              </a:rPr>
              <a:t>;</a:t>
            </a:r>
            <a:endParaRPr lang="zh-CN" altLang="zh-CN" sz="2800" kern="100" dirty="0">
              <a:latin typeface="Calibri" panose="020F0502020204030204" pitchFamily="34" charset="0"/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5  </a:t>
            </a:r>
            <a:r>
              <a:rPr lang="en-US" altLang="zh-CN" dirty="0">
                <a:solidFill>
                  <a:schemeClr val="tx1"/>
                </a:solidFill>
              </a:rPr>
              <a:t>	    </a:t>
            </a:r>
            <a:r>
              <a:rPr lang="en-US" altLang="zh-CN" dirty="0">
                <a:solidFill>
                  <a:srgbClr val="0000A0"/>
                </a:solidFill>
              </a:rPr>
              <a:t>if 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endParaRPr lang="zh-CN" altLang="zh-CN" sz="2800" kern="100" dirty="0">
              <a:latin typeface="Calibri" panose="020F0502020204030204" pitchFamily="34" charset="0"/>
            </a:endParaRPr>
          </a:p>
          <a:p>
            <a:r>
              <a:rPr lang="en-US" altLang="zh-CN" b="0" dirty="0" smtClean="0">
                <a:solidFill>
                  <a:schemeClr val="tx1"/>
                </a:solidFill>
              </a:rPr>
              <a:t>0x00401342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cmpl</a:t>
            </a:r>
            <a:r>
              <a:rPr lang="en-US" altLang="zh-CN" dirty="0">
                <a:solidFill>
                  <a:schemeClr val="tx1"/>
                </a:solidFill>
              </a:rPr>
              <a:t>   $0x0,0xc(%</a:t>
            </a:r>
            <a:r>
              <a:rPr lang="en-US" altLang="zh-CN" dirty="0" err="1">
                <a:solidFill>
                  <a:schemeClr val="tx1"/>
                </a:solidFill>
              </a:rPr>
              <a:t>esp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zh-CN" b="0" dirty="0">
                <a:solidFill>
                  <a:schemeClr val="tx1"/>
                </a:solidFill>
              </a:rPr>
              <a:t>0x00401347</a:t>
            </a:r>
            <a:r>
              <a:rPr lang="en-US" altLang="zh-CN" dirty="0">
                <a:solidFill>
                  <a:schemeClr val="tx1"/>
                </a:solidFill>
              </a:rPr>
              <a:t>	je     </a:t>
            </a:r>
            <a:r>
              <a:rPr lang="en-US" altLang="zh-CN" dirty="0">
                <a:solidFill>
                  <a:srgbClr val="00B050"/>
                </a:solidFill>
              </a:rPr>
              <a:t>0x401353</a:t>
            </a:r>
            <a:r>
              <a:rPr lang="en-US" altLang="zh-CN" dirty="0">
                <a:solidFill>
                  <a:schemeClr val="tx1"/>
                </a:solidFill>
              </a:rPr>
              <a:t> &lt;main+31&gt;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6  	      </a:t>
            </a:r>
            <a:r>
              <a:rPr lang="en-US" altLang="zh-CN" dirty="0">
                <a:solidFill>
                  <a:srgbClr val="000000"/>
                </a:solidFill>
              </a:rPr>
              <a:t>result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en-US" altLang="zh-CN" dirty="0">
                <a:solidFill>
                  <a:srgbClr val="F000F0"/>
                </a:solidFill>
              </a:rPr>
              <a:t>0</a:t>
            </a:r>
            <a:r>
              <a:rPr lang="en-US" altLang="zh-CN" dirty="0">
                <a:solidFill>
                  <a:srgbClr val="FF0000"/>
                </a:solidFill>
              </a:rPr>
              <a:t>;</a:t>
            </a:r>
            <a:endParaRPr lang="zh-CN" altLang="zh-CN" sz="2800" kern="100" dirty="0">
              <a:latin typeface="Calibri" panose="020F0502020204030204" pitchFamily="34" charset="0"/>
            </a:endParaRPr>
          </a:p>
          <a:p>
            <a:r>
              <a:rPr lang="en-US" altLang="zh-CN" b="0" dirty="0" smtClean="0">
                <a:solidFill>
                  <a:schemeClr val="tx1"/>
                </a:solidFill>
              </a:rPr>
              <a:t>0x00401349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movl</a:t>
            </a:r>
            <a:r>
              <a:rPr lang="en-US" altLang="zh-CN" dirty="0">
                <a:solidFill>
                  <a:schemeClr val="tx1"/>
                </a:solidFill>
              </a:rPr>
              <a:t>   $0x0,0x8(%</a:t>
            </a:r>
            <a:r>
              <a:rPr lang="en-US" altLang="zh-CN" dirty="0" err="1">
                <a:solidFill>
                  <a:schemeClr val="tx1"/>
                </a:solidFill>
              </a:rPr>
              <a:t>esp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zh-CN" b="0" dirty="0">
                <a:solidFill>
                  <a:schemeClr val="tx1"/>
                </a:solidFill>
              </a:rPr>
              <a:t>0x00401351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jmp</a:t>
            </a:r>
            <a:r>
              <a:rPr lang="en-US" altLang="zh-CN" dirty="0">
                <a:solidFill>
                  <a:schemeClr val="tx1"/>
                </a:solidFill>
              </a:rPr>
              <a:t>    </a:t>
            </a:r>
            <a:r>
              <a:rPr lang="en-US" altLang="zh-CN" dirty="0">
                <a:solidFill>
                  <a:srgbClr val="0000FF"/>
                </a:solidFill>
              </a:rPr>
              <a:t>0x40135b</a:t>
            </a:r>
            <a:r>
              <a:rPr lang="en-US" altLang="zh-CN" dirty="0">
                <a:solidFill>
                  <a:schemeClr val="tx1"/>
                </a:solidFill>
              </a:rPr>
              <a:t> &lt;main+39&gt;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7  	    </a:t>
            </a:r>
            <a:r>
              <a:rPr lang="en-US" altLang="zh-CN" dirty="0">
                <a:solidFill>
                  <a:srgbClr val="0000A0"/>
                </a:solidFill>
              </a:rPr>
              <a:t>else </a:t>
            </a:r>
            <a:r>
              <a:rPr lang="en-US" altLang="zh-CN" dirty="0">
                <a:solidFill>
                  <a:srgbClr val="000000"/>
                </a:solidFill>
              </a:rPr>
              <a:t>result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en-US" altLang="zh-CN" dirty="0">
                <a:solidFill>
                  <a:srgbClr val="F000F0"/>
                </a:solidFill>
              </a:rPr>
              <a:t>1</a:t>
            </a:r>
            <a:r>
              <a:rPr lang="en-US" altLang="zh-CN" dirty="0">
                <a:solidFill>
                  <a:srgbClr val="FF0000"/>
                </a:solidFill>
              </a:rPr>
              <a:t>;</a:t>
            </a:r>
            <a:endParaRPr lang="zh-CN" altLang="zh-CN" sz="2800" kern="100" dirty="0">
              <a:latin typeface="Calibri" panose="020F0502020204030204" pitchFamily="34" charset="0"/>
            </a:endParaRPr>
          </a:p>
          <a:p>
            <a:r>
              <a:rPr lang="en-US" altLang="zh-CN" dirty="0" smtClean="0">
                <a:solidFill>
                  <a:srgbClr val="00B050"/>
                </a:solidFill>
              </a:rPr>
              <a:t>0x00401353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movl</a:t>
            </a:r>
            <a:r>
              <a:rPr lang="en-US" altLang="zh-CN" dirty="0">
                <a:solidFill>
                  <a:schemeClr val="tx1"/>
                </a:solidFill>
              </a:rPr>
              <a:t>   $0x1,0x8(%</a:t>
            </a:r>
            <a:r>
              <a:rPr lang="en-US" altLang="zh-CN" dirty="0" err="1">
                <a:solidFill>
                  <a:schemeClr val="tx1"/>
                </a:solidFill>
              </a:rPr>
              <a:t>esp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8  	</a:t>
            </a:r>
            <a:r>
              <a:rPr lang="en-US" altLang="zh-CN" dirty="0" smtClean="0">
                <a:solidFill>
                  <a:srgbClr val="FF0000"/>
                </a:solidFill>
              </a:rPr>
              <a:t>}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0x0040135B</a:t>
            </a:r>
            <a:r>
              <a:rPr lang="en-US" altLang="zh-CN" dirty="0">
                <a:solidFill>
                  <a:schemeClr val="tx1"/>
                </a:solidFill>
              </a:rPr>
              <a:t>	leave</a:t>
            </a:r>
          </a:p>
          <a:p>
            <a:r>
              <a:rPr lang="en-US" altLang="zh-CN" b="0" dirty="0">
                <a:solidFill>
                  <a:schemeClr val="tx1"/>
                </a:solidFill>
              </a:rPr>
              <a:t>0x0040135C</a:t>
            </a:r>
            <a:r>
              <a:rPr lang="en-US" altLang="zh-CN" dirty="0">
                <a:solidFill>
                  <a:schemeClr val="tx1"/>
                </a:solidFill>
              </a:rPr>
              <a:t>	ret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If-else</a:t>
            </a:r>
            <a:r>
              <a:rPr lang="zh-CN" altLang="en-US" dirty="0"/>
              <a:t>语句举例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87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796136" y="895119"/>
            <a:ext cx="3076972" cy="2650952"/>
          </a:xfrm>
          <a:prstGeom prst="rect">
            <a:avLst/>
          </a:prstGeom>
          <a:solidFill>
            <a:srgbClr val="92D050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</a:t>
            </a:r>
            <a:r>
              <a:rPr lang="en-US" altLang="zh-CN" kern="0" dirty="0" err="1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stdio.h</a:t>
            </a:r>
            <a:r>
              <a:rPr lang="en-US" altLang="zh-CN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 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else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80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do while</a:t>
            </a:r>
            <a:r>
              <a:rPr lang="zh-CN" altLang="en-US" dirty="0" smtClean="0"/>
              <a:t>循环结构</a:t>
            </a:r>
            <a:r>
              <a:rPr lang="zh-CN" altLang="en-US" dirty="0"/>
              <a:t>的机器级表示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88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827583" y="1536898"/>
            <a:ext cx="7488833" cy="1584176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loop_body_statement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cond_expr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b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altLang="zh-CN" kern="0" dirty="0">
              <a:solidFill>
                <a:srgbClr val="FF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80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827582" y="3876698"/>
            <a:ext cx="7488834" cy="1728192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loop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80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loop_body_statement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cond_expr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loop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        </a:t>
            </a:r>
            <a:r>
              <a:rPr lang="en-US" altLang="zh-CN" kern="0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kern="0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条件分支</a:t>
            </a:r>
            <a:endParaRPr lang="zh-CN" altLang="zh-CN" sz="2800" kern="100" dirty="0" smtClean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done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80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80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下箭头 5"/>
          <p:cNvSpPr/>
          <p:nvPr/>
        </p:nvSpPr>
        <p:spPr>
          <a:xfrm>
            <a:off x="4283968" y="3132974"/>
            <a:ext cx="216024" cy="73182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774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57200" y="895119"/>
            <a:ext cx="5813276" cy="5818443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defPPr>
              <a:defRPr lang="zh-CN"/>
            </a:defPPr>
            <a:lvl1pPr marL="342900" indent="-342900" algn="l">
              <a:lnSpc>
                <a:spcPts val="2500"/>
              </a:lnSpc>
              <a:spcAft>
                <a:spcPts val="0"/>
              </a:spcAft>
              <a:defRPr b="1" kern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3  	</a:t>
            </a:r>
            <a:r>
              <a:rPr lang="en-US" altLang="zh-CN" dirty="0">
                <a:solidFill>
                  <a:srgbClr val="FF0000"/>
                </a:solidFill>
              </a:rPr>
              <a:t>{</a:t>
            </a:r>
            <a:endParaRPr lang="zh-CN" altLang="zh-CN" sz="2800" kern="100" dirty="0">
              <a:latin typeface="Calibri" panose="020F0502020204030204" pitchFamily="34" charset="0"/>
            </a:endParaRPr>
          </a:p>
          <a:p>
            <a:r>
              <a:rPr lang="en-US" altLang="zh-CN" b="0" dirty="0" smtClean="0">
                <a:solidFill>
                  <a:schemeClr val="tx1"/>
                </a:solidFill>
              </a:rPr>
              <a:t>0x00401334</a:t>
            </a:r>
            <a:r>
              <a:rPr lang="en-US" altLang="zh-CN" dirty="0">
                <a:solidFill>
                  <a:schemeClr val="tx1"/>
                </a:solidFill>
              </a:rPr>
              <a:t>	push   %</a:t>
            </a:r>
            <a:r>
              <a:rPr lang="en-US" altLang="zh-CN" dirty="0" err="1">
                <a:solidFill>
                  <a:schemeClr val="tx1"/>
                </a:solidFill>
              </a:rPr>
              <a:t>ebp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b="0" dirty="0">
                <a:solidFill>
                  <a:schemeClr val="tx1"/>
                </a:solidFill>
              </a:rPr>
              <a:t>0x00401335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mov</a:t>
            </a:r>
            <a:r>
              <a:rPr lang="en-US" altLang="zh-CN" dirty="0">
                <a:solidFill>
                  <a:schemeClr val="tx1"/>
                </a:solidFill>
              </a:rPr>
              <a:t>    %</a:t>
            </a:r>
            <a:r>
              <a:rPr lang="en-US" altLang="zh-CN" dirty="0" err="1">
                <a:solidFill>
                  <a:schemeClr val="tx1"/>
                </a:solidFill>
              </a:rPr>
              <a:t>esp</a:t>
            </a:r>
            <a:r>
              <a:rPr lang="en-US" altLang="zh-CN" dirty="0">
                <a:solidFill>
                  <a:schemeClr val="tx1"/>
                </a:solidFill>
              </a:rPr>
              <a:t>,%</a:t>
            </a:r>
            <a:r>
              <a:rPr lang="en-US" altLang="zh-CN" dirty="0" err="1">
                <a:solidFill>
                  <a:schemeClr val="tx1"/>
                </a:solidFill>
              </a:rPr>
              <a:t>ebp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b="0" dirty="0">
                <a:solidFill>
                  <a:schemeClr val="tx1"/>
                </a:solidFill>
              </a:rPr>
              <a:t>0x00401337</a:t>
            </a:r>
            <a:r>
              <a:rPr lang="en-US" altLang="zh-CN" dirty="0">
                <a:solidFill>
                  <a:schemeClr val="tx1"/>
                </a:solidFill>
              </a:rPr>
              <a:t>	and    $0xfffffff0,%esp</a:t>
            </a:r>
          </a:p>
          <a:p>
            <a:r>
              <a:rPr lang="en-US" altLang="zh-CN" b="0" dirty="0">
                <a:solidFill>
                  <a:schemeClr val="tx1"/>
                </a:solidFill>
              </a:rPr>
              <a:t>0x0040133A</a:t>
            </a:r>
            <a:r>
              <a:rPr lang="en-US" altLang="zh-CN" dirty="0">
                <a:solidFill>
                  <a:schemeClr val="tx1"/>
                </a:solidFill>
              </a:rPr>
              <a:t>	sub    $0x10,%esp</a:t>
            </a:r>
          </a:p>
          <a:p>
            <a:r>
              <a:rPr lang="en-US" altLang="zh-CN" b="0" dirty="0">
                <a:solidFill>
                  <a:schemeClr val="tx1"/>
                </a:solidFill>
              </a:rPr>
              <a:t>0x0040133D</a:t>
            </a:r>
            <a:r>
              <a:rPr lang="en-US" altLang="zh-CN" dirty="0">
                <a:solidFill>
                  <a:schemeClr val="tx1"/>
                </a:solidFill>
              </a:rPr>
              <a:t>	call   0x401910 &lt;__main&gt;</a:t>
            </a:r>
          </a:p>
          <a:p>
            <a:pPr>
              <a:buAutoNum type="arabicPlain" startAt="4"/>
            </a:pPr>
            <a:r>
              <a:rPr lang="en-US" altLang="zh-CN" dirty="0" smtClean="0">
                <a:solidFill>
                  <a:srgbClr val="0000A0"/>
                </a:solidFill>
              </a:rPr>
              <a:t>        </a:t>
            </a:r>
            <a:r>
              <a:rPr lang="en-US" altLang="zh-CN" dirty="0" err="1" smtClean="0">
                <a:solidFill>
                  <a:srgbClr val="0000A0"/>
                </a:solidFill>
              </a:rPr>
              <a:t>int</a:t>
            </a:r>
            <a:r>
              <a:rPr lang="en-US" altLang="zh-CN" dirty="0" smtClean="0">
                <a:solidFill>
                  <a:srgbClr val="0000A0"/>
                </a:solidFill>
              </a:rPr>
              <a:t>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en-US" altLang="zh-CN" dirty="0">
                <a:solidFill>
                  <a:srgbClr val="F000F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;</a:t>
            </a:r>
          </a:p>
          <a:p>
            <a:pPr marL="0" indent="0"/>
            <a:r>
              <a:rPr lang="en-US" altLang="zh-CN" b="0" dirty="0" smtClean="0">
                <a:solidFill>
                  <a:schemeClr val="tx1"/>
                </a:solidFill>
              </a:rPr>
              <a:t>0x00401342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movl</a:t>
            </a:r>
            <a:r>
              <a:rPr lang="en-US" altLang="zh-CN" dirty="0">
                <a:solidFill>
                  <a:schemeClr val="tx1"/>
                </a:solidFill>
              </a:rPr>
              <a:t>   $0x0,0xc(%</a:t>
            </a:r>
            <a:r>
              <a:rPr lang="en-US" altLang="zh-CN" dirty="0" err="1">
                <a:solidFill>
                  <a:schemeClr val="tx1"/>
                </a:solidFill>
              </a:rPr>
              <a:t>esp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5  	    </a:t>
            </a:r>
            <a:r>
              <a:rPr lang="en-US" altLang="zh-CN" dirty="0">
                <a:solidFill>
                  <a:srgbClr val="0000A0"/>
                </a:solidFill>
              </a:rPr>
              <a:t>do</a:t>
            </a:r>
            <a:endParaRPr lang="zh-CN" altLang="zh-CN" sz="2800" kern="100" dirty="0">
              <a:latin typeface="Calibri" panose="020F0502020204030204" pitchFamily="34" charset="0"/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6  </a:t>
            </a:r>
            <a:r>
              <a:rPr lang="en-US" altLang="zh-CN" dirty="0">
                <a:solidFill>
                  <a:schemeClr val="tx1"/>
                </a:solidFill>
              </a:rPr>
              <a:t>	    </a:t>
            </a:r>
            <a:r>
              <a:rPr lang="en-US" altLang="zh-CN" dirty="0">
                <a:solidFill>
                  <a:srgbClr val="FF0000"/>
                </a:solidFill>
              </a:rPr>
              <a:t>{</a:t>
            </a:r>
            <a:endParaRPr lang="zh-CN" altLang="zh-CN" sz="2800" kern="100" dirty="0">
              <a:latin typeface="Calibri" panose="020F0502020204030204" pitchFamily="34" charset="0"/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7  </a:t>
            </a:r>
            <a:r>
              <a:rPr lang="en-US" altLang="zh-CN" dirty="0">
                <a:solidFill>
                  <a:schemeClr val="tx1"/>
                </a:solidFill>
              </a:rPr>
              <a:t>	       </a:t>
            </a:r>
            <a:r>
              <a:rPr lang="en-US" altLang="zh-CN" dirty="0" err="1" smtClean="0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++;</a:t>
            </a:r>
            <a:endParaRPr lang="zh-CN" altLang="zh-CN" sz="2800" kern="100" dirty="0">
              <a:latin typeface="Calibri" panose="020F0502020204030204" pitchFamily="34" charset="0"/>
            </a:endParaRPr>
          </a:p>
          <a:p>
            <a:r>
              <a:rPr lang="en-US" altLang="zh-CN" dirty="0" smtClean="0">
                <a:solidFill>
                  <a:srgbClr val="00B050"/>
                </a:solidFill>
              </a:rPr>
              <a:t>0x0040134A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u="sng" dirty="0" err="1">
                <a:solidFill>
                  <a:schemeClr val="tx1"/>
                </a:solidFill>
              </a:rPr>
              <a:t>incl</a:t>
            </a:r>
            <a:r>
              <a:rPr lang="en-US" altLang="zh-CN" u="sng" dirty="0">
                <a:solidFill>
                  <a:schemeClr val="tx1"/>
                </a:solidFill>
              </a:rPr>
              <a:t>   0xc(%</a:t>
            </a:r>
            <a:r>
              <a:rPr lang="en-US" altLang="zh-CN" u="sng" dirty="0" err="1">
                <a:solidFill>
                  <a:schemeClr val="tx1"/>
                </a:solidFill>
              </a:rPr>
              <a:t>esp</a:t>
            </a:r>
            <a:r>
              <a:rPr lang="en-US" altLang="zh-CN" u="sng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8  	    </a:t>
            </a:r>
            <a:r>
              <a:rPr lang="en-US" altLang="zh-CN" dirty="0">
                <a:solidFill>
                  <a:srgbClr val="FF0000"/>
                </a:solidFill>
              </a:rPr>
              <a:t>}</a:t>
            </a:r>
            <a:r>
              <a:rPr lang="en-US" altLang="zh-CN" dirty="0">
                <a:solidFill>
                  <a:srgbClr val="0000A0"/>
                </a:solidFill>
              </a:rPr>
              <a:t>while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&gt;</a:t>
            </a:r>
            <a:r>
              <a:rPr lang="en-US" altLang="zh-CN" dirty="0">
                <a:solidFill>
                  <a:srgbClr val="F000F0"/>
                </a:solidFill>
              </a:rPr>
              <a:t>0</a:t>
            </a:r>
            <a:r>
              <a:rPr lang="en-US" altLang="zh-CN" dirty="0">
                <a:solidFill>
                  <a:srgbClr val="FF0000"/>
                </a:solidFill>
              </a:rPr>
              <a:t>);</a:t>
            </a:r>
            <a:endParaRPr lang="zh-CN" altLang="zh-CN" sz="2800" kern="100" dirty="0">
              <a:latin typeface="Calibri" panose="020F0502020204030204" pitchFamily="34" charset="0"/>
            </a:endParaRPr>
          </a:p>
          <a:p>
            <a:r>
              <a:rPr lang="en-US" altLang="zh-CN" b="0" dirty="0" smtClean="0">
                <a:solidFill>
                  <a:schemeClr val="tx1"/>
                </a:solidFill>
              </a:rPr>
              <a:t>0x0040134E</a:t>
            </a: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r>
              <a:rPr lang="en-US" altLang="zh-CN" dirty="0" err="1" smtClean="0">
                <a:solidFill>
                  <a:schemeClr val="tx1"/>
                </a:solidFill>
              </a:rPr>
              <a:t>cmpl</a:t>
            </a:r>
            <a:r>
              <a:rPr lang="en-US" altLang="zh-CN" dirty="0" smtClean="0">
                <a:solidFill>
                  <a:schemeClr val="tx1"/>
                </a:solidFill>
              </a:rPr>
              <a:t>   $0x0,0xc(%</a:t>
            </a:r>
            <a:r>
              <a:rPr lang="en-US" altLang="zh-CN" dirty="0" err="1" smtClean="0">
                <a:solidFill>
                  <a:schemeClr val="tx1"/>
                </a:solidFill>
              </a:rPr>
              <a:t>esp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zh-CN" b="0" dirty="0" smtClean="0">
                <a:solidFill>
                  <a:schemeClr val="tx1"/>
                </a:solidFill>
              </a:rPr>
              <a:t>0x00401353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jg</a:t>
            </a:r>
            <a:r>
              <a:rPr lang="en-US" altLang="zh-CN" dirty="0">
                <a:solidFill>
                  <a:schemeClr val="tx1"/>
                </a:solidFill>
              </a:rPr>
              <a:t>     </a:t>
            </a:r>
            <a:r>
              <a:rPr lang="en-US" altLang="zh-CN" dirty="0">
                <a:solidFill>
                  <a:srgbClr val="00B050"/>
                </a:solidFill>
              </a:rPr>
              <a:t>0x40134a</a:t>
            </a:r>
            <a:r>
              <a:rPr lang="en-US" altLang="zh-CN" dirty="0">
                <a:solidFill>
                  <a:schemeClr val="tx1"/>
                </a:solidFill>
              </a:rPr>
              <a:t> &lt;main+22&gt;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9  	</a:t>
            </a:r>
            <a:r>
              <a:rPr lang="en-US" altLang="zh-CN" dirty="0">
                <a:solidFill>
                  <a:srgbClr val="FF0000"/>
                </a:solidFill>
              </a:rPr>
              <a:t> }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b="0" dirty="0">
                <a:solidFill>
                  <a:schemeClr val="tx1"/>
                </a:solidFill>
              </a:rPr>
              <a:t>0x00401355</a:t>
            </a:r>
            <a:r>
              <a:rPr lang="en-US" altLang="zh-CN" dirty="0">
                <a:solidFill>
                  <a:schemeClr val="tx1"/>
                </a:solidFill>
              </a:rPr>
              <a:t>	leave</a:t>
            </a:r>
          </a:p>
          <a:p>
            <a:r>
              <a:rPr lang="en-US" altLang="zh-CN" b="0" dirty="0">
                <a:solidFill>
                  <a:schemeClr val="tx1"/>
                </a:solidFill>
              </a:rPr>
              <a:t>0x00401356</a:t>
            </a:r>
            <a:r>
              <a:rPr lang="en-US" altLang="zh-CN" dirty="0">
                <a:solidFill>
                  <a:schemeClr val="tx1"/>
                </a:solidFill>
              </a:rPr>
              <a:t>	ret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do-while</a:t>
            </a:r>
            <a:r>
              <a:rPr lang="zh-CN" altLang="en-US" dirty="0" smtClean="0"/>
              <a:t>语句</a:t>
            </a:r>
            <a:r>
              <a:rPr lang="zh-CN" altLang="en-US" dirty="0"/>
              <a:t>举例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89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796136" y="895118"/>
            <a:ext cx="3076972" cy="2893921"/>
          </a:xfrm>
          <a:prstGeom prst="rect">
            <a:avLst/>
          </a:prstGeom>
          <a:solidFill>
            <a:srgbClr val="92D050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</a:t>
            </a:r>
            <a:r>
              <a:rPr lang="en-US" altLang="zh-CN" kern="0" dirty="0" err="1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stdio.h</a:t>
            </a:r>
            <a:r>
              <a:rPr lang="en-US" altLang="zh-CN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 )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01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寄存器与内存单元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</a:pPr>
            <a:r>
              <a:rPr lang="zh-CN" altLang="en-US" dirty="0"/>
              <a:t>寄存器命名</a:t>
            </a:r>
            <a:endParaRPr lang="en-US" altLang="zh-CN" dirty="0"/>
          </a:p>
          <a:p>
            <a:pPr lvl="1">
              <a:spcBef>
                <a:spcPts val="300"/>
              </a:spcBef>
            </a:pPr>
            <a:r>
              <a:rPr lang="en-US" altLang="zh-CN" dirty="0"/>
              <a:t>IA-32      </a:t>
            </a:r>
            <a:r>
              <a:rPr lang="en-US" altLang="zh-CN" dirty="0">
                <a:solidFill>
                  <a:schemeClr val="tx1"/>
                </a:solidFill>
              </a:rPr>
              <a:t>%</a:t>
            </a:r>
            <a:r>
              <a:rPr lang="en-US" altLang="zh-CN" dirty="0" err="1">
                <a:solidFill>
                  <a:schemeClr val="tx1"/>
                </a:solidFill>
              </a:rPr>
              <a:t>eax</a:t>
            </a:r>
            <a:r>
              <a:rPr lang="en-US" altLang="zh-CN" dirty="0">
                <a:solidFill>
                  <a:schemeClr val="tx1"/>
                </a:solidFill>
              </a:rPr>
              <a:t>, %</a:t>
            </a:r>
            <a:r>
              <a:rPr lang="en-US" altLang="zh-CN" dirty="0" err="1">
                <a:solidFill>
                  <a:schemeClr val="tx1"/>
                </a:solidFill>
              </a:rPr>
              <a:t>ecx</a:t>
            </a:r>
            <a:r>
              <a:rPr lang="en-US" altLang="zh-CN" dirty="0">
                <a:solidFill>
                  <a:schemeClr val="tx1"/>
                </a:solidFill>
              </a:rPr>
              <a:t>, %</a:t>
            </a:r>
            <a:r>
              <a:rPr lang="en-US" altLang="zh-CN" dirty="0" err="1">
                <a:solidFill>
                  <a:schemeClr val="tx1"/>
                </a:solidFill>
              </a:rPr>
              <a:t>edx</a:t>
            </a:r>
            <a:r>
              <a:rPr lang="en-US" altLang="zh-CN" dirty="0">
                <a:solidFill>
                  <a:schemeClr val="tx1"/>
                </a:solidFill>
              </a:rPr>
              <a:t>, %</a:t>
            </a:r>
            <a:r>
              <a:rPr lang="en-US" altLang="zh-CN" dirty="0" err="1">
                <a:solidFill>
                  <a:schemeClr val="tx1"/>
                </a:solidFill>
              </a:rPr>
              <a:t>ebx</a:t>
            </a:r>
            <a:r>
              <a:rPr lang="en-US" altLang="zh-CN" dirty="0">
                <a:solidFill>
                  <a:schemeClr val="tx1"/>
                </a:solidFill>
              </a:rPr>
              <a:t>, %</a:t>
            </a:r>
            <a:r>
              <a:rPr lang="en-US" altLang="zh-CN" dirty="0" err="1">
                <a:solidFill>
                  <a:schemeClr val="tx1"/>
                </a:solidFill>
              </a:rPr>
              <a:t>esi</a:t>
            </a:r>
            <a:r>
              <a:rPr lang="en-US" altLang="zh-CN" dirty="0">
                <a:solidFill>
                  <a:schemeClr val="tx1"/>
                </a:solidFill>
              </a:rPr>
              <a:t>, %</a:t>
            </a:r>
            <a:r>
              <a:rPr lang="en-US" altLang="zh-CN" dirty="0" err="1">
                <a:solidFill>
                  <a:schemeClr val="tx1"/>
                </a:solidFill>
              </a:rPr>
              <a:t>edi</a:t>
            </a:r>
            <a:r>
              <a:rPr lang="en-US" altLang="zh-CN" dirty="0">
                <a:solidFill>
                  <a:schemeClr val="tx1"/>
                </a:solidFill>
              </a:rPr>
              <a:t>, %</a:t>
            </a:r>
            <a:r>
              <a:rPr lang="en-US" altLang="zh-CN" dirty="0" err="1">
                <a:solidFill>
                  <a:schemeClr val="tx1"/>
                </a:solidFill>
              </a:rPr>
              <a:t>esp</a:t>
            </a:r>
            <a:r>
              <a:rPr lang="en-US" altLang="zh-CN" dirty="0">
                <a:solidFill>
                  <a:schemeClr val="tx1"/>
                </a:solidFill>
              </a:rPr>
              <a:t>, %</a:t>
            </a:r>
            <a:r>
              <a:rPr lang="en-US" altLang="zh-CN" dirty="0" err="1">
                <a:solidFill>
                  <a:schemeClr val="tx1"/>
                </a:solidFill>
              </a:rPr>
              <a:t>ebp</a:t>
            </a:r>
            <a:endParaRPr lang="en-US" altLang="zh-CN" dirty="0">
              <a:solidFill>
                <a:schemeClr val="tx1"/>
              </a:solidFill>
            </a:endParaRPr>
          </a:p>
          <a:p>
            <a:pPr lvl="1">
              <a:spcBef>
                <a:spcPts val="300"/>
              </a:spcBef>
            </a:pPr>
            <a:r>
              <a:rPr lang="en-US" altLang="zh-CN" dirty="0"/>
              <a:t>X86-64   </a:t>
            </a:r>
            <a:r>
              <a:rPr lang="en-US" altLang="zh-CN" dirty="0">
                <a:solidFill>
                  <a:schemeClr val="tx1"/>
                </a:solidFill>
              </a:rPr>
              <a:t>%</a:t>
            </a:r>
            <a:r>
              <a:rPr lang="en-US" altLang="zh-CN" dirty="0" err="1">
                <a:solidFill>
                  <a:schemeClr val="tx1"/>
                </a:solidFill>
              </a:rPr>
              <a:t>rax</a:t>
            </a:r>
            <a:r>
              <a:rPr lang="en-US" altLang="zh-CN" dirty="0">
                <a:solidFill>
                  <a:schemeClr val="tx1"/>
                </a:solidFill>
              </a:rPr>
              <a:t>, %</a:t>
            </a:r>
            <a:r>
              <a:rPr lang="en-US" altLang="zh-CN" dirty="0" err="1">
                <a:solidFill>
                  <a:schemeClr val="tx1"/>
                </a:solidFill>
              </a:rPr>
              <a:t>rcx</a:t>
            </a:r>
            <a:r>
              <a:rPr lang="en-US" altLang="zh-CN" dirty="0">
                <a:solidFill>
                  <a:schemeClr val="tx1"/>
                </a:solidFill>
              </a:rPr>
              <a:t>, %</a:t>
            </a:r>
            <a:r>
              <a:rPr lang="en-US" altLang="zh-CN" dirty="0" err="1">
                <a:solidFill>
                  <a:schemeClr val="tx1"/>
                </a:solidFill>
              </a:rPr>
              <a:t>rdx</a:t>
            </a:r>
            <a:r>
              <a:rPr lang="en-US" altLang="zh-CN" dirty="0">
                <a:solidFill>
                  <a:schemeClr val="tx1"/>
                </a:solidFill>
              </a:rPr>
              <a:t>, %</a:t>
            </a:r>
            <a:r>
              <a:rPr lang="en-US" altLang="zh-CN" dirty="0" err="1">
                <a:solidFill>
                  <a:schemeClr val="tx1"/>
                </a:solidFill>
              </a:rPr>
              <a:t>rbx</a:t>
            </a:r>
            <a:r>
              <a:rPr lang="en-US" altLang="zh-CN" dirty="0">
                <a:solidFill>
                  <a:schemeClr val="tx1"/>
                </a:solidFill>
              </a:rPr>
              <a:t>, %</a:t>
            </a:r>
            <a:r>
              <a:rPr lang="en-US" altLang="zh-CN" dirty="0" err="1">
                <a:solidFill>
                  <a:schemeClr val="tx1"/>
                </a:solidFill>
              </a:rPr>
              <a:t>rsi</a:t>
            </a:r>
            <a:r>
              <a:rPr lang="en-US" altLang="zh-CN" dirty="0">
                <a:solidFill>
                  <a:schemeClr val="tx1"/>
                </a:solidFill>
              </a:rPr>
              <a:t>, %</a:t>
            </a:r>
            <a:r>
              <a:rPr lang="en-US" altLang="zh-CN" dirty="0" err="1">
                <a:solidFill>
                  <a:schemeClr val="tx1"/>
                </a:solidFill>
              </a:rPr>
              <a:t>rdi</a:t>
            </a:r>
            <a:r>
              <a:rPr lang="en-US" altLang="zh-CN" dirty="0">
                <a:solidFill>
                  <a:schemeClr val="tx1"/>
                </a:solidFill>
              </a:rPr>
              <a:t>, %</a:t>
            </a:r>
            <a:r>
              <a:rPr lang="en-US" altLang="zh-CN" dirty="0" err="1">
                <a:solidFill>
                  <a:schemeClr val="tx1"/>
                </a:solidFill>
              </a:rPr>
              <a:t>rsp</a:t>
            </a:r>
            <a:r>
              <a:rPr lang="en-US" altLang="zh-CN" dirty="0">
                <a:solidFill>
                  <a:schemeClr val="tx1"/>
                </a:solidFill>
              </a:rPr>
              <a:t>, %</a:t>
            </a:r>
            <a:r>
              <a:rPr lang="en-US" altLang="zh-CN" dirty="0" err="1">
                <a:solidFill>
                  <a:schemeClr val="tx1"/>
                </a:solidFill>
              </a:rPr>
              <a:t>rbp</a:t>
            </a:r>
            <a:endParaRPr lang="en-US" altLang="zh-CN" dirty="0">
              <a:solidFill>
                <a:schemeClr val="tx1"/>
              </a:solidFill>
            </a:endParaRPr>
          </a:p>
          <a:p>
            <a:pPr lvl="1">
              <a:spcBef>
                <a:spcPts val="300"/>
              </a:spcBef>
            </a:pPr>
            <a:r>
              <a:rPr lang="en-US" altLang="zh-CN" dirty="0"/>
              <a:t>MIPS32   </a:t>
            </a:r>
            <a:r>
              <a:rPr lang="en-US" altLang="zh-CN" dirty="0">
                <a:solidFill>
                  <a:schemeClr val="tx1"/>
                </a:solidFill>
              </a:rPr>
              <a:t>$0,…$31  $t0  $</a:t>
            </a:r>
            <a:r>
              <a:rPr lang="en-US" altLang="zh-CN" dirty="0" err="1">
                <a:solidFill>
                  <a:schemeClr val="tx1"/>
                </a:solidFill>
              </a:rPr>
              <a:t>sp</a:t>
            </a:r>
            <a:r>
              <a:rPr lang="en-US" altLang="zh-CN" dirty="0">
                <a:solidFill>
                  <a:schemeClr val="tx1"/>
                </a:solidFill>
              </a:rPr>
              <a:t>  $</a:t>
            </a:r>
            <a:r>
              <a:rPr lang="en-US" altLang="zh-CN" dirty="0" err="1">
                <a:solidFill>
                  <a:schemeClr val="tx1"/>
                </a:solidFill>
              </a:rPr>
              <a:t>ra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spcBef>
                <a:spcPts val="300"/>
              </a:spcBef>
            </a:pPr>
            <a:r>
              <a:rPr lang="zh-CN" altLang="en-US" dirty="0"/>
              <a:t>寄存器与内存单元的区别</a:t>
            </a:r>
            <a:endParaRPr lang="en-US" altLang="zh-CN" dirty="0"/>
          </a:p>
          <a:p>
            <a:pPr lvl="1">
              <a:spcBef>
                <a:spcPts val="300"/>
              </a:spcBef>
            </a:pPr>
            <a:r>
              <a:rPr lang="zh-CN" altLang="en-US" dirty="0"/>
              <a:t>访问寄存器数据更快</a:t>
            </a:r>
            <a:endParaRPr lang="en-US" altLang="zh-CN" dirty="0"/>
          </a:p>
          <a:p>
            <a:pPr lvl="1">
              <a:spcBef>
                <a:spcPts val="300"/>
              </a:spcBef>
            </a:pPr>
            <a:r>
              <a:rPr lang="zh-CN" altLang="en-US" dirty="0"/>
              <a:t>寄存器数目很少</a:t>
            </a:r>
            <a:endParaRPr lang="en-US" altLang="zh-CN" dirty="0"/>
          </a:p>
          <a:p>
            <a:pPr lvl="1">
              <a:spcBef>
                <a:spcPts val="300"/>
              </a:spcBef>
            </a:pPr>
            <a:r>
              <a:rPr lang="zh-CN" altLang="en-US" dirty="0"/>
              <a:t>现代指令大多数只访问寄存器，避免访问存储器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9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59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while</a:t>
            </a:r>
            <a:r>
              <a:rPr lang="zh-CN" altLang="en-US" dirty="0" smtClean="0"/>
              <a:t>循环结构</a:t>
            </a:r>
            <a:r>
              <a:rPr lang="zh-CN" altLang="en-US" dirty="0"/>
              <a:t>的机器级表示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90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83568" y="1264156"/>
            <a:ext cx="7560840" cy="1584176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cond_expr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loop_body_statement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83568" y="3645024"/>
            <a:ext cx="7560840" cy="2448272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cond_expr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(!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done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      </a:t>
            </a:r>
            <a:r>
              <a:rPr lang="en-US" altLang="zh-CN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条件转移</a:t>
            </a:r>
            <a:endParaRPr lang="zh-CN" altLang="zh-CN" sz="2800" kern="1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loop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loop_body_statement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cond_expr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loop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done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下箭头 5"/>
          <p:cNvSpPr/>
          <p:nvPr/>
        </p:nvSpPr>
        <p:spPr>
          <a:xfrm>
            <a:off x="4319972" y="2848333"/>
            <a:ext cx="216024" cy="77621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786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23528" y="1124744"/>
            <a:ext cx="5813276" cy="4334081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defPPr>
              <a:defRPr lang="zh-CN"/>
            </a:defPPr>
            <a:lvl1pPr marL="342900" indent="-342900" algn="l">
              <a:lnSpc>
                <a:spcPts val="2500"/>
              </a:lnSpc>
              <a:spcAft>
                <a:spcPts val="0"/>
              </a:spcAft>
              <a:defRPr b="1" kern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en-US" altLang="zh-CN" dirty="0" smtClean="0">
                <a:solidFill>
                  <a:srgbClr val="FF0000"/>
                </a:solidFill>
              </a:rPr>
              <a:t>4  </a:t>
            </a:r>
            <a:r>
              <a:rPr lang="en-US" altLang="zh-CN" dirty="0">
                <a:solidFill>
                  <a:srgbClr val="FF0000"/>
                </a:solidFill>
              </a:rPr>
              <a:t>	    </a:t>
            </a:r>
            <a:r>
              <a:rPr lang="en-US" altLang="zh-CN" dirty="0" err="1">
                <a:solidFill>
                  <a:srgbClr val="FF0000"/>
                </a:solidFill>
              </a:rPr>
              <a:t>int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=1;</a:t>
            </a:r>
          </a:p>
          <a:p>
            <a:r>
              <a:rPr lang="en-US" altLang="zh-CN" b="0" dirty="0">
                <a:solidFill>
                  <a:schemeClr val="tx1"/>
                </a:solidFill>
              </a:rPr>
              <a:t>0x00401342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movl</a:t>
            </a:r>
            <a:r>
              <a:rPr lang="en-US" altLang="zh-CN" dirty="0">
                <a:solidFill>
                  <a:schemeClr val="tx1"/>
                </a:solidFill>
              </a:rPr>
              <a:t>   $0x1,0xc(%</a:t>
            </a:r>
            <a:r>
              <a:rPr lang="en-US" altLang="zh-CN" dirty="0" err="1">
                <a:solidFill>
                  <a:schemeClr val="tx1"/>
                </a:solidFill>
              </a:rPr>
              <a:t>esp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5  	    while(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&gt;0)</a:t>
            </a:r>
          </a:p>
          <a:p>
            <a:r>
              <a:rPr lang="en-US" altLang="zh-CN" b="0" dirty="0">
                <a:solidFill>
                  <a:schemeClr val="tx1"/>
                </a:solidFill>
              </a:rPr>
              <a:t>0x0040134A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jmp</a:t>
            </a:r>
            <a:r>
              <a:rPr lang="en-US" altLang="zh-CN" dirty="0">
                <a:solidFill>
                  <a:schemeClr val="tx1"/>
                </a:solidFill>
              </a:rPr>
              <a:t>    </a:t>
            </a:r>
            <a:r>
              <a:rPr lang="en-US" altLang="zh-CN" dirty="0">
                <a:solidFill>
                  <a:srgbClr val="0070C0"/>
                </a:solidFill>
              </a:rPr>
              <a:t>0x401350</a:t>
            </a:r>
            <a:r>
              <a:rPr lang="en-US" altLang="zh-CN" dirty="0">
                <a:solidFill>
                  <a:schemeClr val="tx1"/>
                </a:solidFill>
              </a:rPr>
              <a:t> &lt;main+28&gt;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6  	    {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7      	 </a:t>
            </a:r>
            <a:r>
              <a:rPr lang="en-US" altLang="zh-CN" dirty="0" err="1" smtClean="0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++;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6600"/>
                </a:solidFill>
              </a:rPr>
              <a:t>0x0040134C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incl</a:t>
            </a:r>
            <a:r>
              <a:rPr lang="en-US" altLang="zh-CN" dirty="0">
                <a:solidFill>
                  <a:schemeClr val="tx1"/>
                </a:solidFill>
              </a:rPr>
              <a:t>   0xc(%</a:t>
            </a:r>
            <a:r>
              <a:rPr lang="en-US" altLang="zh-CN" dirty="0" err="1">
                <a:solidFill>
                  <a:schemeClr val="tx1"/>
                </a:solidFill>
              </a:rPr>
              <a:t>esp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8  	    }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9  	}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0x00401350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rgbClr val="00B050"/>
                </a:solidFill>
              </a:rPr>
              <a:t>cmpl</a:t>
            </a:r>
            <a:r>
              <a:rPr lang="en-US" altLang="zh-CN" dirty="0">
                <a:solidFill>
                  <a:srgbClr val="00B050"/>
                </a:solidFill>
              </a:rPr>
              <a:t>   $0x0,0xc(%</a:t>
            </a:r>
            <a:r>
              <a:rPr lang="en-US" altLang="zh-CN" dirty="0" err="1">
                <a:solidFill>
                  <a:srgbClr val="00B050"/>
                </a:solidFill>
              </a:rPr>
              <a:t>esp</a:t>
            </a:r>
            <a:r>
              <a:rPr lang="en-US" altLang="zh-CN" dirty="0">
                <a:solidFill>
                  <a:srgbClr val="00B050"/>
                </a:solidFill>
              </a:rPr>
              <a:t>)</a:t>
            </a:r>
          </a:p>
          <a:p>
            <a:r>
              <a:rPr lang="en-US" altLang="zh-CN" b="0" dirty="0">
                <a:solidFill>
                  <a:schemeClr val="tx1"/>
                </a:solidFill>
              </a:rPr>
              <a:t>0x00401355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rgbClr val="00B050"/>
                </a:solidFill>
              </a:rPr>
              <a:t>jg</a:t>
            </a:r>
            <a:r>
              <a:rPr lang="en-US" altLang="zh-CN" dirty="0">
                <a:solidFill>
                  <a:srgbClr val="00B050"/>
                </a:solidFill>
              </a:rPr>
              <a:t>     </a:t>
            </a:r>
            <a:r>
              <a:rPr lang="en-US" altLang="zh-CN" dirty="0">
                <a:solidFill>
                  <a:srgbClr val="FF6600"/>
                </a:solidFill>
              </a:rPr>
              <a:t>0x40134c</a:t>
            </a:r>
            <a:r>
              <a:rPr lang="en-US" altLang="zh-CN" dirty="0">
                <a:solidFill>
                  <a:srgbClr val="00B050"/>
                </a:solidFill>
              </a:rPr>
              <a:t> &lt;main+24&gt;</a:t>
            </a:r>
          </a:p>
          <a:p>
            <a:r>
              <a:rPr lang="en-US" altLang="zh-CN" b="0" dirty="0" smtClean="0">
                <a:solidFill>
                  <a:schemeClr val="tx1"/>
                </a:solidFill>
              </a:rPr>
              <a:t>0x00401357</a:t>
            </a:r>
            <a:r>
              <a:rPr lang="en-US" altLang="zh-CN" dirty="0">
                <a:solidFill>
                  <a:schemeClr val="tx1"/>
                </a:solidFill>
              </a:rPr>
              <a:t>	leave</a:t>
            </a:r>
          </a:p>
          <a:p>
            <a:r>
              <a:rPr lang="en-US" altLang="zh-CN" b="0" dirty="0">
                <a:solidFill>
                  <a:schemeClr val="tx1"/>
                </a:solidFill>
              </a:rPr>
              <a:t>0x00401358</a:t>
            </a:r>
            <a:r>
              <a:rPr lang="en-US" altLang="zh-CN" dirty="0">
                <a:solidFill>
                  <a:schemeClr val="tx1"/>
                </a:solidFill>
              </a:rPr>
              <a:t>	ret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while</a:t>
            </a:r>
            <a:r>
              <a:rPr lang="zh-CN" altLang="en-US" dirty="0" smtClean="0"/>
              <a:t>语句</a:t>
            </a:r>
            <a:r>
              <a:rPr lang="zh-CN" altLang="en-US" dirty="0"/>
              <a:t>举例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91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796136" y="1124744"/>
            <a:ext cx="3076972" cy="2893921"/>
          </a:xfrm>
          <a:prstGeom prst="rect">
            <a:avLst/>
          </a:prstGeom>
          <a:solidFill>
            <a:srgbClr val="92D050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</a:t>
            </a:r>
            <a:r>
              <a:rPr lang="en-US" altLang="zh-CN" kern="0" dirty="0" err="1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stdio.h</a:t>
            </a:r>
            <a:r>
              <a:rPr lang="en-US" altLang="zh-CN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 )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=1;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altLang="zh-CN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95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while</a:t>
            </a:r>
            <a:r>
              <a:rPr lang="zh-CN" altLang="en-US" dirty="0" smtClean="0"/>
              <a:t>循环结构</a:t>
            </a:r>
            <a:r>
              <a:rPr lang="zh-CN" altLang="en-US" dirty="0"/>
              <a:t>的机器级表示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92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791580" y="3861048"/>
            <a:ext cx="7560840" cy="2448272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cond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      </a:t>
            </a:r>
            <a:r>
              <a:rPr lang="en-US" altLang="zh-CN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条件转移</a:t>
            </a:r>
            <a:endParaRPr lang="zh-CN" altLang="zh-CN" sz="2800" kern="1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loop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loop_body_statement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cond</a:t>
            </a:r>
            <a:r>
              <a:rPr lang="zh-CN" altLang="en-US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kern="0" dirty="0" smtClean="0">
              <a:solidFill>
                <a:srgbClr val="FF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cond_expr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loop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done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791580" y="992164"/>
            <a:ext cx="7560840" cy="2448272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cond_expr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(!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done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      </a:t>
            </a:r>
            <a:r>
              <a:rPr lang="en-US" altLang="zh-CN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条件转移</a:t>
            </a:r>
            <a:endParaRPr lang="zh-CN" altLang="zh-CN" sz="2800" kern="1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loop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loop_body_statement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cond_expr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loop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done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4211960" y="3451117"/>
            <a:ext cx="216024" cy="38856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884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for</a:t>
            </a:r>
            <a:r>
              <a:rPr lang="zh-CN" altLang="en-US" dirty="0" smtClean="0"/>
              <a:t>循环结构</a:t>
            </a:r>
            <a:r>
              <a:rPr lang="zh-CN" altLang="en-US" dirty="0"/>
              <a:t>的机器级表示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93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83568" y="1224402"/>
            <a:ext cx="7831197" cy="1584176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err="1" smtClean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begin_expr</a:t>
            </a:r>
            <a:r>
              <a:rPr lang="en-US" altLang="zh-CN" kern="0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kern="0" dirty="0" err="1" smtClean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cond_expr</a:t>
            </a:r>
            <a:r>
              <a:rPr lang="en-US" altLang="zh-CN" kern="0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kern="0" dirty="0" err="1" smtClean="0">
                <a:solidFill>
                  <a:srgbClr val="703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update_expr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loop_body_statement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83567" y="3039024"/>
            <a:ext cx="7831197" cy="2984549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 err="1" smtClean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begin_expr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cond_expr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(!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done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loop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loop_body_statement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 err="1" smtClean="0">
                <a:solidFill>
                  <a:srgbClr val="703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update_expr</a:t>
            </a:r>
            <a:r>
              <a:rPr lang="en-US" altLang="zh-CN" b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c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cond_expr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loop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done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427984" y="3039024"/>
            <a:ext cx="4086780" cy="2984549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kern="0" dirty="0" err="1" smtClean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begin_expr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 </a:t>
            </a: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cond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    </a:t>
            </a:r>
            <a:r>
              <a:rPr lang="en-US" altLang="zh-CN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kern="0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条件转移</a:t>
            </a:r>
            <a:endParaRPr lang="zh-CN" altLang="zh-CN" sz="2800" kern="1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loop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loop_body_statement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marL="0" lvl="0" indent="0"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kern="0" dirty="0" err="1" smtClean="0">
                <a:solidFill>
                  <a:srgbClr val="703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update_expr</a:t>
            </a:r>
            <a:r>
              <a:rPr lang="en-US" altLang="zh-CN" b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cond</a:t>
            </a:r>
            <a:r>
              <a:rPr lang="zh-CN" altLang="en-US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kern="0" dirty="0" smtClean="0">
              <a:solidFill>
                <a:srgbClr val="FF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 err="1" smtClean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cond_expr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loop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done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4318838" y="2797053"/>
            <a:ext cx="216024" cy="24197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下箭头 8"/>
          <p:cNvSpPr/>
          <p:nvPr/>
        </p:nvSpPr>
        <p:spPr>
          <a:xfrm rot="16200000">
            <a:off x="4265400" y="4374368"/>
            <a:ext cx="216024" cy="46954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150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For</a:t>
            </a:r>
            <a:r>
              <a:rPr lang="zh-CN" altLang="en-US" dirty="0" smtClean="0"/>
              <a:t>循环语句</a:t>
            </a:r>
            <a:r>
              <a:rPr lang="zh-CN" altLang="en-US" dirty="0"/>
              <a:t>举例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94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42392" y="1196752"/>
            <a:ext cx="7859216" cy="3240360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</a:t>
            </a:r>
            <a:r>
              <a:rPr lang="en-US" altLang="zh-CN" kern="0" dirty="0" err="1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stdio.h</a:t>
            </a:r>
            <a:r>
              <a:rPr lang="en-US" altLang="zh-CN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 )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&lt;=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{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6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23528" y="1124744"/>
            <a:ext cx="8208912" cy="5184576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defPPr>
              <a:defRPr lang="zh-CN"/>
            </a:defPPr>
            <a:lvl1pPr marL="342900" indent="-342900" algn="l">
              <a:lnSpc>
                <a:spcPts val="2500"/>
              </a:lnSpc>
              <a:spcAft>
                <a:spcPts val="0"/>
              </a:spcAft>
              <a:defRPr b="1" kern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en-US" altLang="zh-CN" dirty="0">
                <a:solidFill>
                  <a:srgbClr val="FF0000"/>
                </a:solidFill>
              </a:rPr>
              <a:t>4  	    </a:t>
            </a:r>
            <a:r>
              <a:rPr lang="en-US" altLang="zh-CN" dirty="0" err="1">
                <a:solidFill>
                  <a:srgbClr val="FF0000"/>
                </a:solidFill>
              </a:rPr>
              <a:t>int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;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5  	    </a:t>
            </a:r>
            <a:r>
              <a:rPr lang="en-US" altLang="zh-CN" dirty="0" err="1">
                <a:solidFill>
                  <a:srgbClr val="FF0000"/>
                </a:solidFill>
              </a:rPr>
              <a:t>int</a:t>
            </a:r>
            <a:r>
              <a:rPr lang="en-US" altLang="zh-CN" dirty="0">
                <a:solidFill>
                  <a:srgbClr val="FF0000"/>
                </a:solidFill>
              </a:rPr>
              <a:t> result=0;</a:t>
            </a:r>
          </a:p>
          <a:p>
            <a:r>
              <a:rPr lang="en-US" altLang="zh-CN" b="0" dirty="0">
                <a:solidFill>
                  <a:schemeClr val="tx1"/>
                </a:solidFill>
              </a:rPr>
              <a:t>0x00401342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movl</a:t>
            </a:r>
            <a:r>
              <a:rPr lang="en-US" altLang="zh-CN" dirty="0">
                <a:solidFill>
                  <a:schemeClr val="tx1"/>
                </a:solidFill>
              </a:rPr>
              <a:t>   $0x0,0x8(%</a:t>
            </a:r>
            <a:r>
              <a:rPr lang="en-US" altLang="zh-CN" dirty="0" err="1">
                <a:solidFill>
                  <a:schemeClr val="tx1"/>
                </a:solidFill>
              </a:rPr>
              <a:t>esp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6  	    for(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=1;i&lt;=20;i++)</a:t>
            </a:r>
          </a:p>
          <a:p>
            <a:r>
              <a:rPr lang="en-US" altLang="zh-CN" b="0" dirty="0">
                <a:solidFill>
                  <a:schemeClr val="tx1"/>
                </a:solidFill>
              </a:rPr>
              <a:t>0x0040134A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movl</a:t>
            </a:r>
            <a:r>
              <a:rPr lang="en-US" altLang="zh-CN" dirty="0">
                <a:solidFill>
                  <a:schemeClr val="tx1"/>
                </a:solidFill>
              </a:rPr>
              <a:t>   $0x1,0xc(%</a:t>
            </a:r>
            <a:r>
              <a:rPr lang="en-US" altLang="zh-CN" dirty="0" err="1">
                <a:solidFill>
                  <a:schemeClr val="tx1"/>
                </a:solidFill>
              </a:rPr>
              <a:t>esp</a:t>
            </a:r>
            <a:r>
              <a:rPr lang="en-US" altLang="zh-CN" dirty="0" smtClean="0">
                <a:solidFill>
                  <a:schemeClr val="tx1"/>
                </a:solidFill>
              </a:rPr>
              <a:t>)      </a:t>
            </a:r>
            <a:r>
              <a:rPr lang="en-US" altLang="zh-CN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#</a:t>
            </a:r>
            <a:r>
              <a:rPr lang="en-US" altLang="zh-CN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i</a:t>
            </a:r>
            <a:r>
              <a:rPr lang="en-US" altLang="zh-CN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=1;  begin-expr</a:t>
            </a:r>
            <a:endParaRPr lang="en-US" altLang="zh-CN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altLang="zh-CN" b="0" dirty="0">
                <a:solidFill>
                  <a:schemeClr val="tx1"/>
                </a:solidFill>
              </a:rPr>
              <a:t>0x00401352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jmp</a:t>
            </a:r>
            <a:r>
              <a:rPr lang="en-US" altLang="zh-CN" dirty="0">
                <a:solidFill>
                  <a:schemeClr val="tx1"/>
                </a:solidFill>
              </a:rPr>
              <a:t>    </a:t>
            </a:r>
            <a:r>
              <a:rPr lang="en-US" altLang="zh-CN" dirty="0">
                <a:solidFill>
                  <a:srgbClr val="00B050"/>
                </a:solidFill>
              </a:rPr>
              <a:t>0x40135c</a:t>
            </a:r>
            <a:r>
              <a:rPr lang="en-US" altLang="zh-CN" dirty="0">
                <a:solidFill>
                  <a:schemeClr val="tx1"/>
                </a:solidFill>
              </a:rPr>
              <a:t> &lt;main+40</a:t>
            </a:r>
            <a:r>
              <a:rPr lang="en-US" altLang="zh-CN" dirty="0" smtClean="0">
                <a:solidFill>
                  <a:schemeClr val="tx1"/>
                </a:solidFill>
              </a:rPr>
              <a:t>&gt;   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7  	    {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8  	       result++;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0x00401354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incl</a:t>
            </a:r>
            <a:r>
              <a:rPr lang="en-US" altLang="zh-CN" dirty="0">
                <a:solidFill>
                  <a:schemeClr val="tx1"/>
                </a:solidFill>
              </a:rPr>
              <a:t>   0x8(%</a:t>
            </a:r>
            <a:r>
              <a:rPr lang="en-US" altLang="zh-CN" dirty="0" err="1">
                <a:solidFill>
                  <a:schemeClr val="tx1"/>
                </a:solidFill>
              </a:rPr>
              <a:t>esp</a:t>
            </a:r>
            <a:r>
              <a:rPr lang="en-US" altLang="zh-CN" dirty="0">
                <a:solidFill>
                  <a:schemeClr val="tx1"/>
                </a:solidFill>
              </a:rPr>
              <a:t>) </a:t>
            </a:r>
            <a:r>
              <a:rPr lang="en-US" altLang="zh-CN" dirty="0" smtClean="0">
                <a:solidFill>
                  <a:schemeClr val="tx1"/>
                </a:solidFill>
              </a:rPr>
              <a:t>        </a:t>
            </a:r>
            <a:r>
              <a:rPr lang="en-US" altLang="zh-C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#</a:t>
            </a:r>
            <a:r>
              <a:rPr lang="en-US" altLang="zh-CN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loop_body_statement</a:t>
            </a:r>
            <a:endParaRPr lang="en-US" altLang="zh-CN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9  	    }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10 	}</a:t>
            </a:r>
          </a:p>
          <a:p>
            <a:r>
              <a:rPr lang="en-US" altLang="zh-CN" b="0" dirty="0" smtClean="0">
                <a:solidFill>
                  <a:schemeClr val="tx1"/>
                </a:solidFill>
              </a:rPr>
              <a:t>0x00401358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incl</a:t>
            </a:r>
            <a:r>
              <a:rPr lang="en-US" altLang="zh-CN" dirty="0">
                <a:solidFill>
                  <a:schemeClr val="tx1"/>
                </a:solidFill>
              </a:rPr>
              <a:t>   0xc(%</a:t>
            </a:r>
            <a:r>
              <a:rPr lang="en-US" altLang="zh-CN" dirty="0" err="1">
                <a:solidFill>
                  <a:schemeClr val="tx1"/>
                </a:solidFill>
              </a:rPr>
              <a:t>esp</a:t>
            </a:r>
            <a:r>
              <a:rPr lang="en-US" altLang="zh-CN" dirty="0" smtClean="0">
                <a:solidFill>
                  <a:schemeClr val="tx1"/>
                </a:solidFill>
              </a:rPr>
              <a:t>)           </a:t>
            </a:r>
            <a:r>
              <a:rPr lang="en-US" altLang="zh-C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#</a:t>
            </a:r>
            <a:r>
              <a:rPr lang="en-US" altLang="zh-CN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i</a:t>
            </a:r>
            <a:r>
              <a:rPr lang="en-US" altLang="zh-C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++;  update-expr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0x0040135C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cmpl</a:t>
            </a:r>
            <a:r>
              <a:rPr lang="en-US" altLang="zh-CN" dirty="0">
                <a:solidFill>
                  <a:schemeClr val="tx1"/>
                </a:solidFill>
              </a:rPr>
              <a:t>   $0x14,0xc(%</a:t>
            </a:r>
            <a:r>
              <a:rPr lang="en-US" altLang="zh-CN" dirty="0" err="1">
                <a:solidFill>
                  <a:schemeClr val="tx1"/>
                </a:solidFill>
              </a:rPr>
              <a:t>esp</a:t>
            </a:r>
            <a:r>
              <a:rPr lang="en-US" altLang="zh-CN" dirty="0" smtClean="0">
                <a:solidFill>
                  <a:schemeClr val="tx1"/>
                </a:solidFill>
              </a:rPr>
              <a:t>)     </a:t>
            </a:r>
            <a:r>
              <a:rPr lang="en-US" altLang="zh-C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#</a:t>
            </a:r>
            <a:r>
              <a:rPr lang="en-US" altLang="zh-CN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i</a:t>
            </a:r>
            <a:r>
              <a:rPr lang="en-US" altLang="zh-C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&lt;20  </a:t>
            </a:r>
            <a:r>
              <a:rPr lang="en-US" altLang="zh-CN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cond_expr</a:t>
            </a:r>
            <a:endParaRPr lang="en-US" altLang="zh-CN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altLang="zh-CN" b="0" dirty="0">
                <a:solidFill>
                  <a:schemeClr val="tx1"/>
                </a:solidFill>
              </a:rPr>
              <a:t>0x00401361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jle</a:t>
            </a:r>
            <a:r>
              <a:rPr lang="en-US" altLang="zh-CN" dirty="0">
                <a:solidFill>
                  <a:schemeClr val="tx1"/>
                </a:solidFill>
              </a:rPr>
              <a:t>    </a:t>
            </a:r>
            <a:r>
              <a:rPr lang="en-US" altLang="zh-CN" dirty="0">
                <a:solidFill>
                  <a:srgbClr val="0000FF"/>
                </a:solidFill>
              </a:rPr>
              <a:t>0x401354 </a:t>
            </a:r>
            <a:r>
              <a:rPr lang="en-US" altLang="zh-CN" dirty="0">
                <a:solidFill>
                  <a:schemeClr val="tx1"/>
                </a:solidFill>
              </a:rPr>
              <a:t>&lt;main+32</a:t>
            </a:r>
            <a:r>
              <a:rPr lang="en-US" altLang="zh-CN" sz="1600" dirty="0" smtClean="0">
                <a:solidFill>
                  <a:schemeClr val="tx1"/>
                </a:solidFill>
              </a:rPr>
              <a:t>&gt;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b="0" dirty="0" smtClean="0">
                <a:solidFill>
                  <a:schemeClr val="tx1"/>
                </a:solidFill>
              </a:rPr>
              <a:t>0x00401363</a:t>
            </a:r>
            <a:r>
              <a:rPr lang="en-US" altLang="zh-CN" dirty="0">
                <a:solidFill>
                  <a:schemeClr val="tx1"/>
                </a:solidFill>
              </a:rPr>
              <a:t>	leave</a:t>
            </a:r>
          </a:p>
          <a:p>
            <a:r>
              <a:rPr lang="en-US" altLang="zh-CN" b="0" dirty="0">
                <a:solidFill>
                  <a:schemeClr val="tx1"/>
                </a:solidFill>
              </a:rPr>
              <a:t>0x00401364</a:t>
            </a:r>
            <a:r>
              <a:rPr lang="en-US" altLang="zh-CN" dirty="0">
                <a:solidFill>
                  <a:schemeClr val="tx1"/>
                </a:solidFill>
              </a:rPr>
              <a:t>	ret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循环语句</a:t>
            </a:r>
            <a:r>
              <a:rPr lang="zh-CN" altLang="en-US" dirty="0" smtClean="0"/>
              <a:t>举例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95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93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2570" y="940309"/>
            <a:ext cx="5701558" cy="5585035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defPPr>
              <a:defRPr lang="zh-CN"/>
            </a:defPPr>
            <a:lvl1pPr marL="342900" indent="-342900" algn="l">
              <a:lnSpc>
                <a:spcPts val="2500"/>
              </a:lnSpc>
              <a:spcAft>
                <a:spcPts val="0"/>
              </a:spcAft>
              <a:defRPr b="1" kern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chemeClr val="tx1"/>
                </a:solidFill>
              </a:rPr>
              <a:t>0x00401366	push   %</a:t>
            </a:r>
            <a:r>
              <a:rPr lang="en-US" altLang="zh-CN" sz="1600" dirty="0" err="1">
                <a:solidFill>
                  <a:schemeClr val="tx1"/>
                </a:solidFill>
              </a:rPr>
              <a:t>ebp</a:t>
            </a: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chemeClr val="tx1"/>
                </a:solidFill>
              </a:rPr>
              <a:t>0x00401367	</a:t>
            </a:r>
            <a:r>
              <a:rPr lang="en-US" altLang="zh-CN" sz="1600" dirty="0" err="1">
                <a:solidFill>
                  <a:schemeClr val="tx1"/>
                </a:solidFill>
              </a:rPr>
              <a:t>mov</a:t>
            </a:r>
            <a:r>
              <a:rPr lang="en-US" altLang="zh-CN" sz="1600" dirty="0">
                <a:solidFill>
                  <a:schemeClr val="tx1"/>
                </a:solidFill>
              </a:rPr>
              <a:t>    %</a:t>
            </a:r>
            <a:r>
              <a:rPr lang="en-US" altLang="zh-CN" sz="1600" dirty="0" err="1">
                <a:solidFill>
                  <a:schemeClr val="tx1"/>
                </a:solidFill>
              </a:rPr>
              <a:t>esp</a:t>
            </a:r>
            <a:r>
              <a:rPr lang="en-US" altLang="zh-CN" sz="1600" dirty="0">
                <a:solidFill>
                  <a:schemeClr val="tx1"/>
                </a:solidFill>
              </a:rPr>
              <a:t>,%</a:t>
            </a:r>
            <a:r>
              <a:rPr lang="en-US" altLang="zh-CN" sz="1600" dirty="0" err="1">
                <a:solidFill>
                  <a:schemeClr val="tx1"/>
                </a:solidFill>
              </a:rPr>
              <a:t>ebp</a:t>
            </a: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chemeClr val="tx1"/>
                </a:solidFill>
              </a:rPr>
              <a:t>0x00401369	sub    $0x10,%esp</a:t>
            </a:r>
          </a:p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chemeClr val="tx1"/>
                </a:solidFill>
              </a:rPr>
              <a:t>0x0040136C	</a:t>
            </a:r>
            <a:r>
              <a:rPr lang="en-US" altLang="zh-CN" sz="1600" dirty="0" err="1">
                <a:solidFill>
                  <a:schemeClr val="tx1"/>
                </a:solidFill>
              </a:rPr>
              <a:t>movl</a:t>
            </a:r>
            <a:r>
              <a:rPr lang="en-US" altLang="zh-CN" sz="1600" dirty="0">
                <a:solidFill>
                  <a:schemeClr val="tx1"/>
                </a:solidFill>
              </a:rPr>
              <a:t>   $0x0,-0x4(%</a:t>
            </a:r>
            <a:r>
              <a:rPr lang="en-US" altLang="zh-CN" sz="1600" dirty="0" err="1">
                <a:solidFill>
                  <a:schemeClr val="tx1"/>
                </a:solidFill>
              </a:rPr>
              <a:t>ebp</a:t>
            </a:r>
            <a:r>
              <a:rPr lang="en-US" altLang="zh-CN" sz="16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chemeClr val="tx1"/>
                </a:solidFill>
              </a:rPr>
              <a:t>0x00401373	</a:t>
            </a:r>
            <a:r>
              <a:rPr lang="en-US" altLang="zh-CN" sz="1600" dirty="0" err="1">
                <a:solidFill>
                  <a:schemeClr val="tx1"/>
                </a:solidFill>
              </a:rPr>
              <a:t>movl</a:t>
            </a:r>
            <a:r>
              <a:rPr lang="en-US" altLang="zh-CN" sz="1600" dirty="0">
                <a:solidFill>
                  <a:schemeClr val="tx1"/>
                </a:solidFill>
              </a:rPr>
              <a:t>   $0x0,-0x8(%</a:t>
            </a:r>
            <a:r>
              <a:rPr lang="en-US" altLang="zh-CN" sz="1600" dirty="0" err="1">
                <a:solidFill>
                  <a:schemeClr val="tx1"/>
                </a:solidFill>
              </a:rPr>
              <a:t>ebp</a:t>
            </a:r>
            <a:r>
              <a:rPr lang="en-US" altLang="zh-CN" sz="16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chemeClr val="tx1"/>
                </a:solidFill>
              </a:rPr>
              <a:t>0x0040137A	</a:t>
            </a:r>
            <a:r>
              <a:rPr lang="en-US" altLang="zh-CN" sz="1600" dirty="0" err="1">
                <a:solidFill>
                  <a:schemeClr val="tx1"/>
                </a:solidFill>
              </a:rPr>
              <a:t>jmp</a:t>
            </a:r>
            <a:r>
              <a:rPr lang="en-US" altLang="zh-CN" sz="1600" dirty="0">
                <a:solidFill>
                  <a:schemeClr val="tx1"/>
                </a:solidFill>
              </a:rPr>
              <a:t>    </a:t>
            </a:r>
            <a:r>
              <a:rPr lang="en-US" altLang="zh-CN" sz="1600" dirty="0">
                <a:solidFill>
                  <a:srgbClr val="00B050"/>
                </a:solidFill>
              </a:rPr>
              <a:t>0x40138f</a:t>
            </a:r>
            <a:r>
              <a:rPr lang="en-US" altLang="zh-CN" sz="1600" dirty="0">
                <a:solidFill>
                  <a:schemeClr val="tx1"/>
                </a:solidFill>
              </a:rPr>
              <a:t> &lt;function+41&gt;</a:t>
            </a:r>
          </a:p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rgbClr val="7030A0"/>
                </a:solidFill>
              </a:rPr>
              <a:t>0x0040137C</a:t>
            </a:r>
            <a:r>
              <a:rPr lang="en-US" altLang="zh-CN" sz="1600" dirty="0">
                <a:solidFill>
                  <a:schemeClr val="tx1"/>
                </a:solidFill>
              </a:rPr>
              <a:t>	</a:t>
            </a:r>
            <a:r>
              <a:rPr lang="en-US" altLang="zh-CN" sz="1600" dirty="0" err="1">
                <a:solidFill>
                  <a:schemeClr val="tx1"/>
                </a:solidFill>
              </a:rPr>
              <a:t>mov</a:t>
            </a:r>
            <a:r>
              <a:rPr lang="en-US" altLang="zh-CN" sz="1600" dirty="0">
                <a:solidFill>
                  <a:schemeClr val="tx1"/>
                </a:solidFill>
              </a:rPr>
              <a:t>    -0x4(%</a:t>
            </a:r>
            <a:r>
              <a:rPr lang="en-US" altLang="zh-CN" sz="1600" dirty="0" err="1">
                <a:solidFill>
                  <a:schemeClr val="tx1"/>
                </a:solidFill>
              </a:rPr>
              <a:t>ebp</a:t>
            </a:r>
            <a:r>
              <a:rPr lang="en-US" altLang="zh-CN" sz="1600" dirty="0">
                <a:solidFill>
                  <a:schemeClr val="tx1"/>
                </a:solidFill>
              </a:rPr>
              <a:t>),%</a:t>
            </a:r>
            <a:r>
              <a:rPr lang="en-US" altLang="zh-CN" sz="1600" dirty="0" err="1">
                <a:solidFill>
                  <a:schemeClr val="tx1"/>
                </a:solidFill>
              </a:rPr>
              <a:t>eax</a:t>
            </a: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chemeClr val="tx1"/>
                </a:solidFill>
              </a:rPr>
              <a:t>0x0040137F	</a:t>
            </a:r>
            <a:r>
              <a:rPr lang="en-US" altLang="zh-CN" sz="1600" dirty="0" err="1">
                <a:solidFill>
                  <a:schemeClr val="tx1"/>
                </a:solidFill>
              </a:rPr>
              <a:t>shl</a:t>
            </a:r>
            <a:r>
              <a:rPr lang="en-US" altLang="zh-CN" sz="1600" dirty="0">
                <a:solidFill>
                  <a:schemeClr val="tx1"/>
                </a:solidFill>
              </a:rPr>
              <a:t>    %</a:t>
            </a:r>
            <a:r>
              <a:rPr lang="en-US" altLang="zh-CN" sz="1600" dirty="0" err="1">
                <a:solidFill>
                  <a:schemeClr val="tx1"/>
                </a:solidFill>
              </a:rPr>
              <a:t>eax</a:t>
            </a: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chemeClr val="tx1"/>
                </a:solidFill>
              </a:rPr>
              <a:t>0x00401381	</a:t>
            </a:r>
            <a:r>
              <a:rPr lang="en-US" altLang="zh-CN" sz="1600" dirty="0" err="1">
                <a:solidFill>
                  <a:schemeClr val="tx1"/>
                </a:solidFill>
              </a:rPr>
              <a:t>mov</a:t>
            </a:r>
            <a:r>
              <a:rPr lang="en-US" altLang="zh-CN" sz="1600" dirty="0">
                <a:solidFill>
                  <a:schemeClr val="tx1"/>
                </a:solidFill>
              </a:rPr>
              <a:t>    0x8(%</a:t>
            </a:r>
            <a:r>
              <a:rPr lang="en-US" altLang="zh-CN" sz="1600" dirty="0" err="1">
                <a:solidFill>
                  <a:schemeClr val="tx1"/>
                </a:solidFill>
              </a:rPr>
              <a:t>ebp</a:t>
            </a:r>
            <a:r>
              <a:rPr lang="en-US" altLang="zh-CN" sz="1600" dirty="0">
                <a:solidFill>
                  <a:schemeClr val="tx1"/>
                </a:solidFill>
              </a:rPr>
              <a:t>),%</a:t>
            </a:r>
            <a:r>
              <a:rPr lang="en-US" altLang="zh-CN" sz="1600" dirty="0" err="1">
                <a:solidFill>
                  <a:schemeClr val="tx1"/>
                </a:solidFill>
              </a:rPr>
              <a:t>edx</a:t>
            </a: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chemeClr val="tx1"/>
                </a:solidFill>
              </a:rPr>
              <a:t>0x00401384	and    $0x1,%edx</a:t>
            </a:r>
          </a:p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chemeClr val="tx1"/>
                </a:solidFill>
              </a:rPr>
              <a:t>0x00401387	add    %</a:t>
            </a:r>
            <a:r>
              <a:rPr lang="en-US" altLang="zh-CN" sz="1600" dirty="0" err="1">
                <a:solidFill>
                  <a:schemeClr val="tx1"/>
                </a:solidFill>
              </a:rPr>
              <a:t>edx</a:t>
            </a:r>
            <a:r>
              <a:rPr lang="en-US" altLang="zh-CN" sz="1600" dirty="0">
                <a:solidFill>
                  <a:schemeClr val="tx1"/>
                </a:solidFill>
              </a:rPr>
              <a:t>,%</a:t>
            </a:r>
            <a:r>
              <a:rPr lang="en-US" altLang="zh-CN" sz="1600" dirty="0" err="1">
                <a:solidFill>
                  <a:schemeClr val="tx1"/>
                </a:solidFill>
              </a:rPr>
              <a:t>eax</a:t>
            </a: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chemeClr val="tx1"/>
                </a:solidFill>
              </a:rPr>
              <a:t>0x00401389	</a:t>
            </a:r>
            <a:r>
              <a:rPr lang="en-US" altLang="zh-CN" sz="1600" dirty="0" err="1">
                <a:solidFill>
                  <a:schemeClr val="tx1"/>
                </a:solidFill>
              </a:rPr>
              <a:t>mov</a:t>
            </a:r>
            <a:r>
              <a:rPr lang="en-US" altLang="zh-CN" sz="1600" dirty="0">
                <a:solidFill>
                  <a:schemeClr val="tx1"/>
                </a:solidFill>
              </a:rPr>
              <a:t>    %eax,-0x4(%</a:t>
            </a:r>
            <a:r>
              <a:rPr lang="en-US" altLang="zh-CN" sz="1600" dirty="0" err="1">
                <a:solidFill>
                  <a:schemeClr val="tx1"/>
                </a:solidFill>
              </a:rPr>
              <a:t>ebp</a:t>
            </a:r>
            <a:r>
              <a:rPr lang="en-US" altLang="zh-CN" sz="16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chemeClr val="tx1"/>
                </a:solidFill>
              </a:rPr>
              <a:t>0x0040138C	</a:t>
            </a:r>
            <a:r>
              <a:rPr lang="en-US" altLang="zh-CN" sz="1600" dirty="0" err="1">
                <a:solidFill>
                  <a:schemeClr val="tx1"/>
                </a:solidFill>
              </a:rPr>
              <a:t>incl</a:t>
            </a:r>
            <a:r>
              <a:rPr lang="en-US" altLang="zh-CN" sz="1600" dirty="0">
                <a:solidFill>
                  <a:schemeClr val="tx1"/>
                </a:solidFill>
              </a:rPr>
              <a:t>   -0x8(%</a:t>
            </a:r>
            <a:r>
              <a:rPr lang="en-US" altLang="zh-CN" sz="1600" dirty="0" err="1">
                <a:solidFill>
                  <a:schemeClr val="tx1"/>
                </a:solidFill>
              </a:rPr>
              <a:t>ebp</a:t>
            </a:r>
            <a:r>
              <a:rPr lang="en-US" altLang="zh-CN" sz="16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rgbClr val="00B050"/>
                </a:solidFill>
              </a:rPr>
              <a:t>0x0040138F</a:t>
            </a:r>
            <a:r>
              <a:rPr lang="en-US" altLang="zh-CN" sz="1600" dirty="0">
                <a:solidFill>
                  <a:schemeClr val="tx1"/>
                </a:solidFill>
              </a:rPr>
              <a:t>	</a:t>
            </a:r>
            <a:r>
              <a:rPr lang="en-US" altLang="zh-CN" sz="1600" dirty="0" err="1">
                <a:solidFill>
                  <a:schemeClr val="tx1"/>
                </a:solidFill>
              </a:rPr>
              <a:t>cmpl</a:t>
            </a:r>
            <a:r>
              <a:rPr lang="en-US" altLang="zh-CN" sz="1600" dirty="0">
                <a:solidFill>
                  <a:schemeClr val="tx1"/>
                </a:solidFill>
              </a:rPr>
              <a:t>   $0x20,-0x8(%</a:t>
            </a:r>
            <a:r>
              <a:rPr lang="en-US" altLang="zh-CN" sz="1600" dirty="0" err="1">
                <a:solidFill>
                  <a:schemeClr val="tx1"/>
                </a:solidFill>
              </a:rPr>
              <a:t>ebp</a:t>
            </a:r>
            <a:r>
              <a:rPr lang="en-US" altLang="zh-CN" sz="16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chemeClr val="tx1"/>
                </a:solidFill>
              </a:rPr>
              <a:t>0x00401393	</a:t>
            </a:r>
            <a:r>
              <a:rPr lang="en-US" altLang="zh-CN" sz="1600" dirty="0" err="1">
                <a:solidFill>
                  <a:schemeClr val="tx1"/>
                </a:solidFill>
              </a:rPr>
              <a:t>jne</a:t>
            </a:r>
            <a:r>
              <a:rPr lang="en-US" altLang="zh-CN" sz="1600" dirty="0">
                <a:solidFill>
                  <a:schemeClr val="tx1"/>
                </a:solidFill>
              </a:rPr>
              <a:t>    </a:t>
            </a:r>
            <a:r>
              <a:rPr lang="en-US" altLang="zh-CN" sz="1600" dirty="0">
                <a:solidFill>
                  <a:srgbClr val="7030A0"/>
                </a:solidFill>
              </a:rPr>
              <a:t>0x40137c</a:t>
            </a:r>
            <a:r>
              <a:rPr lang="en-US" altLang="zh-CN" sz="1600" dirty="0">
                <a:solidFill>
                  <a:schemeClr val="tx1"/>
                </a:solidFill>
              </a:rPr>
              <a:t> &lt;function+22&gt;</a:t>
            </a:r>
          </a:p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chemeClr val="tx1"/>
                </a:solidFill>
              </a:rPr>
              <a:t>0x00401395	</a:t>
            </a:r>
            <a:r>
              <a:rPr lang="en-US" altLang="zh-CN" sz="1600" dirty="0" err="1">
                <a:solidFill>
                  <a:schemeClr val="tx1"/>
                </a:solidFill>
              </a:rPr>
              <a:t>mov</a:t>
            </a:r>
            <a:r>
              <a:rPr lang="en-US" altLang="zh-CN" sz="1600" dirty="0">
                <a:solidFill>
                  <a:schemeClr val="tx1"/>
                </a:solidFill>
              </a:rPr>
              <a:t>    -0x4(%</a:t>
            </a:r>
            <a:r>
              <a:rPr lang="en-US" altLang="zh-CN" sz="1600" dirty="0" err="1">
                <a:solidFill>
                  <a:schemeClr val="tx1"/>
                </a:solidFill>
              </a:rPr>
              <a:t>ebp</a:t>
            </a:r>
            <a:r>
              <a:rPr lang="en-US" altLang="zh-CN" sz="1600" dirty="0">
                <a:solidFill>
                  <a:schemeClr val="tx1"/>
                </a:solidFill>
              </a:rPr>
              <a:t>),%</a:t>
            </a:r>
            <a:r>
              <a:rPr lang="en-US" altLang="zh-CN" sz="1600" dirty="0" err="1">
                <a:solidFill>
                  <a:schemeClr val="tx1"/>
                </a:solidFill>
              </a:rPr>
              <a:t>eax</a:t>
            </a: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chemeClr val="tx1"/>
                </a:solidFill>
              </a:rPr>
              <a:t>0x00401398	leave</a:t>
            </a:r>
          </a:p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chemeClr val="tx1"/>
                </a:solidFill>
              </a:rPr>
              <a:t>0x00401399	ret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6243" y="223663"/>
            <a:ext cx="8229600" cy="582612"/>
          </a:xfrm>
        </p:spPr>
        <p:txBody>
          <a:bodyPr/>
          <a:lstStyle/>
          <a:p>
            <a:r>
              <a:rPr lang="zh-CN" altLang="en-US" dirty="0"/>
              <a:t>逆向工程举例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367387" y="624666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96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436096" y="940309"/>
            <a:ext cx="3707904" cy="5585035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defPPr>
              <a:defRPr lang="zh-CN"/>
            </a:defPPr>
            <a:lvl1pPr marL="342900" indent="-342900" algn="l">
              <a:lnSpc>
                <a:spcPts val="2500"/>
              </a:lnSpc>
              <a:spcAft>
                <a:spcPts val="0"/>
              </a:spcAft>
              <a:defRPr b="1" kern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zh-CN" sz="1600" dirty="0" smtClean="0">
                <a:solidFill>
                  <a:schemeClr val="tx1"/>
                </a:solidFill>
              </a:rPr>
              <a:t>#{</a:t>
            </a:r>
            <a:r>
              <a:rPr lang="zh-CN" altLang="en-US" sz="1600" dirty="0" smtClean="0">
                <a:solidFill>
                  <a:schemeClr val="tx1"/>
                </a:solidFill>
              </a:rPr>
              <a:t>保存栈帧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>
              <a:lnSpc>
                <a:spcPts val="2400"/>
              </a:lnSpc>
            </a:pPr>
            <a:r>
              <a:rPr lang="en-US" altLang="zh-CN" sz="1600" dirty="0" smtClean="0">
                <a:solidFill>
                  <a:schemeClr val="tx1"/>
                </a:solidFill>
              </a:rPr>
              <a:t>#</a:t>
            </a:r>
            <a:r>
              <a:rPr lang="zh-CN" altLang="en-US" sz="1600" dirty="0" smtClean="0">
                <a:solidFill>
                  <a:schemeClr val="tx1"/>
                </a:solidFill>
              </a:rPr>
              <a:t>建立新栈帧底部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>
              <a:lnSpc>
                <a:spcPts val="2400"/>
              </a:lnSpc>
            </a:pPr>
            <a:r>
              <a:rPr lang="en-US" altLang="zh-CN" sz="1600" dirty="0" smtClean="0">
                <a:solidFill>
                  <a:schemeClr val="tx1"/>
                </a:solidFill>
              </a:rPr>
              <a:t>#</a:t>
            </a:r>
            <a:r>
              <a:rPr lang="zh-CN" altLang="en-US" sz="1600" dirty="0" smtClean="0">
                <a:solidFill>
                  <a:schemeClr val="tx1"/>
                </a:solidFill>
              </a:rPr>
              <a:t>分配栈帧空间  </a:t>
            </a:r>
            <a:r>
              <a:rPr lang="en-US" altLang="zh-CN" sz="1600" dirty="0" smtClean="0">
                <a:solidFill>
                  <a:schemeClr val="tx1"/>
                </a:solidFill>
              </a:rPr>
              <a:t>16</a:t>
            </a:r>
            <a:r>
              <a:rPr lang="zh-CN" altLang="en-US" sz="1600" dirty="0" smtClean="0">
                <a:solidFill>
                  <a:schemeClr val="tx1"/>
                </a:solidFill>
              </a:rPr>
              <a:t>字节</a:t>
            </a: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ts val="2400"/>
              </a:lnSpc>
            </a:pPr>
            <a:r>
              <a:rPr lang="en-US" altLang="zh-CN" sz="1600" dirty="0" smtClean="0">
                <a:solidFill>
                  <a:schemeClr val="tx1"/>
                </a:solidFill>
              </a:rPr>
              <a:t>#</a:t>
            </a:r>
            <a:r>
              <a:rPr lang="zh-CN" altLang="en-US" sz="1600" dirty="0" smtClean="0">
                <a:solidFill>
                  <a:schemeClr val="tx1"/>
                </a:solidFill>
              </a:rPr>
              <a:t>局部变量</a:t>
            </a:r>
            <a:r>
              <a:rPr lang="en-US" altLang="zh-CN" sz="1600" dirty="0" smtClean="0">
                <a:solidFill>
                  <a:schemeClr val="tx1"/>
                </a:solidFill>
              </a:rPr>
              <a:t>x</a:t>
            </a:r>
            <a:r>
              <a:rPr lang="zh-CN" altLang="en-US" sz="1600" dirty="0" smtClean="0">
                <a:solidFill>
                  <a:schemeClr val="tx1"/>
                </a:solidFill>
              </a:rPr>
              <a:t>赋值   </a:t>
            </a:r>
            <a:r>
              <a:rPr lang="en-US" altLang="zh-CN" sz="1600" dirty="0" smtClean="0">
                <a:solidFill>
                  <a:schemeClr val="tx1"/>
                </a:solidFill>
              </a:rPr>
              <a:t>[ebp-4]</a:t>
            </a:r>
          </a:p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chemeClr val="tx1"/>
                </a:solidFill>
              </a:rPr>
              <a:t>#</a:t>
            </a:r>
            <a:r>
              <a:rPr lang="zh-CN" altLang="en-US" sz="1600" dirty="0" smtClean="0">
                <a:solidFill>
                  <a:schemeClr val="tx1"/>
                </a:solidFill>
              </a:rPr>
              <a:t>局部变量</a:t>
            </a:r>
            <a:r>
              <a:rPr lang="en-US" altLang="zh-CN" sz="1600" dirty="0" smtClean="0">
                <a:solidFill>
                  <a:schemeClr val="tx1"/>
                </a:solidFill>
              </a:rPr>
              <a:t>y</a:t>
            </a:r>
            <a:r>
              <a:rPr lang="zh-CN" altLang="en-US" sz="1600" dirty="0" smtClean="0">
                <a:solidFill>
                  <a:schemeClr val="tx1"/>
                </a:solidFill>
              </a:rPr>
              <a:t>赋值   </a:t>
            </a:r>
            <a:r>
              <a:rPr lang="en-US" altLang="zh-CN" sz="1600" dirty="0" smtClean="0">
                <a:solidFill>
                  <a:schemeClr val="tx1"/>
                </a:solidFill>
              </a:rPr>
              <a:t>[ebp-8]</a:t>
            </a:r>
            <a:r>
              <a:rPr lang="zh-CN" altLang="en-US" sz="1600" dirty="0" smtClean="0">
                <a:solidFill>
                  <a:schemeClr val="tx1"/>
                </a:solidFill>
              </a:rPr>
              <a:t> </a:t>
            </a: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ts val="2400"/>
              </a:lnSpc>
            </a:pPr>
            <a:r>
              <a:rPr lang="en-US" altLang="zh-CN" sz="1600" dirty="0" smtClean="0">
                <a:solidFill>
                  <a:schemeClr val="tx1"/>
                </a:solidFill>
              </a:rPr>
              <a:t>#</a:t>
            </a:r>
            <a:r>
              <a:rPr lang="zh-CN" altLang="en-US" sz="1600" dirty="0" smtClean="0">
                <a:solidFill>
                  <a:schemeClr val="tx1"/>
                </a:solidFill>
              </a:rPr>
              <a:t>无条件跳转</a:t>
            </a:r>
            <a:r>
              <a:rPr lang="en-US" altLang="zh-CN" sz="1600" dirty="0">
                <a:solidFill>
                  <a:srgbClr val="00B050"/>
                </a:solidFill>
              </a:rPr>
              <a:t>0x40138f</a:t>
            </a:r>
            <a:r>
              <a:rPr lang="en-US" altLang="zh-CN" sz="1600" dirty="0">
                <a:solidFill>
                  <a:schemeClr val="tx1"/>
                </a:solidFill>
              </a:rPr>
              <a:t> 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>
              <a:lnSpc>
                <a:spcPts val="2400"/>
              </a:lnSpc>
            </a:pPr>
            <a:r>
              <a:rPr lang="en-US" altLang="zh-CN" sz="1600" dirty="0" smtClean="0">
                <a:solidFill>
                  <a:schemeClr val="tx1"/>
                </a:solidFill>
              </a:rPr>
              <a:t>#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eax</a:t>
            </a:r>
            <a:r>
              <a:rPr lang="en-US" altLang="zh-CN" sz="16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x</a:t>
            </a:r>
            <a:r>
              <a:rPr lang="en-US" altLang="zh-CN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      </a:t>
            </a:r>
            <a:r>
              <a:rPr lang="en-US" altLang="zh-CN" sz="1600" dirty="0">
                <a:solidFill>
                  <a:schemeClr val="tx1"/>
                </a:solidFill>
              </a:rPr>
              <a:t>[ebp-4]</a:t>
            </a:r>
          </a:p>
          <a:p>
            <a:pPr>
              <a:lnSpc>
                <a:spcPts val="2400"/>
              </a:lnSpc>
            </a:pPr>
            <a:r>
              <a:rPr lang="en-US" altLang="zh-CN" sz="1600" dirty="0" smtClean="0">
                <a:solidFill>
                  <a:schemeClr val="tx1"/>
                </a:solidFill>
              </a:rPr>
              <a:t>#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eax</a:t>
            </a:r>
            <a:r>
              <a:rPr lang="en-US" altLang="zh-CN" sz="16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eax</a:t>
            </a:r>
            <a:r>
              <a:rPr lang="en-US" altLang="zh-CN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&lt;&lt;1=2x   unsigned x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chemeClr val="tx1"/>
                </a:solidFill>
              </a:rPr>
              <a:t>#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edx</a:t>
            </a:r>
            <a:r>
              <a:rPr lang="en-US" altLang="zh-CN" sz="1600" dirty="0">
                <a:solidFill>
                  <a:schemeClr val="tx1"/>
                </a:solidFill>
                <a:sym typeface="Wingdings" panose="05000000000000000000" pitchFamily="2" charset="2"/>
              </a:rPr>
              <a:t></a:t>
            </a:r>
            <a:r>
              <a:rPr lang="zh-CN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形参</a:t>
            </a:r>
            <a:r>
              <a:rPr lang="en-US" altLang="zh-CN" sz="1600" dirty="0">
                <a:solidFill>
                  <a:schemeClr val="tx1"/>
                </a:solidFill>
                <a:sym typeface="Wingdings" panose="05000000000000000000" pitchFamily="2" charset="2"/>
              </a:rPr>
              <a:t>z   </a:t>
            </a:r>
            <a:r>
              <a:rPr lang="zh-CN" altLang="en-US" sz="1600" dirty="0">
                <a:solidFill>
                  <a:schemeClr val="tx1"/>
                </a:solidFill>
              </a:rPr>
              <a:t>取形参</a:t>
            </a:r>
            <a:r>
              <a:rPr lang="en-US" altLang="zh-CN" sz="1600" dirty="0">
                <a:solidFill>
                  <a:schemeClr val="tx1"/>
                </a:solidFill>
              </a:rPr>
              <a:t>z</a:t>
            </a:r>
          </a:p>
          <a:p>
            <a:pPr>
              <a:lnSpc>
                <a:spcPts val="2400"/>
              </a:lnSpc>
            </a:pPr>
            <a:r>
              <a:rPr lang="en-US" altLang="zh-CN" sz="1600" dirty="0">
                <a:solidFill>
                  <a:schemeClr val="tx1"/>
                </a:solidFill>
              </a:rPr>
              <a:t>#</a:t>
            </a:r>
            <a:r>
              <a:rPr lang="en-US" altLang="zh-CN" sz="1600" dirty="0" smtClean="0">
                <a:solidFill>
                  <a:schemeClr val="tx1"/>
                </a:solidFill>
              </a:rPr>
              <a:t>edx</a:t>
            </a:r>
            <a:r>
              <a:rPr lang="en-US" altLang="zh-CN" sz="1600" dirty="0">
                <a:solidFill>
                  <a:schemeClr val="tx1"/>
                </a:solidFill>
                <a:sym typeface="Wingdings" panose="05000000000000000000" pitchFamily="2" charset="2"/>
              </a:rPr>
              <a:t></a:t>
            </a:r>
            <a:r>
              <a:rPr lang="en-US" altLang="zh-CN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edx&amp;1   z&amp;1</a:t>
            </a: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ts val="2400"/>
              </a:lnSpc>
            </a:pPr>
            <a:r>
              <a:rPr lang="en-US" altLang="zh-CN" sz="1600" dirty="0" smtClean="0">
                <a:solidFill>
                  <a:schemeClr val="tx1"/>
                </a:solidFill>
              </a:rPr>
              <a:t>#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eax</a:t>
            </a:r>
            <a:r>
              <a:rPr lang="en-US" altLang="zh-CN" sz="16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edx+eax</a:t>
            </a:r>
            <a:r>
              <a:rPr lang="en-US" altLang="zh-CN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>
              <a:lnSpc>
                <a:spcPts val="2400"/>
              </a:lnSpc>
            </a:pPr>
            <a:r>
              <a:rPr lang="en-US" altLang="zh-CN" sz="1600" dirty="0" smtClean="0">
                <a:solidFill>
                  <a:schemeClr val="tx1"/>
                </a:solidFill>
              </a:rPr>
              <a:t>#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x</a:t>
            </a:r>
            <a:r>
              <a:rPr lang="en-US" altLang="zh-CN" sz="16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eax</a:t>
            </a:r>
            <a:r>
              <a:rPr lang="en-US" altLang="zh-CN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    x=(x&lt;&lt;1)+(z&amp;1)</a:t>
            </a: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ts val="2400"/>
              </a:lnSpc>
            </a:pPr>
            <a:r>
              <a:rPr lang="en-US" altLang="zh-CN" sz="1600" dirty="0" smtClean="0">
                <a:solidFill>
                  <a:schemeClr val="tx1"/>
                </a:solidFill>
              </a:rPr>
              <a:t># y++</a:t>
            </a:r>
          </a:p>
          <a:p>
            <a:pPr>
              <a:lnSpc>
                <a:spcPts val="2400"/>
              </a:lnSpc>
            </a:pPr>
            <a:r>
              <a:rPr lang="en-US" altLang="zh-CN" sz="1600" dirty="0" smtClean="0">
                <a:solidFill>
                  <a:schemeClr val="tx1"/>
                </a:solidFill>
              </a:rPr>
              <a:t>#</a:t>
            </a:r>
          </a:p>
          <a:p>
            <a:pPr>
              <a:lnSpc>
                <a:spcPts val="2400"/>
              </a:lnSpc>
            </a:pPr>
            <a:r>
              <a:rPr lang="en-US" altLang="zh-CN" sz="1600" dirty="0" smtClean="0">
                <a:solidFill>
                  <a:schemeClr val="tx1"/>
                </a:solidFill>
              </a:rPr>
              <a:t>#if y!=32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goto</a:t>
            </a:r>
            <a:r>
              <a:rPr lang="en-US" altLang="zh-CN" sz="1600" dirty="0" smtClean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rgbClr val="7030A0"/>
                </a:solidFill>
              </a:rPr>
              <a:t>0x40137c </a:t>
            </a:r>
            <a:endParaRPr lang="en-US" altLang="zh-CN" sz="1600" dirty="0" smtClean="0">
              <a:solidFill>
                <a:srgbClr val="7030A0"/>
              </a:solidFill>
            </a:endParaRPr>
          </a:p>
          <a:p>
            <a:pPr>
              <a:lnSpc>
                <a:spcPts val="2400"/>
              </a:lnSpc>
            </a:pPr>
            <a:r>
              <a:rPr lang="en-US" altLang="zh-CN" sz="1600" dirty="0" smtClean="0">
                <a:solidFill>
                  <a:schemeClr val="tx1"/>
                </a:solidFill>
              </a:rPr>
              <a:t>#return?   </a:t>
            </a:r>
            <a:r>
              <a:rPr lang="en-US" altLang="zh-CN" sz="1600" dirty="0" err="1">
                <a:solidFill>
                  <a:schemeClr val="tx1"/>
                </a:solidFill>
              </a:rPr>
              <a:t>e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ax</a:t>
            </a:r>
            <a:r>
              <a:rPr lang="en-US" altLang="zh-CN" sz="16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x</a:t>
            </a:r>
            <a:endParaRPr lang="en-US" altLang="zh-CN" sz="16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ts val="2400"/>
              </a:lnSpc>
            </a:pPr>
            <a:r>
              <a:rPr lang="en-US" altLang="zh-CN" sz="1600" dirty="0" smtClean="0">
                <a:solidFill>
                  <a:schemeClr val="tx1"/>
                </a:solidFill>
              </a:rPr>
              <a:t>#  }</a:t>
            </a:r>
          </a:p>
          <a:p>
            <a:pPr>
              <a:lnSpc>
                <a:spcPts val="2400"/>
              </a:lnSpc>
            </a:pPr>
            <a:endParaRPr lang="en-US" altLang="zh-C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38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6243" y="223663"/>
            <a:ext cx="8229600" cy="582612"/>
          </a:xfrm>
        </p:spPr>
        <p:txBody>
          <a:bodyPr/>
          <a:lstStyle/>
          <a:p>
            <a:r>
              <a:rPr lang="zh-CN" altLang="en-US" dirty="0"/>
              <a:t>逆向工程举例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367387" y="624666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97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39552" y="1052736"/>
            <a:ext cx="4968552" cy="5193926"/>
          </a:xfrm>
          <a:prstGeom prst="rect">
            <a:avLst/>
          </a:prstGeom>
          <a:solidFill>
            <a:srgbClr val="92D050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function</a:t>
            </a:r>
            <a:r>
              <a:rPr lang="en-US" altLang="zh-CN" sz="20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 </a:t>
            </a:r>
            <a:r>
              <a:rPr lang="en-US" altLang="zh-CN" sz="2000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unsigned 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sz="20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000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0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000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!=</a:t>
            </a:r>
            <a:r>
              <a:rPr lang="en-US" altLang="zh-CN" sz="2000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en-US" altLang="zh-CN" sz="20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{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sz="20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=(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sz="20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&lt;&lt;</a:t>
            </a:r>
            <a:r>
              <a:rPr lang="en-US" altLang="zh-CN" sz="2000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0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)+(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&amp;</a:t>
            </a:r>
            <a:r>
              <a:rPr lang="en-US" altLang="zh-CN" sz="2000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0x01</a:t>
            </a:r>
            <a:r>
              <a:rPr lang="en-US" altLang="zh-CN" sz="20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}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 </a:t>
            </a:r>
            <a:r>
              <a:rPr lang="en-US" altLang="zh-CN" sz="2000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sz="20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3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00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程序转换概述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IA-32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指令系统概述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IA-32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常用指令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语言程序的机器级表示</a:t>
            </a:r>
            <a:endParaRPr lang="en-US" altLang="zh-CN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zh-CN" alt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复杂数据类型的分配和访问</a:t>
            </a:r>
            <a:endParaRPr lang="en-US" altLang="zh-CN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越界访问和缓冲区溢出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X86-64</a:t>
            </a:r>
            <a:r>
              <a:rPr lang="zh-CN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系统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98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91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复杂数据类型的分配和</a:t>
            </a:r>
            <a:r>
              <a:rPr lang="zh-CN" altLang="en-US" dirty="0" smtClean="0"/>
              <a:t>访问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数组</a:t>
            </a:r>
            <a:endParaRPr lang="en-US" altLang="zh-CN" dirty="0" smtClean="0"/>
          </a:p>
          <a:p>
            <a:r>
              <a:rPr lang="zh-CN" altLang="en-US" dirty="0" smtClean="0"/>
              <a:t>结构体</a:t>
            </a:r>
            <a:endParaRPr lang="en-US" altLang="zh-CN" dirty="0" smtClean="0"/>
          </a:p>
          <a:p>
            <a:r>
              <a:rPr lang="zh-CN" altLang="en-US" dirty="0" smtClean="0"/>
              <a:t>联合体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99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51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2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rofile">
  <a:themeElements>
    <a:clrScheme name="1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1_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0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7200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>
            <a:schemeClr val="hlink"/>
          </a:buClr>
          <a:buSzPct val="65000"/>
          <a:buFont typeface="Wingdings" pitchFamily="2" charset="2"/>
          <a:buNone/>
          <a:tabLst/>
          <a:defRPr kumimoji="0" lang="zh-CN" sz="2400" b="1" i="0" u="sng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Arial" pitchFamily="34" charset="0"/>
            <a:ea typeface="华文新魏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0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7200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>
            <a:schemeClr val="hlink"/>
          </a:buClr>
          <a:buSzPct val="65000"/>
          <a:buFont typeface="Wingdings" pitchFamily="2" charset="2"/>
          <a:buNone/>
          <a:tabLst/>
          <a:defRPr kumimoji="0" lang="zh-CN" sz="2400" b="1" i="0" u="sng" strike="noStrike" cap="none" normalizeH="0" baseline="0" smtClean="0">
            <a:ln>
              <a:noFill/>
            </a:ln>
            <a:solidFill>
              <a:srgbClr val="FF3300"/>
            </a:solidFill>
            <a:effectLst/>
            <a:latin typeface="Arial" pitchFamily="34" charset="0"/>
            <a:ea typeface="华文新魏" pitchFamily="2" charset="-122"/>
          </a:defRPr>
        </a:defPPr>
      </a:lstStyle>
    </a:lnDef>
  </a:objectDefaults>
  <a:extraClrSchemeLst>
    <a:extraClrScheme>
      <a:clrScheme name="1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icfp99">
  <a:themeElements>
    <a:clrScheme name="icfp99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icfp99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  <a:ea typeface="宋体" pitchFamily="2" charset="-122"/>
          </a:defRPr>
        </a:defPPr>
      </a:lstStyle>
    </a:lnDef>
  </a:objectDefaults>
  <a:extraClrSchemeLst>
    <a:extraClrScheme>
      <a:clrScheme name="icfp9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fp99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fp99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fp99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fp9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fp9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fp9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fp9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14676</TotalTime>
  <Words>11250</Words>
  <Application>Microsoft Office PowerPoint</Application>
  <PresentationFormat>全屏显示(4:3)</PresentationFormat>
  <Paragraphs>2718</Paragraphs>
  <Slides>149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149</vt:i4>
      </vt:variant>
    </vt:vector>
  </HeadingPairs>
  <TitlesOfParts>
    <vt:vector size="177" baseType="lpstr">
      <vt:lpstr>Arial</vt:lpstr>
      <vt:lpstr>宋体</vt:lpstr>
      <vt:lpstr>Arial Narrow Bold</vt:lpstr>
      <vt:lpstr>Monaco</vt:lpstr>
      <vt:lpstr>Courier New</vt:lpstr>
      <vt:lpstr>Wingdings 2</vt:lpstr>
      <vt:lpstr>楷体</vt:lpstr>
      <vt:lpstr>Comic Sans MS</vt:lpstr>
      <vt:lpstr>微软雅黑</vt:lpstr>
      <vt:lpstr>Calibri</vt:lpstr>
      <vt:lpstr>Times New Roman</vt:lpstr>
      <vt:lpstr>Verdana</vt:lpstr>
      <vt:lpstr>Cambria Math</vt:lpstr>
      <vt:lpstr>黑体</vt:lpstr>
      <vt:lpstr>msgothic</vt:lpstr>
      <vt:lpstr>Arial Black</vt:lpstr>
      <vt:lpstr>Arial Unicode MS</vt:lpstr>
      <vt:lpstr>方正黄草简体</vt:lpstr>
      <vt:lpstr>华文细黑</vt:lpstr>
      <vt:lpstr>Wingdings</vt:lpstr>
      <vt:lpstr>Arial Narrow</vt:lpstr>
      <vt:lpstr>Courier New Bold</vt:lpstr>
      <vt:lpstr>MS Gothic</vt:lpstr>
      <vt:lpstr>2_nordridesign</vt:lpstr>
      <vt:lpstr>1_nordridesign</vt:lpstr>
      <vt:lpstr>1_Profile</vt:lpstr>
      <vt:lpstr>默认设计模板</vt:lpstr>
      <vt:lpstr>icfp99</vt:lpstr>
      <vt:lpstr>PowerPoint 演示文稿</vt:lpstr>
      <vt:lpstr>本章主要内容</vt:lpstr>
      <vt:lpstr>ISA体系结构</vt:lpstr>
      <vt:lpstr>不同层次语言之间的等价转换</vt:lpstr>
      <vt:lpstr>高级语言与汇编语言</vt:lpstr>
      <vt:lpstr>汇编/机器层视图</vt:lpstr>
      <vt:lpstr>高级语言与汇编语言</vt:lpstr>
      <vt:lpstr>IA-32</vt:lpstr>
      <vt:lpstr>寄存器与内存单元</vt:lpstr>
      <vt:lpstr>高级语言程序转换为机器代码的过程 </vt:lpstr>
      <vt:lpstr>Gcc实例</vt:lpstr>
      <vt:lpstr>汇编源代码与反汇编代码</vt:lpstr>
      <vt:lpstr>GCC实例</vt:lpstr>
      <vt:lpstr>逆向工程—反汇编   </vt:lpstr>
      <vt:lpstr>IA-32支持的数据类型及格式</vt:lpstr>
      <vt:lpstr>汇编源程序与反汇编差异</vt:lpstr>
      <vt:lpstr>本章主要内容</vt:lpstr>
      <vt:lpstr>Intel x86 Processors</vt:lpstr>
      <vt:lpstr>2015 State of the Art</vt:lpstr>
      <vt:lpstr>IA-32/x64历史</vt:lpstr>
      <vt:lpstr>IA-32的寄存器组织</vt:lpstr>
      <vt:lpstr>x86-64 Integer Registers</vt:lpstr>
      <vt:lpstr>IA-32的标志寄存器 EFLAGS</vt:lpstr>
      <vt:lpstr>I386手册，如何影响标志位</vt:lpstr>
      <vt:lpstr>汇编语言---操作</vt:lpstr>
      <vt:lpstr>IA-32的寻址方式</vt:lpstr>
      <vt:lpstr>IA-32寻址方式</vt:lpstr>
      <vt:lpstr>存储器操作数的寻址方式</vt:lpstr>
      <vt:lpstr>存储器操作数的寻址方式</vt:lpstr>
      <vt:lpstr>编译参数调整</vt:lpstr>
      <vt:lpstr>简单内存变量寻址方式</vt:lpstr>
      <vt:lpstr>一维数组变量寻址方式</vt:lpstr>
      <vt:lpstr>一维数组变量寻址方式</vt:lpstr>
      <vt:lpstr>一维数组变量寻址方式</vt:lpstr>
      <vt:lpstr>一维数组变量寻址方式</vt:lpstr>
      <vt:lpstr>二维数组变量寻址方式</vt:lpstr>
      <vt:lpstr>二维数组变量寻址方式</vt:lpstr>
      <vt:lpstr>二维数组变量寻址方式</vt:lpstr>
      <vt:lpstr>二维数组变量寻址方式</vt:lpstr>
      <vt:lpstr>二维数组变量寻址方式</vt:lpstr>
      <vt:lpstr>二维数组变量寻址方式</vt:lpstr>
      <vt:lpstr>本章主要内容</vt:lpstr>
      <vt:lpstr>IA-32常用指令类型---传输类指令</vt:lpstr>
      <vt:lpstr>“入栈”和“出栈”操作</vt:lpstr>
      <vt:lpstr>整数数据强制转换</vt:lpstr>
      <vt:lpstr>整数强制转换</vt:lpstr>
      <vt:lpstr>短转长（根据原始数据类型进行符号扩展）</vt:lpstr>
      <vt:lpstr>长转短   直接截断</vt:lpstr>
      <vt:lpstr>IA-32常用指令类型---定点运算类型</vt:lpstr>
      <vt:lpstr>定点算术运算指令汇总 </vt:lpstr>
      <vt:lpstr>定点加法指令举例</vt:lpstr>
      <vt:lpstr>IA-32常用指令类型---位运算类型</vt:lpstr>
      <vt:lpstr>移位指令举例</vt:lpstr>
      <vt:lpstr>IA-32常用指令类型---控制转移指令</vt:lpstr>
      <vt:lpstr>条件转移指令</vt:lpstr>
      <vt:lpstr>IA-32的浮点处理架构</vt:lpstr>
      <vt:lpstr>IA-32中通用寄存器中的编号</vt:lpstr>
      <vt:lpstr>小结</vt:lpstr>
      <vt:lpstr>本章主要内容</vt:lpstr>
      <vt:lpstr>函数调用的机器级表示</vt:lpstr>
      <vt:lpstr>函数调用的机器级表示</vt:lpstr>
      <vt:lpstr>ISA寄存器使用约定 </vt:lpstr>
      <vt:lpstr>过程调用的机器级表示</vt:lpstr>
      <vt:lpstr>可执行文件的存储器映像</vt:lpstr>
      <vt:lpstr>PowerPoint 演示文稿</vt:lpstr>
      <vt:lpstr>栈帧结构（stack-frame）</vt:lpstr>
      <vt:lpstr>栈帧结构动态过程</vt:lpstr>
      <vt:lpstr>栈帧结构动态过程</vt:lpstr>
      <vt:lpstr>栈帧小结</vt:lpstr>
      <vt:lpstr>过程调用的执行步骤</vt:lpstr>
      <vt:lpstr>过程调用的执行步骤</vt:lpstr>
      <vt:lpstr>过程调用中栈和栈帧的变化 (Q为被调用过程)</vt:lpstr>
      <vt:lpstr>调用3个阶段</vt:lpstr>
      <vt:lpstr>入口参数位置</vt:lpstr>
      <vt:lpstr>过程调用参数传递举例</vt:lpstr>
      <vt:lpstr>过程调用参数传递举例</vt:lpstr>
      <vt:lpstr>执行SWAP之前栈帧状况</vt:lpstr>
      <vt:lpstr>执行SWAP之后栈帧状况</vt:lpstr>
      <vt:lpstr>PowerPoint 演示文稿</vt:lpstr>
      <vt:lpstr>过程调用总结</vt:lpstr>
      <vt:lpstr>变量作用域与生存期</vt:lpstr>
      <vt:lpstr>函数调用开销</vt:lpstr>
      <vt:lpstr>过程调用举例</vt:lpstr>
      <vt:lpstr>PowerPoint 演示文稿</vt:lpstr>
      <vt:lpstr>阿里2015笔试</vt:lpstr>
      <vt:lpstr>选择结构的机器级表示</vt:lpstr>
      <vt:lpstr>If-else语句举例</vt:lpstr>
      <vt:lpstr>do while循环结构的机器级表示</vt:lpstr>
      <vt:lpstr>do-while语句举例</vt:lpstr>
      <vt:lpstr>while循环结构的机器级表示</vt:lpstr>
      <vt:lpstr>while语句举例</vt:lpstr>
      <vt:lpstr>while循环结构的机器级表示</vt:lpstr>
      <vt:lpstr>for循环结构的机器级表示</vt:lpstr>
      <vt:lpstr>For循环语句举例</vt:lpstr>
      <vt:lpstr>For循环语句举例</vt:lpstr>
      <vt:lpstr>逆向工程举例</vt:lpstr>
      <vt:lpstr>逆向工程举例</vt:lpstr>
      <vt:lpstr>本章主要内容</vt:lpstr>
      <vt:lpstr>复杂数据类型的分配和访问</vt:lpstr>
      <vt:lpstr>数组的分配和访问</vt:lpstr>
      <vt:lpstr>数组的内存分配与访问</vt:lpstr>
      <vt:lpstr>数组的内存分配与访问实例</vt:lpstr>
      <vt:lpstr>可执行文件的存储器映像</vt:lpstr>
      <vt:lpstr>数组与指针 </vt:lpstr>
      <vt:lpstr>数组与指针</vt:lpstr>
      <vt:lpstr>数组与指针</vt:lpstr>
      <vt:lpstr>结构体数据的分配和访问 </vt:lpstr>
      <vt:lpstr>结构体的内存分配与访问实例</vt:lpstr>
      <vt:lpstr>结构体数据作为入口参数</vt:lpstr>
      <vt:lpstr>结构体数据作为入口参数（若对应实参是x）</vt:lpstr>
      <vt:lpstr>结构体数据作为入口参数</vt:lpstr>
      <vt:lpstr>联合体</vt:lpstr>
      <vt:lpstr>本章主要内容</vt:lpstr>
      <vt:lpstr>越界访问和缓冲区溢出</vt:lpstr>
      <vt:lpstr>越界访问和缓冲区溢出 </vt:lpstr>
      <vt:lpstr>main()函数的原型</vt:lpstr>
      <vt:lpstr>越界访问和缓冲区溢出</vt:lpstr>
      <vt:lpstr>程序的加载和运行</vt:lpstr>
      <vt:lpstr>缓冲区溢出攻击</vt:lpstr>
      <vt:lpstr>越界访问和缓冲区溢出</vt:lpstr>
      <vt:lpstr>缓冲区攻击方法</vt:lpstr>
      <vt:lpstr>如何植入恶意攻击代码</vt:lpstr>
      <vt:lpstr>对策</vt:lpstr>
      <vt:lpstr>本章主要内容</vt:lpstr>
      <vt:lpstr>X86-64架构</vt:lpstr>
      <vt:lpstr>X86-64架构</vt:lpstr>
      <vt:lpstr>X86-64架构（自学）</vt:lpstr>
      <vt:lpstr>X86-64架构过程调用举例</vt:lpstr>
      <vt:lpstr>X86-64架构过程调用举例</vt:lpstr>
      <vt:lpstr>百度面试题</vt:lpstr>
      <vt:lpstr>X86-64架构（Windows-IA32）</vt:lpstr>
      <vt:lpstr>IA-32过程调用参数传递</vt:lpstr>
      <vt:lpstr>X86-64架构（Windows-IA32）</vt:lpstr>
      <vt:lpstr>X86-64架构（Windows X86-64）</vt:lpstr>
      <vt:lpstr>X86-64架构（Linux X86-64）</vt:lpstr>
      <vt:lpstr>ABI（application binary interface）</vt:lpstr>
      <vt:lpstr>ABI</vt:lpstr>
      <vt:lpstr>作业</vt:lpstr>
      <vt:lpstr>X87 FPU指令---数据传送类</vt:lpstr>
      <vt:lpstr>X87 FPU指令</vt:lpstr>
      <vt:lpstr>X87 FPU指令---(算术运算)</vt:lpstr>
      <vt:lpstr>X87 FPU指令---(算术运算)</vt:lpstr>
      <vt:lpstr>又一个奇怪的程序</vt:lpstr>
      <vt:lpstr>IA-32浮点操作举例（自学）</vt:lpstr>
      <vt:lpstr>IA-32浮点操作举例（自学）</vt:lpstr>
      <vt:lpstr>IA-32浮点操作举例（自学）</vt:lpstr>
      <vt:lpstr>栈帧结构动态过程</vt:lpstr>
      <vt:lpstr>结构体的内存分配与访问实例（x86-64）</vt:lpstr>
      <vt:lpstr>结构体的内存分配与访问实例（x86-64）</vt:lpstr>
    </vt:vector>
  </TitlesOfParts>
  <Company>NordriDesign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NordriDesign</dc:creator>
  <cp:keywords>ppt幻灯设计/ppt模板设计</cp:keywords>
  <dc:description>nordridesign.com</dc:description>
  <cp:lastModifiedBy>Sunny</cp:lastModifiedBy>
  <cp:revision>1161</cp:revision>
  <dcterms:created xsi:type="dcterms:W3CDTF">2009-09-14T03:13:49Z</dcterms:created>
  <dcterms:modified xsi:type="dcterms:W3CDTF">2017-11-15T11:05:15Z</dcterms:modified>
</cp:coreProperties>
</file>